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embedTrueTypeFonts="1" saveSubsetFonts="1" autoCompressPictures="0">
  <p:sldMasterIdLst>
    <p:sldMasterId id="2147483672" r:id="rId1"/>
  </p:sldMasterIdLst>
  <p:notesMasterIdLst>
    <p:notesMasterId r:id="rId9"/>
  </p:notesMasterIdLst>
  <p:handoutMasterIdLst>
    <p:handoutMasterId r:id="rId10"/>
  </p:handoutMasterIdLst>
  <p:sldIdLst>
    <p:sldId id="336" r:id="rId2"/>
    <p:sldId id="330" r:id="rId3"/>
    <p:sldId id="290" r:id="rId4"/>
    <p:sldId id="328" r:id="rId5"/>
    <p:sldId id="351" r:id="rId6"/>
    <p:sldId id="337" r:id="rId7"/>
    <p:sldId id="327" r:id="rId8"/>
  </p:sldIdLst>
  <p:sldSz cx="12192000" cy="6858000"/>
  <p:notesSz cx="7315200" cy="9601200"/>
  <p:embeddedFontLst>
    <p:embeddedFont>
      <p:font typeface="メイリオ" panose="020B0604030504040204" pitchFamily="50" charset="-128"/>
      <p:regular r:id="rId11"/>
      <p:bold r:id="rId12"/>
      <p:italic r:id="rId13"/>
      <p:boldItalic r:id="rId14"/>
    </p:embeddedFont>
    <p:embeddedFont>
      <p:font typeface="游ゴシック" panose="020B0400000000000000" pitchFamily="50" charset="-128"/>
      <p:regular r:id="rId15"/>
      <p:bold r:id="rId1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07-PE0559" initials="0" lastIdx="1" clrIdx="0">
    <p:extLst>
      <p:ext uri="{19B8F6BF-5375-455C-9EA6-DF929625EA0E}">
        <p15:presenceInfo xmlns:p15="http://schemas.microsoft.com/office/powerpoint/2012/main" userId="S::H-Satou@nceinccojp2.onmicrosoft.com::ea8fcc43-05d7-47eb-90be-6a3be02bba7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5A5A"/>
    <a:srgbClr val="FFF2CC"/>
    <a:srgbClr val="FFFFCC"/>
    <a:srgbClr val="0070C0"/>
    <a:srgbClr val="F35353"/>
    <a:srgbClr val="5B9BD5"/>
    <a:srgbClr val="214DA0"/>
    <a:srgbClr val="C00000"/>
    <a:srgbClr val="F7D9DA"/>
    <a:srgbClr val="F2C0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43" autoAdjust="0"/>
    <p:restoredTop sz="70717" autoAdjust="0"/>
  </p:normalViewPr>
  <p:slideViewPr>
    <p:cSldViewPr snapToGrid="0">
      <p:cViewPr varScale="1">
        <p:scale>
          <a:sx n="63" d="100"/>
          <a:sy n="63" d="100"/>
        </p:scale>
        <p:origin x="963" y="51"/>
      </p:cViewPr>
      <p:guideLst/>
    </p:cSldViewPr>
  </p:slideViewPr>
  <p:notesTextViewPr>
    <p:cViewPr>
      <p:scale>
        <a:sx n="125" d="100"/>
        <a:sy n="125" d="100"/>
      </p:scale>
      <p:origin x="0" y="0"/>
    </p:cViewPr>
  </p:notesTextViewPr>
  <p:notesViewPr>
    <p:cSldViewPr snapToGrid="0">
      <p:cViewPr varScale="1">
        <p:scale>
          <a:sx n="64" d="100"/>
          <a:sy n="64" d="100"/>
        </p:scale>
        <p:origin x="331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handoutMaster" Target="handoutMasters/handoutMaster1.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4.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A93A6887-7F11-4B65-A981-7101893C818E}"/>
              </a:ext>
            </a:extLst>
          </p:cNvPr>
          <p:cNvSpPr>
            <a:spLocks noGrp="1"/>
          </p:cNvSpPr>
          <p:nvPr>
            <p:ph type="hdr" sz="quarter"/>
          </p:nvPr>
        </p:nvSpPr>
        <p:spPr>
          <a:xfrm>
            <a:off x="1" y="0"/>
            <a:ext cx="3170717" cy="48059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7AA15208-E28C-4EDA-882B-43C2834DEB54}"/>
              </a:ext>
            </a:extLst>
          </p:cNvPr>
          <p:cNvSpPr>
            <a:spLocks noGrp="1"/>
          </p:cNvSpPr>
          <p:nvPr>
            <p:ph type="dt" sz="quarter" idx="1"/>
          </p:nvPr>
        </p:nvSpPr>
        <p:spPr>
          <a:xfrm>
            <a:off x="4142776" y="0"/>
            <a:ext cx="3170717" cy="480598"/>
          </a:xfrm>
          <a:prstGeom prst="rect">
            <a:avLst/>
          </a:prstGeom>
        </p:spPr>
        <p:txBody>
          <a:bodyPr vert="horz" lIns="91440" tIns="45720" rIns="91440" bIns="45720" rtlCol="0"/>
          <a:lstStyle>
            <a:lvl1pPr algn="r">
              <a:defRPr sz="1200"/>
            </a:lvl1pPr>
          </a:lstStyle>
          <a:p>
            <a:fld id="{26DF5CD9-1BC7-4322-A0AF-8CBD11DAA09C}" type="datetime1">
              <a:rPr kumimoji="1" lang="ja-JP" altLang="en-US" smtClean="0"/>
              <a:t>2026/8/3</a:t>
            </a:fld>
            <a:endParaRPr kumimoji="1" lang="ja-JP" altLang="en-US"/>
          </a:p>
        </p:txBody>
      </p:sp>
      <p:sp>
        <p:nvSpPr>
          <p:cNvPr id="4" name="フッター プレースホルダー 3">
            <a:extLst>
              <a:ext uri="{FF2B5EF4-FFF2-40B4-BE49-F238E27FC236}">
                <a16:creationId xmlns:a16="http://schemas.microsoft.com/office/drawing/2014/main" id="{DC5C71D3-A553-4BDD-BC0E-80917D432852}"/>
              </a:ext>
            </a:extLst>
          </p:cNvPr>
          <p:cNvSpPr>
            <a:spLocks noGrp="1"/>
          </p:cNvSpPr>
          <p:nvPr>
            <p:ph type="ftr" sz="quarter" idx="2"/>
          </p:nvPr>
        </p:nvSpPr>
        <p:spPr>
          <a:xfrm>
            <a:off x="1" y="9120602"/>
            <a:ext cx="3170717" cy="480598"/>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6C94B761-B5EE-459A-8619-403E17B35851}"/>
              </a:ext>
            </a:extLst>
          </p:cNvPr>
          <p:cNvSpPr>
            <a:spLocks noGrp="1"/>
          </p:cNvSpPr>
          <p:nvPr>
            <p:ph type="sldNum" sz="quarter" idx="3"/>
          </p:nvPr>
        </p:nvSpPr>
        <p:spPr>
          <a:xfrm>
            <a:off x="4142776" y="9120602"/>
            <a:ext cx="3170717" cy="480598"/>
          </a:xfrm>
          <a:prstGeom prst="rect">
            <a:avLst/>
          </a:prstGeom>
        </p:spPr>
        <p:txBody>
          <a:bodyPr vert="horz" lIns="91440" tIns="45720" rIns="91440" bIns="45720" rtlCol="0" anchor="b"/>
          <a:lstStyle>
            <a:lvl1pPr algn="r">
              <a:defRPr sz="1200"/>
            </a:lvl1pPr>
          </a:lstStyle>
          <a:p>
            <a:fld id="{10817BBF-2506-419F-BDAD-6695407A8CD2}" type="slidenum">
              <a:rPr kumimoji="1" lang="ja-JP" altLang="en-US" smtClean="0"/>
              <a:t>‹#›</a:t>
            </a:fld>
            <a:endParaRPr kumimoji="1" lang="ja-JP" altLang="en-US"/>
          </a:p>
        </p:txBody>
      </p:sp>
    </p:spTree>
    <p:extLst>
      <p:ext uri="{BB962C8B-B14F-4D97-AF65-F5344CB8AC3E}">
        <p14:creationId xmlns:p14="http://schemas.microsoft.com/office/powerpoint/2010/main" val="73111757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スライド イメージ プレースホルダー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1424" tIns="45712" rIns="91424" bIns="45712" rtlCol="0" anchor="ctr"/>
          <a:lstStyle/>
          <a:p>
            <a:endParaRPr lang="ja-JP" altLang="en-US"/>
          </a:p>
        </p:txBody>
      </p:sp>
      <p:sp>
        <p:nvSpPr>
          <p:cNvPr id="5" name="ノート プレースホルダー 4"/>
          <p:cNvSpPr>
            <a:spLocks noGrp="1"/>
          </p:cNvSpPr>
          <p:nvPr>
            <p:ph type="body" sz="quarter" idx="3"/>
          </p:nvPr>
        </p:nvSpPr>
        <p:spPr>
          <a:xfrm>
            <a:off x="731182" y="4620185"/>
            <a:ext cx="5852843" cy="3780290"/>
          </a:xfrm>
          <a:prstGeom prst="rect">
            <a:avLst/>
          </a:prstGeom>
        </p:spPr>
        <p:txBody>
          <a:bodyPr vert="horz" lIns="91424" tIns="45712" rIns="91424" bIns="4571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120602"/>
            <a:ext cx="3170717" cy="480598"/>
          </a:xfrm>
          <a:prstGeom prst="rect">
            <a:avLst/>
          </a:prstGeom>
        </p:spPr>
        <p:txBody>
          <a:bodyPr vert="horz" lIns="91424" tIns="45712" rIns="91424" bIns="45712" rtlCol="0" anchor="b"/>
          <a:lstStyle>
            <a:lvl1pPr algn="l">
              <a:defRPr sz="1200"/>
            </a:lvl1pPr>
          </a:lstStyle>
          <a:p>
            <a:endParaRPr kumimoji="1" lang="ja-JP" altLang="en-US"/>
          </a:p>
        </p:txBody>
      </p:sp>
      <p:sp>
        <p:nvSpPr>
          <p:cNvPr id="8" name="ヘッダー プレースホルダー 7">
            <a:extLst>
              <a:ext uri="{FF2B5EF4-FFF2-40B4-BE49-F238E27FC236}">
                <a16:creationId xmlns:a16="http://schemas.microsoft.com/office/drawing/2014/main" id="{6AC1BE29-42C0-4851-B748-E81A40789E1E}"/>
              </a:ext>
            </a:extLst>
          </p:cNvPr>
          <p:cNvSpPr>
            <a:spLocks noGrp="1"/>
          </p:cNvSpPr>
          <p:nvPr>
            <p:ph type="hdr" sz="quarter"/>
          </p:nvPr>
        </p:nvSpPr>
        <p:spPr>
          <a:xfrm>
            <a:off x="1" y="0"/>
            <a:ext cx="3170717" cy="480598"/>
          </a:xfrm>
          <a:prstGeom prst="rect">
            <a:avLst/>
          </a:prstGeom>
        </p:spPr>
        <p:txBody>
          <a:bodyPr vert="horz" lIns="91440" tIns="45720" rIns="91440" bIns="45720" rtlCol="0"/>
          <a:lstStyle>
            <a:lvl1pPr algn="l">
              <a:defRPr sz="1200">
                <a:latin typeface="ＭＳ Ｐゴシック" panose="020B0600070205080204" pitchFamily="50" charset="-128"/>
                <a:ea typeface="ＭＳ Ｐゴシック" panose="020B0600070205080204" pitchFamily="50" charset="-128"/>
              </a:defRPr>
            </a:lvl1pPr>
          </a:lstStyle>
          <a:p>
            <a:endParaRPr kumimoji="1"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27400523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75" y="1200150"/>
            <a:ext cx="5759450" cy="3240088"/>
          </a:xfrm>
        </p:spPr>
      </p:sp>
      <p:sp>
        <p:nvSpPr>
          <p:cNvPr id="3" name="ノート プレースホルダー 2"/>
          <p:cNvSpPr>
            <a:spLocks noGrp="1"/>
          </p:cNvSpPr>
          <p:nvPr>
            <p:ph type="body" idx="1"/>
          </p:nvPr>
        </p:nvSpPr>
        <p:spPr/>
        <p:txBody>
          <a:bodyPr/>
          <a:lstStyle/>
          <a:p>
            <a:r>
              <a:rPr lang="ja-JP" altLang="en-US" dirty="0">
                <a:latin typeface="ＭＳ ゴシック" panose="020B0609070205080204" pitchFamily="49" charset="-128"/>
                <a:ea typeface="ＭＳ ゴシック" panose="020B0609070205080204" pitchFamily="49" charset="-128"/>
              </a:rPr>
              <a:t>●これからグループワークになります。</a:t>
            </a:r>
            <a:endParaRPr lang="en-US" altLang="ja-JP" dirty="0">
              <a:latin typeface="ＭＳ ゴシック" panose="020B0609070205080204" pitchFamily="49" charset="-128"/>
              <a:ea typeface="ＭＳ ゴシック" panose="020B0609070205080204" pitchFamily="49" charset="-128"/>
            </a:endParaRPr>
          </a:p>
          <a:p>
            <a:endParaRPr lang="en-US" altLang="ja-JP" dirty="0">
              <a:latin typeface="ＭＳ ゴシック" panose="020B0609070205080204" pitchFamily="49" charset="-128"/>
              <a:ea typeface="ＭＳ ゴシック" panose="020B0609070205080204" pitchFamily="49" charset="-128"/>
            </a:endParaRPr>
          </a:p>
          <a:p>
            <a:pPr algn="just"/>
            <a:r>
              <a:rPr lang="ja-JP" altLang="en-US" kern="100" dirty="0">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altLang="ja-JP" kern="100" dirty="0">
                <a:latin typeface="ＭＳ ゴシック" panose="020B0609070205080204" pitchFamily="49" charset="-128"/>
                <a:ea typeface="ＭＳ ゴシック" panose="020B0609070205080204" pitchFamily="49" charset="-128"/>
                <a:cs typeface="Times New Roman" panose="02020603050405020304" pitchFamily="18" charset="0"/>
              </a:rPr>
              <a:t>マイ・タイムラインの作成にあたり、自分が住んでいる場所の危険性を確認するため、</a:t>
            </a:r>
            <a:endParaRPr lang="en-US" altLang="ja-JP" kern="100" dirty="0">
              <a:latin typeface="ＭＳ ゴシック" panose="020B0609070205080204" pitchFamily="49" charset="-128"/>
              <a:ea typeface="ＭＳ ゴシック" panose="020B0609070205080204" pitchFamily="49" charset="-128"/>
              <a:cs typeface="Times New Roman" panose="02020603050405020304" pitchFamily="18" charset="0"/>
            </a:endParaRPr>
          </a:p>
          <a:p>
            <a:pPr algn="just"/>
            <a:r>
              <a:rPr lang="ja-JP" altLang="ja-JP" kern="100" dirty="0">
                <a:latin typeface="ＭＳ ゴシック" panose="020B0609070205080204" pitchFamily="49" charset="-128"/>
                <a:ea typeface="ＭＳ ゴシック" panose="020B0609070205080204" pitchFamily="49" charset="-128"/>
                <a:cs typeface="Times New Roman" panose="02020603050405020304" pitchFamily="18" charset="0"/>
              </a:rPr>
              <a:t>資料のナカ面左上にある「洪水・土砂災害ハザードマップを確認しよう！」</a:t>
            </a:r>
            <a:endParaRPr lang="en-US" altLang="ja-JP" kern="100" dirty="0">
              <a:latin typeface="ＭＳ ゴシック" panose="020B0609070205080204" pitchFamily="49" charset="-128"/>
              <a:ea typeface="ＭＳ ゴシック" panose="020B0609070205080204" pitchFamily="49" charset="-128"/>
              <a:cs typeface="Times New Roman" panose="02020603050405020304" pitchFamily="18" charset="0"/>
            </a:endParaRPr>
          </a:p>
          <a:p>
            <a:pPr algn="just"/>
            <a:r>
              <a:rPr lang="ja-JP" altLang="ja-JP" kern="100" dirty="0">
                <a:latin typeface="ＭＳ ゴシック" panose="020B0609070205080204" pitchFamily="49" charset="-128"/>
                <a:ea typeface="ＭＳ ゴシック" panose="020B0609070205080204" pitchFamily="49" charset="-128"/>
                <a:cs typeface="Times New Roman" panose="02020603050405020304" pitchFamily="18" charset="0"/>
              </a:rPr>
              <a:t>について、３つの</a:t>
            </a:r>
            <a:r>
              <a:rPr lang="ja-JP" altLang="en-US" kern="100" dirty="0">
                <a:latin typeface="ＭＳ ゴシック" panose="020B0609070205080204" pitchFamily="49" charset="-128"/>
                <a:ea typeface="ＭＳ ゴシック" panose="020B0609070205080204" pitchFamily="49" charset="-128"/>
                <a:cs typeface="Times New Roman" panose="02020603050405020304" pitchFamily="18" charset="0"/>
              </a:rPr>
              <a:t>質問に回答して</a:t>
            </a:r>
            <a:r>
              <a:rPr lang="ja-JP" altLang="ja-JP" kern="100" dirty="0">
                <a:latin typeface="ＭＳ ゴシック" panose="020B0609070205080204" pitchFamily="49" charset="-128"/>
                <a:ea typeface="ＭＳ ゴシック" panose="020B0609070205080204" pitchFamily="49" charset="-128"/>
                <a:cs typeface="Times New Roman" panose="02020603050405020304" pitchFamily="18" charset="0"/>
              </a:rPr>
              <a:t>行きます。</a:t>
            </a:r>
          </a:p>
        </p:txBody>
      </p:sp>
    </p:spTree>
    <p:extLst>
      <p:ext uri="{BB962C8B-B14F-4D97-AF65-F5344CB8AC3E}">
        <p14:creationId xmlns:p14="http://schemas.microsoft.com/office/powerpoint/2010/main" val="906303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75" y="1200150"/>
            <a:ext cx="5759450" cy="3240088"/>
          </a:xfrm>
        </p:spPr>
      </p:sp>
      <p:sp>
        <p:nvSpPr>
          <p:cNvPr id="3" name="ノート プレースホルダー 2"/>
          <p:cNvSpPr>
            <a:spLocks noGrp="1"/>
          </p:cNvSpPr>
          <p:nvPr>
            <p:ph type="body" idx="1"/>
          </p:nvPr>
        </p:nvSpPr>
        <p:spPr/>
        <p:txBody>
          <a:bodyPr/>
          <a:lstStyle/>
          <a:p>
            <a:pPr defTabSz="914251">
              <a:defRPr/>
            </a:pPr>
            <a:r>
              <a:rPr lang="ja-JP" altLang="en-US" kern="100" dirty="0">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altLang="ja-JP" kern="100" dirty="0">
                <a:latin typeface="ＭＳ ゴシック" panose="020B0609070205080204" pitchFamily="49" charset="-128"/>
                <a:ea typeface="ＭＳ ゴシック" panose="020B0609070205080204" pitchFamily="49" charset="-128"/>
                <a:cs typeface="Times New Roman" panose="02020603050405020304" pitchFamily="18" charset="0"/>
              </a:rPr>
              <a:t>まずは、洪水ハザードマップに自分が住んでいる場所を赤丸で印をつけてください。</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ＭＳ ゴシック" panose="020B0609070205080204" pitchFamily="49" charset="-128"/>
                <a:ea typeface="ＭＳ ゴシック" panose="020B0609070205080204" pitchFamily="49" charset="-128"/>
              </a:rPr>
              <a:t>（進捗状況を確認）</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Ｑ１．あなたの家は「浸水想定区域」に入っていますか？</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・自分の家に浸水深の黄色、オレンジ、赤色などの</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色がついている場合は「はい」にチェック☑、</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色がついていない・真っ白の場合は</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「いいえ」にチェック☑してみましょう。</a:t>
            </a:r>
            <a:endParaRPr kumimoji="1" lang="en-US" altLang="ja-JP" dirty="0">
              <a:latin typeface="ＭＳ ゴシック" panose="020B0609070205080204" pitchFamily="49" charset="-128"/>
              <a:ea typeface="ＭＳ ゴシック" panose="020B0609070205080204" pitchFamily="49" charset="-128"/>
            </a:endParaRPr>
          </a:p>
          <a:p>
            <a:endParaRPr kumimoji="1" lang="ja-JP" altLang="en-US"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・色がついている場合は、赤枠に浸水深がどれくらいなのか、</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数字を記入してください。</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よくわからないという人がいたら、一緒にみてあげましょう。</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（進捗状況を確認）</a:t>
            </a:r>
            <a:endParaRPr kumimoji="1" lang="en-US" altLang="ja-JP"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4567604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75" y="1200150"/>
            <a:ext cx="5759450" cy="3240088"/>
          </a:xfrm>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Ｑ２．あなたの家は、土砂災害警戒区域、家屋倒壊等氾濫想定区域の</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どちらの区域に当てはまりますか？</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・青色斜め縞模様の「氾濫流」、または</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赤色縞模様の「河岸浸食（かがんしんしょく）」の</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色がついている人は、「家屋倒壊等濫想定区域」にチェック☑。</a:t>
            </a:r>
          </a:p>
          <a:p>
            <a:pPr defTabSz="914251">
              <a:defRPr/>
            </a:pPr>
            <a:endParaRPr kumimoji="1" lang="en-US" altLang="ja-JP" dirty="0">
              <a:latin typeface="ＭＳ ゴシック" panose="020B0609070205080204" pitchFamily="49" charset="-128"/>
              <a:ea typeface="ＭＳ ゴシック" panose="020B0609070205080204" pitchFamily="49" charset="-128"/>
            </a:endParaRPr>
          </a:p>
          <a:p>
            <a:pPr defTabSz="914251">
              <a:defRPr/>
            </a:pPr>
            <a:r>
              <a:rPr kumimoji="1" lang="ja-JP" altLang="en-US" dirty="0">
                <a:latin typeface="ＭＳ ゴシック" panose="020B0609070205080204" pitchFamily="49" charset="-128"/>
                <a:ea typeface="ＭＳ ゴシック" panose="020B0609070205080204" pitchFamily="49" charset="-128"/>
              </a:rPr>
              <a:t>（進捗状況を確認）</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・次は土砂災害ハザードマップでの確認になります。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まず自宅の位置を確認してください。</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自宅に黄色が付いている人は、「土砂災害警戒区域」にチェック☑。</a:t>
            </a:r>
          </a:p>
          <a:p>
            <a:r>
              <a:rPr kumimoji="1" lang="ja-JP" altLang="en-US" dirty="0">
                <a:latin typeface="ＭＳ ゴシック" panose="020B0609070205080204" pitchFamily="49" charset="-128"/>
                <a:ea typeface="ＭＳ ゴシック" panose="020B0609070205080204" pitchFamily="49" charset="-128"/>
              </a:rPr>
              <a:t>・どの区域にも入っていない人は、「いいえ」にチェック☑。</a:t>
            </a:r>
            <a:endParaRPr kumimoji="1" lang="en-US" altLang="ja-JP" dirty="0">
              <a:latin typeface="ＭＳ ゴシック" panose="020B0609070205080204" pitchFamily="49" charset="-128"/>
              <a:ea typeface="ＭＳ ゴシック" panose="020B0609070205080204" pitchFamily="49" charset="-128"/>
            </a:endParaRPr>
          </a:p>
          <a:p>
            <a:pPr defTabSz="914251">
              <a:defRPr/>
            </a:pPr>
            <a:endParaRPr kumimoji="1" lang="en-US" altLang="ja-JP" dirty="0">
              <a:latin typeface="ＭＳ ゴシック" panose="020B0609070205080204" pitchFamily="49" charset="-128"/>
              <a:ea typeface="ＭＳ ゴシック" panose="020B0609070205080204" pitchFamily="49" charset="-128"/>
            </a:endParaRPr>
          </a:p>
          <a:p>
            <a:pPr defTabSz="914251">
              <a:defRPr/>
            </a:pPr>
            <a:r>
              <a:rPr kumimoji="1" lang="ja-JP" altLang="en-US" dirty="0">
                <a:latin typeface="ＭＳ ゴシック" panose="020B0609070205080204" pitchFamily="49" charset="-128"/>
                <a:ea typeface="ＭＳ ゴシック" panose="020B0609070205080204" pitchFamily="49" charset="-128"/>
              </a:rPr>
              <a:t>（進捗状況を確認）</a:t>
            </a:r>
            <a:endParaRPr kumimoji="1" lang="en-US" altLang="ja-JP"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808373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75" y="1200150"/>
            <a:ext cx="5759450" cy="3240088"/>
          </a:xfrm>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Ｑ３．あなたの避難場所はどこですか？</a:t>
            </a:r>
            <a:endParaRPr kumimoji="1" lang="en-US" altLang="ja-JP" dirty="0">
              <a:latin typeface="ＭＳ ゴシック" panose="020B0609070205080204" pitchFamily="49" charset="-128"/>
              <a:ea typeface="ＭＳ ゴシック" panose="020B0609070205080204" pitchFamily="49" charset="-128"/>
            </a:endParaRPr>
          </a:p>
          <a:p>
            <a:pPr algn="l"/>
            <a:r>
              <a:rPr lang="ja-JP" altLang="en-US" dirty="0">
                <a:latin typeface="ＭＳ ゴシック" panose="020B0609070205080204" pitchFamily="49" charset="-128"/>
                <a:ea typeface="ＭＳ ゴシック" panose="020B0609070205080204" pitchFamily="49" charset="-128"/>
              </a:rPr>
              <a:t>（市</a:t>
            </a:r>
            <a:r>
              <a:rPr lang="en-US" altLang="ja-JP" dirty="0">
                <a:latin typeface="ＭＳ ゴシック" panose="020B0609070205080204" pitchFamily="49" charset="-128"/>
                <a:ea typeface="ＭＳ ゴシック" panose="020B0609070205080204" pitchFamily="49" charset="-128"/>
              </a:rPr>
              <a:t>or</a:t>
            </a:r>
            <a:r>
              <a:rPr lang="ja-JP" altLang="en-US" dirty="0">
                <a:latin typeface="ＭＳ ゴシック" panose="020B0609070205080204" pitchFamily="49" charset="-128"/>
                <a:ea typeface="ＭＳ ゴシック" panose="020B0609070205080204" pitchFamily="49" charset="-128"/>
              </a:rPr>
              <a:t>町</a:t>
            </a:r>
            <a:r>
              <a:rPr lang="en-US" altLang="ja-JP" dirty="0">
                <a:latin typeface="ＭＳ ゴシック" panose="020B0609070205080204" pitchFamily="49" charset="-128"/>
                <a:ea typeface="ＭＳ ゴシック" panose="020B0609070205080204" pitchFamily="49" charset="-128"/>
              </a:rPr>
              <a:t>or</a:t>
            </a:r>
            <a:r>
              <a:rPr lang="ja-JP" altLang="en-US" dirty="0">
                <a:latin typeface="ＭＳ ゴシック" panose="020B0609070205080204" pitchFamily="49" charset="-128"/>
                <a:ea typeface="ＭＳ ゴシック" panose="020B0609070205080204" pitchFamily="49" charset="-128"/>
              </a:rPr>
              <a:t>村）の指定避難所は満員になっていて入れないなど、</a:t>
            </a:r>
            <a:r>
              <a:rPr kumimoji="1" lang="ja-JP" altLang="en-US" dirty="0">
                <a:latin typeface="ＭＳ ゴシック" panose="020B0609070205080204" pitchFamily="49" charset="-128"/>
                <a:ea typeface="ＭＳ ゴシック" panose="020B0609070205080204" pitchFamily="49" charset="-128"/>
              </a:rPr>
              <a:t>様々な事態を想定して、複数記入します。</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・まず、これまでの質問で自宅に危険性がある場合は、</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近くの指定避難所や、親戚の家などの安全な場所を書いてください。</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浸水区域が</a:t>
            </a:r>
            <a:r>
              <a:rPr kumimoji="1" lang="en-US" altLang="ja-JP" dirty="0">
                <a:latin typeface="ＭＳ ゴシック" panose="020B0609070205080204" pitchFamily="49" charset="-128"/>
                <a:ea typeface="ＭＳ ゴシック" panose="020B0609070205080204" pitchFamily="49" charset="-128"/>
              </a:rPr>
              <a:t>0.5</a:t>
            </a:r>
            <a:r>
              <a:rPr kumimoji="1" lang="ja-JP" altLang="en-US" dirty="0">
                <a:latin typeface="ＭＳ ゴシック" panose="020B0609070205080204" pitchFamily="49" charset="-128"/>
                <a:ea typeface="ＭＳ ゴシック" panose="020B0609070205080204" pitchFamily="49" charset="-128"/>
              </a:rPr>
              <a:t>ｍ未満の床下浸水までであれば、自宅の２階以上もＯＫです。</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・次に、自宅が安全な場合は、自宅待機が基本になります。</a:t>
            </a:r>
            <a:endParaRPr kumimoji="1" lang="en-US" altLang="ja-JP" dirty="0">
              <a:latin typeface="ＭＳ ゴシック" panose="020B0609070205080204" pitchFamily="49" charset="-128"/>
              <a:ea typeface="ＭＳ ゴシック" panose="020B0609070205080204" pitchFamily="49" charset="-128"/>
            </a:endParaRPr>
          </a:p>
          <a:p>
            <a:pPr algn="l"/>
            <a:r>
              <a:rPr lang="ja-JP" altLang="en-US" dirty="0">
                <a:latin typeface="ＭＳ ゴシック" panose="020B0609070205080204" pitchFamily="49" charset="-128"/>
                <a:ea typeface="ＭＳ ゴシック" panose="020B0609070205080204" pitchFamily="49" charset="-128"/>
              </a:rPr>
              <a:t>今回は、台風による停電や水道が使えない、家屋の被害が出て、</a:t>
            </a:r>
            <a:endParaRPr lang="en-US" altLang="ja-JP" dirty="0">
              <a:latin typeface="ＭＳ ゴシック" panose="020B0609070205080204" pitchFamily="49" charset="-128"/>
              <a:ea typeface="ＭＳ ゴシック" panose="020B0609070205080204" pitchFamily="49" charset="-128"/>
            </a:endParaRPr>
          </a:p>
          <a:p>
            <a:pPr algn="l"/>
            <a:r>
              <a:rPr lang="ja-JP" altLang="en-US" dirty="0">
                <a:latin typeface="ＭＳ ゴシック" panose="020B0609070205080204" pitchFamily="49" charset="-128"/>
                <a:ea typeface="ＭＳ ゴシック" panose="020B0609070205080204" pitchFamily="49" charset="-128"/>
              </a:rPr>
              <a:t>自宅待機ができない場合を想定して、避難場所を</a:t>
            </a:r>
            <a:r>
              <a:rPr kumimoji="1" lang="ja-JP" altLang="en-US" dirty="0">
                <a:latin typeface="ＭＳ ゴシック" panose="020B0609070205080204" pitchFamily="49" charset="-128"/>
                <a:ea typeface="ＭＳ ゴシック" panose="020B0609070205080204" pitchFamily="49" charset="-128"/>
              </a:rPr>
              <a:t>選んでください。</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pPr defTabSz="914251">
              <a:defRPr/>
            </a:pPr>
            <a:r>
              <a:rPr kumimoji="1" lang="ja-JP" altLang="en-US" dirty="0">
                <a:latin typeface="ＭＳ ゴシック" panose="020B0609070205080204" pitchFamily="49" charset="-128"/>
                <a:ea typeface="ＭＳ ゴシック" panose="020B0609070205080204" pitchFamily="49" charset="-128"/>
              </a:rPr>
              <a:t>（進捗状況を確認）</a:t>
            </a:r>
            <a:endParaRPr kumimoji="1" lang="en-US" altLang="ja-JP"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4082210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75" y="1200150"/>
            <a:ext cx="5759450" cy="3240088"/>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ＭＳ ゴシック" panose="020B0609070205080204" pitchFamily="49" charset="-128"/>
                <a:ea typeface="ＭＳ ゴシック" panose="020B0609070205080204" pitchFamily="49" charset="-128"/>
              </a:rPr>
              <a:t>最後に、Ｑ４．避難場所や避難ルートの災害の危険性は？</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◆避難場所の災害の危険性は？</a:t>
            </a:r>
          </a:p>
          <a:p>
            <a:r>
              <a:rPr kumimoji="1" lang="ja-JP" altLang="en-US" dirty="0">
                <a:latin typeface="ＭＳ ゴシック" panose="020B0609070205080204" pitchFamily="49" charset="-128"/>
                <a:ea typeface="ＭＳ ゴシック" panose="020B0609070205080204" pitchFamily="49" charset="-128"/>
              </a:rPr>
              <a:t>選んだ避難場所の災害の危険性について、</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自宅同様に色を確認してみましょう。</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選んだ避難場所が危険だと思ったら、別の避難場所を考えてみましょう。</a:t>
            </a:r>
          </a:p>
          <a:p>
            <a:endParaRPr kumimoji="1" lang="ja-JP" altLang="en-US"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◆避難路の危険性は？</a:t>
            </a:r>
          </a:p>
          <a:p>
            <a:r>
              <a:rPr kumimoji="1" lang="ja-JP" altLang="en-US" dirty="0">
                <a:latin typeface="ＭＳ ゴシック" panose="020B0609070205080204" pitchFamily="49" charset="-128"/>
                <a:ea typeface="ＭＳ ゴシック" panose="020B0609070205080204" pitchFamily="49" charset="-128"/>
              </a:rPr>
              <a:t>自宅から避難場所までのルートの危険性を確認してみましょう。</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特に、避難ルートに色がついている場合は、</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新たな避難先として、親の勤め先、近くの神社やお寺など、</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安全な建物がある場所を考えてみてください。</a:t>
            </a:r>
          </a:p>
        </p:txBody>
      </p:sp>
    </p:spTree>
    <p:extLst>
      <p:ext uri="{BB962C8B-B14F-4D97-AF65-F5344CB8AC3E}">
        <p14:creationId xmlns:p14="http://schemas.microsoft.com/office/powerpoint/2010/main" val="25909286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75" y="1200150"/>
            <a:ext cx="5759450" cy="3240088"/>
          </a:xfrm>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●皆さんに宿題です。</a:t>
            </a:r>
          </a:p>
        </p:txBody>
      </p:sp>
    </p:spTree>
    <p:extLst>
      <p:ext uri="{BB962C8B-B14F-4D97-AF65-F5344CB8AC3E}">
        <p14:creationId xmlns:p14="http://schemas.microsoft.com/office/powerpoint/2010/main" val="3735933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75" y="1200150"/>
            <a:ext cx="5759450" cy="3240088"/>
          </a:xfrm>
        </p:spPr>
      </p:sp>
      <p:sp>
        <p:nvSpPr>
          <p:cNvPr id="3" name="ノート プレースホルダー 2"/>
          <p:cNvSpPr>
            <a:spLocks noGrp="1"/>
          </p:cNvSpPr>
          <p:nvPr>
            <p:ph type="body" idx="1"/>
          </p:nvPr>
        </p:nvSpPr>
        <p:spPr/>
        <p:txBody>
          <a:bodyPr/>
          <a:lstStyle/>
          <a:p>
            <a:pPr defTabSz="914251">
              <a:defRPr/>
            </a:pPr>
            <a:r>
              <a:rPr kumimoji="1" lang="ja-JP" altLang="en-US" dirty="0">
                <a:latin typeface="ＭＳ ゴシック" panose="020B0609070205080204" pitchFamily="49" charset="-128"/>
                <a:ea typeface="ＭＳ ゴシック" panose="020B0609070205080204" pitchFamily="49" charset="-128"/>
              </a:rPr>
              <a:t>●宿題は２つあります。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次回の授業までに、マイ・タイムラインの「平常時の準備」のうち</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「避難できる準備をしよう！」の「避難に時間がかかる人」と、</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a:t>
            </a:r>
            <a:r>
              <a:rPr kumimoji="1" lang="ja-JP" altLang="en-US">
                <a:latin typeface="ＭＳ ゴシック" panose="020B0609070205080204" pitchFamily="49" charset="-128"/>
                <a:ea typeface="ＭＳ ゴシック" panose="020B0609070205080204" pitchFamily="49" charset="-128"/>
              </a:rPr>
              <a:t>非常持出品</a:t>
            </a:r>
            <a:r>
              <a:rPr kumimoji="1" lang="ja-JP" altLang="en-US" dirty="0">
                <a:latin typeface="ＭＳ ゴシック" panose="020B0609070205080204" pitchFamily="49" charset="-128"/>
                <a:ea typeface="ＭＳ ゴシック" panose="020B0609070205080204" pitchFamily="49" charset="-128"/>
              </a:rPr>
              <a:t>の準備をしよう！」について、</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家族と確認☑してきてください。</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●宿題①では、犬や猫などの家に置いていけないペットがいれば記入してください。</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●宿題②では、感染症対策として、マスク、消毒用品、体温計が必需品となっています。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その他の欄に思いつくものがあれば、記載しましょう。</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4788915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1FFF374-7A9E-4B5B-8398-25923AFBA4F1}"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4265730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9626E42-716A-4007-8AB2-ED1B0C305BD8}"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873525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B681A61-720D-424C-986D-BED8A969DA12}"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292124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7EB59F6-BAD1-4AA2-BC14-17928811EC32}"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2839569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5BDCF31-7DF0-4D1F-A63B-4616FAC01971}"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829962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0EBA5BE-C80B-4C3D-BB6A-BFB8B0335372}" type="datetime1">
              <a:rPr kumimoji="1" lang="ja-JP" altLang="en-US" smtClean="0"/>
              <a:t>2026/8/3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157651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4CA772D-CF34-4FBE-B0CB-1720DA979718}" type="datetime1">
              <a:rPr kumimoji="1" lang="ja-JP" altLang="en-US" smtClean="0"/>
              <a:t>2026/8/3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431072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750D3F6-50A8-4C0B-A3A3-31EAEE6ACD9D}" type="datetime1">
              <a:rPr kumimoji="1" lang="ja-JP" altLang="en-US" smtClean="0"/>
              <a:t>2026/8/3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1896203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068D0F-5177-484F-B105-4858C294B432}" type="datetime1">
              <a:rPr kumimoji="1" lang="ja-JP" altLang="en-US" smtClean="0"/>
              <a:t>2026/8/3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4169941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58FB061-6F5D-462D-8F53-F92D6903E190}" type="datetime1">
              <a:rPr kumimoji="1" lang="ja-JP" altLang="en-US" smtClean="0"/>
              <a:t>2026/8/3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838564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1906C6A-41ED-496B-B053-11F015C95472}" type="datetime1">
              <a:rPr kumimoji="1" lang="ja-JP" altLang="en-US" smtClean="0"/>
              <a:t>2026/8/3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996948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6B6838-A77A-4EBD-9EA5-A14474B6F383}" type="datetime1">
              <a:rPr kumimoji="1" lang="ja-JP" altLang="en-US" smtClean="0"/>
              <a:t>2026/8/3</a:t>
            </a:fld>
            <a:endParaRPr kumimoji="1"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0690006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037142A9-9A32-A1FA-D37C-8656CCF60FC3}"/>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3" y="0"/>
            <a:ext cx="12209124" cy="6858000"/>
          </a:xfrm>
          <a:prstGeom prst="rect">
            <a:avLst/>
          </a:prstGeom>
        </p:spPr>
      </p:pic>
      <p:sp>
        <p:nvSpPr>
          <p:cNvPr id="4" name="正方形/長方形 3">
            <a:extLst>
              <a:ext uri="{FF2B5EF4-FFF2-40B4-BE49-F238E27FC236}">
                <a16:creationId xmlns:a16="http://schemas.microsoft.com/office/drawing/2014/main" id="{C8D3E7B2-B4A0-40B9-BA19-8EDD2C9AD2C1}"/>
              </a:ext>
            </a:extLst>
          </p:cNvPr>
          <p:cNvSpPr/>
          <p:nvPr/>
        </p:nvSpPr>
        <p:spPr>
          <a:xfrm>
            <a:off x="-1" y="855363"/>
            <a:ext cx="12191997" cy="1943102"/>
          </a:xfrm>
          <a:prstGeom prst="rect">
            <a:avLst/>
          </a:prstGeom>
          <a:solidFill>
            <a:srgbClr val="0070C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F6CCBEF9-508B-4FAD-9F13-3AF27CE4705D}"/>
              </a:ext>
            </a:extLst>
          </p:cNvPr>
          <p:cNvSpPr txBox="1"/>
          <p:nvPr/>
        </p:nvSpPr>
        <p:spPr>
          <a:xfrm>
            <a:off x="1524000" y="1091957"/>
            <a:ext cx="9144000" cy="1820808"/>
          </a:xfrm>
          <a:prstGeom prst="rect">
            <a:avLst/>
          </a:prstGeom>
          <a:noFill/>
        </p:spPr>
        <p:txBody>
          <a:bodyPr wrap="square" lIns="180000" rtlCol="0" anchor="ctr" anchorCtr="0">
            <a:noAutofit/>
          </a:bodyPr>
          <a:lstStyle/>
          <a:p>
            <a:pPr algn="ctr"/>
            <a:r>
              <a:rPr kumimoji="1" lang="ja-JP" altLang="en-US" sz="80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rPr>
              <a:t>グループワーク</a:t>
            </a:r>
          </a:p>
        </p:txBody>
      </p:sp>
      <p:sp>
        <p:nvSpPr>
          <p:cNvPr id="3" name="スライド番号プレースホルダー 9">
            <a:extLst>
              <a:ext uri="{FF2B5EF4-FFF2-40B4-BE49-F238E27FC236}">
                <a16:creationId xmlns:a16="http://schemas.microsoft.com/office/drawing/2014/main" id="{50BE8EF6-61CD-B6A2-8441-F6F7833263B3}"/>
              </a:ext>
            </a:extLst>
          </p:cNvPr>
          <p:cNvSpPr txBox="1">
            <a:spLocks/>
          </p:cNvSpPr>
          <p:nvPr/>
        </p:nvSpPr>
        <p:spPr>
          <a:xfrm>
            <a:off x="10134600" y="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0</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pic>
        <p:nvPicPr>
          <p:cNvPr id="7" name="図 6">
            <a:extLst>
              <a:ext uri="{FF2B5EF4-FFF2-40B4-BE49-F238E27FC236}">
                <a16:creationId xmlns:a16="http://schemas.microsoft.com/office/drawing/2014/main" id="{1FEE7314-1850-C228-0298-A525C7418BC2}"/>
              </a:ext>
            </a:extLst>
          </p:cNvPr>
          <p:cNvPicPr>
            <a:picLocks noChangeAspect="1"/>
          </p:cNvPicPr>
          <p:nvPr/>
        </p:nvPicPr>
        <p:blipFill>
          <a:blip r:embed="rId4"/>
          <a:srcRect r="50617" b="52940"/>
          <a:stretch>
            <a:fillRect/>
          </a:stretch>
        </p:blipFill>
        <p:spPr>
          <a:xfrm>
            <a:off x="2939700" y="2798465"/>
            <a:ext cx="6083999" cy="4102676"/>
          </a:xfrm>
          <a:prstGeom prst="rect">
            <a:avLst/>
          </a:prstGeom>
        </p:spPr>
      </p:pic>
    </p:spTree>
    <p:extLst>
      <p:ext uri="{BB962C8B-B14F-4D97-AF65-F5344CB8AC3E}">
        <p14:creationId xmlns:p14="http://schemas.microsoft.com/office/powerpoint/2010/main" val="3778521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895528FA-D41E-66CD-6566-F93F993AAAA7}"/>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3" y="0"/>
            <a:ext cx="12209124" cy="6858000"/>
          </a:xfrm>
          <a:prstGeom prst="rect">
            <a:avLst/>
          </a:prstGeom>
        </p:spPr>
      </p:pic>
      <p:grpSp>
        <p:nvGrpSpPr>
          <p:cNvPr id="16" name="グループ化 15">
            <a:extLst>
              <a:ext uri="{FF2B5EF4-FFF2-40B4-BE49-F238E27FC236}">
                <a16:creationId xmlns:a16="http://schemas.microsoft.com/office/drawing/2014/main" id="{6DD1C512-09A8-4D03-9951-4CD9FFE21A7F}"/>
              </a:ext>
            </a:extLst>
          </p:cNvPr>
          <p:cNvGrpSpPr/>
          <p:nvPr/>
        </p:nvGrpSpPr>
        <p:grpSpPr>
          <a:xfrm>
            <a:off x="722616" y="351289"/>
            <a:ext cx="7006234" cy="1440000"/>
            <a:chOff x="328266" y="380647"/>
            <a:chExt cx="6050134" cy="1440000"/>
          </a:xfrm>
        </p:grpSpPr>
        <p:sp>
          <p:nvSpPr>
            <p:cNvPr id="17" name="四角形: 角を丸くする 16">
              <a:extLst>
                <a:ext uri="{FF2B5EF4-FFF2-40B4-BE49-F238E27FC236}">
                  <a16:creationId xmlns:a16="http://schemas.microsoft.com/office/drawing/2014/main" id="{ECA2B7FA-A517-4E4E-A6C5-23C18D06A50A}"/>
                </a:ext>
              </a:extLst>
            </p:cNvPr>
            <p:cNvSpPr/>
            <p:nvPr/>
          </p:nvSpPr>
          <p:spPr>
            <a:xfrm>
              <a:off x="328266" y="380647"/>
              <a:ext cx="4816593" cy="14400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フリーフォーム: 図形 17">
              <a:extLst>
                <a:ext uri="{FF2B5EF4-FFF2-40B4-BE49-F238E27FC236}">
                  <a16:creationId xmlns:a16="http://schemas.microsoft.com/office/drawing/2014/main" id="{C5FEBB74-2A6A-48A4-9CA0-BDB61BAFD9EC}"/>
                </a:ext>
              </a:extLst>
            </p:cNvPr>
            <p:cNvSpPr/>
            <p:nvPr/>
          </p:nvSpPr>
          <p:spPr>
            <a:xfrm>
              <a:off x="4966136" y="1098178"/>
              <a:ext cx="1412264" cy="358286"/>
            </a:xfrm>
            <a:custGeom>
              <a:avLst/>
              <a:gdLst>
                <a:gd name="connsiteX0" fmla="*/ 78828 w 764628"/>
                <a:gd name="connsiteY0" fmla="*/ 0 h 425669"/>
                <a:gd name="connsiteX1" fmla="*/ 764628 w 764628"/>
                <a:gd name="connsiteY1" fmla="*/ 362607 h 425669"/>
                <a:gd name="connsiteX2" fmla="*/ 0 w 764628"/>
                <a:gd name="connsiteY2" fmla="*/ 425669 h 425669"/>
              </a:gdLst>
              <a:ahLst/>
              <a:cxnLst>
                <a:cxn ang="0">
                  <a:pos x="connsiteX0" y="connsiteY0"/>
                </a:cxn>
                <a:cxn ang="0">
                  <a:pos x="connsiteX1" y="connsiteY1"/>
                </a:cxn>
                <a:cxn ang="0">
                  <a:pos x="connsiteX2" y="connsiteY2"/>
                </a:cxn>
              </a:cxnLst>
              <a:rect l="l" t="t" r="r" b="b"/>
              <a:pathLst>
                <a:path w="764628" h="425669">
                  <a:moveTo>
                    <a:pt x="78828" y="0"/>
                  </a:moveTo>
                  <a:lnTo>
                    <a:pt x="764628" y="362607"/>
                  </a:lnTo>
                  <a:lnTo>
                    <a:pt x="0" y="425669"/>
                  </a:lnTo>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9" name="テキスト ボックス 18">
            <a:extLst>
              <a:ext uri="{FF2B5EF4-FFF2-40B4-BE49-F238E27FC236}">
                <a16:creationId xmlns:a16="http://schemas.microsoft.com/office/drawing/2014/main" id="{B7377934-3BEF-4582-B8B1-98F6751A6E70}"/>
              </a:ext>
            </a:extLst>
          </p:cNvPr>
          <p:cNvSpPr txBox="1"/>
          <p:nvPr/>
        </p:nvSpPr>
        <p:spPr>
          <a:xfrm>
            <a:off x="1119883" y="466376"/>
            <a:ext cx="5107883" cy="1408190"/>
          </a:xfrm>
          <a:prstGeom prst="rect">
            <a:avLst/>
          </a:prstGeom>
          <a:noFill/>
        </p:spPr>
        <p:txBody>
          <a:bodyPr wrap="square" lIns="180000" rtlCol="0" anchor="ctr" anchorCtr="0">
            <a:noAutofit/>
          </a:bodyPr>
          <a:lstStyle/>
          <a:p>
            <a:r>
              <a:rPr kumimoji="1" lang="ja-JP" altLang="en-US" sz="3500" b="1" dirty="0">
                <a:solidFill>
                  <a:schemeClr val="bg1"/>
                </a:solidFill>
                <a:latin typeface="メイリオ" panose="020B0604030504040204" pitchFamily="50" charset="-128"/>
                <a:ea typeface="メイリオ" panose="020B0604030504040204" pitchFamily="50" charset="-128"/>
              </a:rPr>
              <a:t>洪水ハザードマップ を</a:t>
            </a:r>
            <a:endParaRPr kumimoji="1" lang="en-US" altLang="ja-JP" sz="3500" b="1" dirty="0">
              <a:solidFill>
                <a:schemeClr val="bg1"/>
              </a:solidFill>
              <a:latin typeface="メイリオ" panose="020B0604030504040204" pitchFamily="50" charset="-128"/>
              <a:ea typeface="メイリオ" panose="020B0604030504040204" pitchFamily="50" charset="-128"/>
            </a:endParaRPr>
          </a:p>
          <a:p>
            <a:r>
              <a:rPr kumimoji="1" lang="ja-JP" altLang="en-US" sz="3500" b="1" dirty="0">
                <a:solidFill>
                  <a:schemeClr val="bg1"/>
                </a:solidFill>
                <a:latin typeface="メイリオ" panose="020B0604030504040204" pitchFamily="50" charset="-128"/>
                <a:ea typeface="メイリオ" panose="020B0604030504040204" pitchFamily="50" charset="-128"/>
              </a:rPr>
              <a:t>確認してみよう！</a:t>
            </a:r>
            <a:endParaRPr kumimoji="1" lang="en-US" altLang="ja-JP" sz="3500" b="1" dirty="0">
              <a:solidFill>
                <a:schemeClr val="bg1"/>
              </a:solidFill>
              <a:latin typeface="メイリオ" panose="020B0604030504040204" pitchFamily="50" charset="-128"/>
              <a:ea typeface="メイリオ" panose="020B0604030504040204" pitchFamily="50" charset="-128"/>
            </a:endParaRPr>
          </a:p>
        </p:txBody>
      </p:sp>
      <p:sp>
        <p:nvSpPr>
          <p:cNvPr id="20" name="四角形: 角を丸くする 19">
            <a:extLst>
              <a:ext uri="{FF2B5EF4-FFF2-40B4-BE49-F238E27FC236}">
                <a16:creationId xmlns:a16="http://schemas.microsoft.com/office/drawing/2014/main" id="{F4CE6249-1B5B-47D4-A1A0-64DEF3C7DA62}"/>
              </a:ext>
            </a:extLst>
          </p:cNvPr>
          <p:cNvSpPr/>
          <p:nvPr/>
        </p:nvSpPr>
        <p:spPr>
          <a:xfrm>
            <a:off x="722616" y="2244643"/>
            <a:ext cx="10746768" cy="2304000"/>
          </a:xfrm>
          <a:prstGeom prst="roundRect">
            <a:avLst>
              <a:gd name="adj" fmla="val 16916"/>
            </a:avLst>
          </a:prstGeom>
          <a:solidFill>
            <a:srgbClr val="FFFCD1"/>
          </a:solidFill>
          <a:ln w="28575">
            <a:solidFill>
              <a:srgbClr val="00B0F0"/>
            </a:solidFill>
          </a:ln>
          <a:effectLst>
            <a:outerShdw dist="1016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A0C05085-60C8-46DF-92D6-8D781BB0CFDF}"/>
              </a:ext>
            </a:extLst>
          </p:cNvPr>
          <p:cNvSpPr txBox="1"/>
          <p:nvPr/>
        </p:nvSpPr>
        <p:spPr>
          <a:xfrm>
            <a:off x="965774" y="2244643"/>
            <a:ext cx="10277581" cy="2160000"/>
          </a:xfrm>
          <a:prstGeom prst="rect">
            <a:avLst/>
          </a:prstGeom>
          <a:noFill/>
          <a:ln>
            <a:noFill/>
          </a:ln>
        </p:spPr>
        <p:txBody>
          <a:bodyPr wrap="square" lIns="180000" tIns="252000" bIns="0" rtlCol="0" anchor="ctr" anchorCtr="0">
            <a:noAutofit/>
          </a:bodyPr>
          <a:lstStyle/>
          <a:p>
            <a:pPr>
              <a:spcBef>
                <a:spcPts val="1200"/>
              </a:spcBef>
            </a:pPr>
            <a:r>
              <a:rPr kumimoji="1" lang="ja-JP" altLang="en-US" sz="5400" b="1" dirty="0">
                <a:latin typeface="メイリオ" panose="020B0604030504040204" pitchFamily="50" charset="-128"/>
                <a:ea typeface="メイリオ" panose="020B0604030504040204" pitchFamily="50" charset="-128"/>
              </a:rPr>
              <a:t>Ｑ</a:t>
            </a:r>
            <a:r>
              <a:rPr kumimoji="1" lang="en-US" altLang="ja-JP" sz="5400" b="1" dirty="0">
                <a:latin typeface="メイリオ" panose="020B0604030504040204" pitchFamily="50" charset="-128"/>
                <a:ea typeface="メイリオ" panose="020B0604030504040204" pitchFamily="50" charset="-128"/>
              </a:rPr>
              <a:t>1</a:t>
            </a:r>
            <a:r>
              <a:rPr kumimoji="1" lang="ja-JP" altLang="en-US" sz="5400" b="1" dirty="0">
                <a:latin typeface="メイリオ" panose="020B0604030504040204" pitchFamily="50" charset="-128"/>
                <a:ea typeface="メイリオ" panose="020B0604030504040204" pitchFamily="50" charset="-128"/>
              </a:rPr>
              <a:t>．あなたの家は </a:t>
            </a:r>
            <a:r>
              <a:rPr kumimoji="1" lang="ja-JP" altLang="en-US" sz="5400" b="1" dirty="0">
                <a:solidFill>
                  <a:srgbClr val="F35353"/>
                </a:solidFill>
                <a:latin typeface="メイリオ" panose="020B0604030504040204" pitchFamily="50" charset="-128"/>
                <a:ea typeface="メイリオ" panose="020B0604030504040204" pitchFamily="50" charset="-128"/>
              </a:rPr>
              <a:t>浸水想定</a:t>
            </a:r>
            <a:endParaRPr kumimoji="1" lang="en-US" altLang="ja-JP" sz="5400" b="1" dirty="0">
              <a:solidFill>
                <a:srgbClr val="F35353"/>
              </a:solidFill>
              <a:latin typeface="メイリオ" panose="020B0604030504040204" pitchFamily="50" charset="-128"/>
              <a:ea typeface="メイリオ" panose="020B0604030504040204" pitchFamily="50" charset="-128"/>
            </a:endParaRPr>
          </a:p>
          <a:p>
            <a:pPr>
              <a:spcBef>
                <a:spcPts val="1200"/>
              </a:spcBef>
            </a:pPr>
            <a:r>
              <a:rPr kumimoji="1" lang="ja-JP" altLang="en-US" sz="5400" b="1" dirty="0">
                <a:solidFill>
                  <a:srgbClr val="F35353"/>
                </a:solidFill>
                <a:latin typeface="メイリオ" panose="020B0604030504040204" pitchFamily="50" charset="-128"/>
                <a:ea typeface="メイリオ" panose="020B0604030504040204" pitchFamily="50" charset="-128"/>
              </a:rPr>
              <a:t>　　</a:t>
            </a:r>
            <a:r>
              <a:rPr kumimoji="1" lang="ja-JP" altLang="en-US" sz="3600" b="1" dirty="0">
                <a:solidFill>
                  <a:srgbClr val="F35353"/>
                </a:solidFill>
                <a:latin typeface="メイリオ" panose="020B0604030504040204" pitchFamily="50" charset="-128"/>
                <a:ea typeface="メイリオ" panose="020B0604030504040204" pitchFamily="50" charset="-128"/>
              </a:rPr>
              <a:t>　</a:t>
            </a:r>
            <a:r>
              <a:rPr kumimoji="1" lang="ja-JP" altLang="en-US" sz="5400" b="1" dirty="0">
                <a:solidFill>
                  <a:srgbClr val="F35353"/>
                </a:solidFill>
                <a:latin typeface="メイリオ" panose="020B0604030504040204" pitchFamily="50" charset="-128"/>
                <a:ea typeface="メイリオ" panose="020B0604030504040204" pitchFamily="50" charset="-128"/>
              </a:rPr>
              <a:t>区域 </a:t>
            </a:r>
            <a:r>
              <a:rPr kumimoji="1" lang="ja-JP" altLang="en-US" sz="5400" b="1" dirty="0">
                <a:latin typeface="メイリオ" panose="020B0604030504040204" pitchFamily="50" charset="-128"/>
                <a:ea typeface="メイリオ" panose="020B0604030504040204" pitchFamily="50" charset="-128"/>
              </a:rPr>
              <a:t>に入っていますか？</a:t>
            </a:r>
            <a:endParaRPr kumimoji="1" lang="en-US" altLang="ja-JP" sz="5400" b="1" dirty="0">
              <a:latin typeface="メイリオ" panose="020B0604030504040204" pitchFamily="50" charset="-128"/>
              <a:ea typeface="メイリオ" panose="020B0604030504040204" pitchFamily="50" charset="-128"/>
            </a:endParaRPr>
          </a:p>
        </p:txBody>
      </p:sp>
      <p:pic>
        <p:nvPicPr>
          <p:cNvPr id="4" name="図 3">
            <a:extLst>
              <a:ext uri="{FF2B5EF4-FFF2-40B4-BE49-F238E27FC236}">
                <a16:creationId xmlns:a16="http://schemas.microsoft.com/office/drawing/2014/main" id="{C317EDEC-93AA-4317-945F-79FB4362341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14751" y="4663730"/>
            <a:ext cx="4905375" cy="1892045"/>
          </a:xfrm>
          <a:prstGeom prst="rect">
            <a:avLst/>
          </a:prstGeom>
        </p:spPr>
      </p:pic>
      <p:pic>
        <p:nvPicPr>
          <p:cNvPr id="6" name="図 5">
            <a:extLst>
              <a:ext uri="{FF2B5EF4-FFF2-40B4-BE49-F238E27FC236}">
                <a16:creationId xmlns:a16="http://schemas.microsoft.com/office/drawing/2014/main" id="{CF84AF18-5C97-0FED-F342-5AD9DA3A282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786078" y="285560"/>
            <a:ext cx="3400049" cy="1981905"/>
          </a:xfrm>
          <a:prstGeom prst="rect">
            <a:avLst/>
          </a:prstGeom>
        </p:spPr>
      </p:pic>
      <p:sp>
        <p:nvSpPr>
          <p:cNvPr id="7" name="テキスト ボックス 6">
            <a:extLst>
              <a:ext uri="{FF2B5EF4-FFF2-40B4-BE49-F238E27FC236}">
                <a16:creationId xmlns:a16="http://schemas.microsoft.com/office/drawing/2014/main" id="{B78804BA-C7BD-CD64-C1FA-012BB49EAFBD}"/>
              </a:ext>
            </a:extLst>
          </p:cNvPr>
          <p:cNvSpPr txBox="1"/>
          <p:nvPr/>
        </p:nvSpPr>
        <p:spPr>
          <a:xfrm>
            <a:off x="1269350" y="432824"/>
            <a:ext cx="936000" cy="276999"/>
          </a:xfrm>
          <a:prstGeom prst="rect">
            <a:avLst/>
          </a:prstGeom>
          <a:noFill/>
        </p:spPr>
        <p:txBody>
          <a:bodyPr wrap="square" rIns="0">
            <a:spAutoFit/>
          </a:bodyPr>
          <a:lstStyle/>
          <a:p>
            <a:pPr algn="dist"/>
            <a:r>
              <a:rPr lang="ja-JP" altLang="en-US" sz="1200" dirty="0">
                <a:solidFill>
                  <a:schemeClr val="bg1"/>
                </a:solidFill>
                <a:latin typeface="メイリオ" panose="020B0604030504040204" pitchFamily="50" charset="-128"/>
                <a:ea typeface="メイリオ" panose="020B0604030504040204" pitchFamily="50" charset="-128"/>
              </a:rPr>
              <a:t>こうずい</a:t>
            </a:r>
          </a:p>
        </p:txBody>
      </p:sp>
      <p:sp>
        <p:nvSpPr>
          <p:cNvPr id="11" name="テキスト ボックス 10">
            <a:extLst>
              <a:ext uri="{FF2B5EF4-FFF2-40B4-BE49-F238E27FC236}">
                <a16:creationId xmlns:a16="http://schemas.microsoft.com/office/drawing/2014/main" id="{85D99B01-93E2-C81E-69A6-496E0BF9CC81}"/>
              </a:ext>
            </a:extLst>
          </p:cNvPr>
          <p:cNvSpPr txBox="1"/>
          <p:nvPr/>
        </p:nvSpPr>
        <p:spPr>
          <a:xfrm>
            <a:off x="7300686" y="2281979"/>
            <a:ext cx="2670629" cy="338554"/>
          </a:xfrm>
          <a:prstGeom prst="rect">
            <a:avLst/>
          </a:prstGeom>
          <a:noFill/>
        </p:spPr>
        <p:txBody>
          <a:bodyPr wrap="square" rIns="0">
            <a:spAutoFit/>
          </a:bodyPr>
          <a:lstStyle/>
          <a:p>
            <a:pPr algn="dist"/>
            <a:r>
              <a:rPr lang="ja-JP" altLang="en-US" sz="1600" dirty="0">
                <a:solidFill>
                  <a:srgbClr val="EC5A5A"/>
                </a:solidFill>
                <a:latin typeface="メイリオ" panose="020B0604030504040204" pitchFamily="50" charset="-128"/>
                <a:ea typeface="メイリオ" panose="020B0604030504040204" pitchFamily="50" charset="-128"/>
              </a:rPr>
              <a:t>しんすいそうてい</a:t>
            </a:r>
          </a:p>
        </p:txBody>
      </p:sp>
      <p:sp>
        <p:nvSpPr>
          <p:cNvPr id="13" name="テキスト ボックス 12">
            <a:extLst>
              <a:ext uri="{FF2B5EF4-FFF2-40B4-BE49-F238E27FC236}">
                <a16:creationId xmlns:a16="http://schemas.microsoft.com/office/drawing/2014/main" id="{F40FB416-2C98-06DE-63A7-42DF1E9EF8A8}"/>
              </a:ext>
            </a:extLst>
          </p:cNvPr>
          <p:cNvSpPr txBox="1"/>
          <p:nvPr/>
        </p:nvSpPr>
        <p:spPr>
          <a:xfrm>
            <a:off x="3043824" y="3227366"/>
            <a:ext cx="1260000" cy="338554"/>
          </a:xfrm>
          <a:prstGeom prst="rect">
            <a:avLst/>
          </a:prstGeom>
          <a:noFill/>
        </p:spPr>
        <p:txBody>
          <a:bodyPr wrap="square" rIns="0">
            <a:spAutoFit/>
          </a:bodyPr>
          <a:lstStyle/>
          <a:p>
            <a:pPr algn="dist"/>
            <a:r>
              <a:rPr lang="ja-JP" altLang="en-US" sz="1600" dirty="0">
                <a:solidFill>
                  <a:srgbClr val="EC5A5A"/>
                </a:solidFill>
                <a:latin typeface="メイリオ" panose="020B0604030504040204" pitchFamily="50" charset="-128"/>
                <a:ea typeface="メイリオ" panose="020B0604030504040204" pitchFamily="50" charset="-128"/>
              </a:rPr>
              <a:t>くいき</a:t>
            </a:r>
          </a:p>
        </p:txBody>
      </p:sp>
      <p:sp>
        <p:nvSpPr>
          <p:cNvPr id="5" name="スライド番号プレースホルダー 9">
            <a:extLst>
              <a:ext uri="{FF2B5EF4-FFF2-40B4-BE49-F238E27FC236}">
                <a16:creationId xmlns:a16="http://schemas.microsoft.com/office/drawing/2014/main" id="{6F92F358-94BF-81D0-BC0B-A7E6EED07F1C}"/>
              </a:ext>
            </a:extLst>
          </p:cNvPr>
          <p:cNvSpPr txBox="1">
            <a:spLocks/>
          </p:cNvSpPr>
          <p:nvPr/>
        </p:nvSpPr>
        <p:spPr>
          <a:xfrm>
            <a:off x="10134600" y="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1</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78187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88B0AC12-7717-6B80-E48B-DFD70185496A}"/>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3" y="0"/>
            <a:ext cx="12209124" cy="6858000"/>
          </a:xfrm>
          <a:prstGeom prst="rect">
            <a:avLst/>
          </a:prstGeom>
        </p:spPr>
      </p:pic>
      <p:pic>
        <p:nvPicPr>
          <p:cNvPr id="23" name="図 22">
            <a:extLst>
              <a:ext uri="{FF2B5EF4-FFF2-40B4-BE49-F238E27FC236}">
                <a16:creationId xmlns:a16="http://schemas.microsoft.com/office/drawing/2014/main" id="{2C2111C4-775F-C942-F416-892E02F3D80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956320" y="285560"/>
            <a:ext cx="3400049" cy="1981905"/>
          </a:xfrm>
          <a:prstGeom prst="rect">
            <a:avLst/>
          </a:prstGeom>
        </p:spPr>
      </p:pic>
      <p:grpSp>
        <p:nvGrpSpPr>
          <p:cNvPr id="24" name="グループ化 23">
            <a:extLst>
              <a:ext uri="{FF2B5EF4-FFF2-40B4-BE49-F238E27FC236}">
                <a16:creationId xmlns:a16="http://schemas.microsoft.com/office/drawing/2014/main" id="{B0EF658D-9754-9418-510A-3D6CED1BDB95}"/>
              </a:ext>
            </a:extLst>
          </p:cNvPr>
          <p:cNvGrpSpPr/>
          <p:nvPr/>
        </p:nvGrpSpPr>
        <p:grpSpPr>
          <a:xfrm>
            <a:off x="722614" y="362565"/>
            <a:ext cx="7328126" cy="1440000"/>
            <a:chOff x="328264" y="380646"/>
            <a:chExt cx="6328100" cy="1440000"/>
          </a:xfrm>
        </p:grpSpPr>
        <p:sp>
          <p:nvSpPr>
            <p:cNvPr id="25" name="四角形: 角を丸くする 24">
              <a:extLst>
                <a:ext uri="{FF2B5EF4-FFF2-40B4-BE49-F238E27FC236}">
                  <a16:creationId xmlns:a16="http://schemas.microsoft.com/office/drawing/2014/main" id="{DE63DBAC-425D-47D2-DEB0-0129C8F40143}"/>
                </a:ext>
              </a:extLst>
            </p:cNvPr>
            <p:cNvSpPr/>
            <p:nvPr/>
          </p:nvSpPr>
          <p:spPr>
            <a:xfrm>
              <a:off x="328264" y="380646"/>
              <a:ext cx="5923608" cy="14400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6" name="フリーフォーム: 図形 25">
              <a:extLst>
                <a:ext uri="{FF2B5EF4-FFF2-40B4-BE49-F238E27FC236}">
                  <a16:creationId xmlns:a16="http://schemas.microsoft.com/office/drawing/2014/main" id="{8CDFDAA2-A89A-1031-3D68-6697317DE1A8}"/>
                </a:ext>
              </a:extLst>
            </p:cNvPr>
            <p:cNvSpPr/>
            <p:nvPr/>
          </p:nvSpPr>
          <p:spPr>
            <a:xfrm>
              <a:off x="5891736" y="1225740"/>
              <a:ext cx="764628" cy="425669"/>
            </a:xfrm>
            <a:custGeom>
              <a:avLst/>
              <a:gdLst>
                <a:gd name="connsiteX0" fmla="*/ 78828 w 764628"/>
                <a:gd name="connsiteY0" fmla="*/ 0 h 425669"/>
                <a:gd name="connsiteX1" fmla="*/ 764628 w 764628"/>
                <a:gd name="connsiteY1" fmla="*/ 362607 h 425669"/>
                <a:gd name="connsiteX2" fmla="*/ 0 w 764628"/>
                <a:gd name="connsiteY2" fmla="*/ 425669 h 425669"/>
              </a:gdLst>
              <a:ahLst/>
              <a:cxnLst>
                <a:cxn ang="0">
                  <a:pos x="connsiteX0" y="connsiteY0"/>
                </a:cxn>
                <a:cxn ang="0">
                  <a:pos x="connsiteX1" y="connsiteY1"/>
                </a:cxn>
                <a:cxn ang="0">
                  <a:pos x="connsiteX2" y="connsiteY2"/>
                </a:cxn>
              </a:cxnLst>
              <a:rect l="l" t="t" r="r" b="b"/>
              <a:pathLst>
                <a:path w="764628" h="425669">
                  <a:moveTo>
                    <a:pt x="78828" y="0"/>
                  </a:moveTo>
                  <a:lnTo>
                    <a:pt x="764628" y="362607"/>
                  </a:lnTo>
                  <a:lnTo>
                    <a:pt x="0" y="425669"/>
                  </a:lnTo>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31" name="四角形: 角を丸くする 30">
            <a:extLst>
              <a:ext uri="{FF2B5EF4-FFF2-40B4-BE49-F238E27FC236}">
                <a16:creationId xmlns:a16="http://schemas.microsoft.com/office/drawing/2014/main" id="{F8BA40DC-E3CA-3473-3688-C57BE609B251}"/>
              </a:ext>
            </a:extLst>
          </p:cNvPr>
          <p:cNvSpPr/>
          <p:nvPr/>
        </p:nvSpPr>
        <p:spPr>
          <a:xfrm>
            <a:off x="722616" y="2244643"/>
            <a:ext cx="10746768" cy="2160000"/>
          </a:xfrm>
          <a:prstGeom prst="roundRect">
            <a:avLst>
              <a:gd name="adj" fmla="val 16916"/>
            </a:avLst>
          </a:prstGeom>
          <a:solidFill>
            <a:srgbClr val="FFFCD1"/>
          </a:solidFill>
          <a:ln w="28575">
            <a:solidFill>
              <a:srgbClr val="00B0F0"/>
            </a:solidFill>
          </a:ln>
          <a:effectLst>
            <a:outerShdw dist="1016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a:extLst>
              <a:ext uri="{FF2B5EF4-FFF2-40B4-BE49-F238E27FC236}">
                <a16:creationId xmlns:a16="http://schemas.microsoft.com/office/drawing/2014/main" id="{65F8001D-ABB7-2B41-D77A-3D0CADEF0E71}"/>
              </a:ext>
            </a:extLst>
          </p:cNvPr>
          <p:cNvSpPr txBox="1"/>
          <p:nvPr/>
        </p:nvSpPr>
        <p:spPr>
          <a:xfrm>
            <a:off x="965774" y="2244643"/>
            <a:ext cx="10277581" cy="2160000"/>
          </a:xfrm>
          <a:prstGeom prst="rect">
            <a:avLst/>
          </a:prstGeom>
          <a:noFill/>
          <a:ln>
            <a:noFill/>
          </a:ln>
        </p:spPr>
        <p:txBody>
          <a:bodyPr wrap="square" lIns="180000" tIns="252000" bIns="0" rtlCol="0" anchor="ctr" anchorCtr="0">
            <a:noAutofit/>
          </a:bodyPr>
          <a:lstStyle/>
          <a:p>
            <a:pPr>
              <a:spcBef>
                <a:spcPts val="600"/>
              </a:spcBef>
            </a:pPr>
            <a:r>
              <a:rPr kumimoji="1" lang="en-US" altLang="ja-JP" sz="5400" b="1" dirty="0">
                <a:latin typeface="メイリオ" panose="020B0604030504040204" pitchFamily="50" charset="-128"/>
                <a:ea typeface="メイリオ" panose="020B0604030504040204" pitchFamily="50" charset="-128"/>
              </a:rPr>
              <a:t>Q2</a:t>
            </a:r>
            <a:r>
              <a:rPr kumimoji="1" lang="ja-JP" altLang="en-US" sz="5400" b="1" dirty="0">
                <a:latin typeface="メイリオ" panose="020B0604030504040204" pitchFamily="50" charset="-128"/>
                <a:ea typeface="メイリオ" panose="020B0604030504040204" pitchFamily="50" charset="-128"/>
              </a:rPr>
              <a:t>．</a:t>
            </a:r>
            <a:r>
              <a:rPr kumimoji="1" lang="ja-JP" altLang="en-US" sz="5400" b="1" dirty="0">
                <a:solidFill>
                  <a:srgbClr val="F35353"/>
                </a:solidFill>
                <a:latin typeface="メイリオ" panose="020B0604030504040204" pitchFamily="50" charset="-128"/>
                <a:ea typeface="メイリオ" panose="020B0604030504040204" pitchFamily="50" charset="-128"/>
              </a:rPr>
              <a:t>土砂災害警戒区域 </a:t>
            </a:r>
            <a:r>
              <a:rPr kumimoji="1" lang="ja-JP" altLang="en-US" sz="5400" b="1" dirty="0">
                <a:latin typeface="メイリオ" panose="020B0604030504040204" pitchFamily="50" charset="-128"/>
                <a:ea typeface="メイリオ" panose="020B0604030504040204" pitchFamily="50" charset="-128"/>
              </a:rPr>
              <a:t>等に</a:t>
            </a:r>
            <a:endParaRPr kumimoji="1" lang="ja-JP" altLang="en-US" sz="5400" b="1" dirty="0">
              <a:solidFill>
                <a:srgbClr val="F35353"/>
              </a:solidFill>
              <a:latin typeface="メイリオ" panose="020B0604030504040204" pitchFamily="50" charset="-128"/>
              <a:ea typeface="メイリオ" panose="020B0604030504040204" pitchFamily="50" charset="-128"/>
            </a:endParaRPr>
          </a:p>
          <a:p>
            <a:pPr>
              <a:spcBef>
                <a:spcPts val="600"/>
              </a:spcBef>
            </a:pPr>
            <a:r>
              <a:rPr kumimoji="1" lang="ja-JP" altLang="en-US" sz="5400" b="1" dirty="0">
                <a:latin typeface="メイリオ" panose="020B0604030504040204" pitchFamily="50" charset="-128"/>
                <a:ea typeface="メイリオ" panose="020B0604030504040204" pitchFamily="50" charset="-128"/>
              </a:rPr>
              <a:t>　　 </a:t>
            </a:r>
            <a:r>
              <a:rPr kumimoji="1" lang="ja-JP" altLang="en-US" sz="2800" b="1" dirty="0">
                <a:latin typeface="メイリオ" panose="020B0604030504040204" pitchFamily="50" charset="-128"/>
                <a:ea typeface="メイリオ" panose="020B0604030504040204" pitchFamily="50" charset="-128"/>
              </a:rPr>
              <a:t> </a:t>
            </a:r>
            <a:r>
              <a:rPr kumimoji="1" lang="ja-JP" altLang="en-US" sz="5400" b="1" dirty="0">
                <a:latin typeface="メイリオ" panose="020B0604030504040204" pitchFamily="50" charset="-128"/>
                <a:ea typeface="メイリオ" panose="020B0604030504040204" pitchFamily="50" charset="-128"/>
              </a:rPr>
              <a:t>入っていますか？</a:t>
            </a:r>
          </a:p>
        </p:txBody>
      </p:sp>
      <p:sp>
        <p:nvSpPr>
          <p:cNvPr id="16" name="四角形: 角を丸くする 15">
            <a:extLst>
              <a:ext uri="{FF2B5EF4-FFF2-40B4-BE49-F238E27FC236}">
                <a16:creationId xmlns:a16="http://schemas.microsoft.com/office/drawing/2014/main" id="{997DCFF4-2228-476C-B5F7-C05B3B8B3A4F}"/>
              </a:ext>
            </a:extLst>
          </p:cNvPr>
          <p:cNvSpPr/>
          <p:nvPr/>
        </p:nvSpPr>
        <p:spPr>
          <a:xfrm>
            <a:off x="1349336" y="4772440"/>
            <a:ext cx="4320000" cy="1800000"/>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108000" rIns="0" bIns="0" rtlCol="0" anchor="ctr"/>
          <a:lstStyle/>
          <a:p>
            <a:pPr algn="ctr"/>
            <a:r>
              <a:rPr kumimoji="1" lang="ja-JP" altLang="en-US" sz="4000" b="1" dirty="0">
                <a:latin typeface="メイリオ" panose="020B0604030504040204" pitchFamily="50" charset="-128"/>
                <a:ea typeface="メイリオ" panose="020B0604030504040204" pitchFamily="50" charset="-128"/>
              </a:rPr>
              <a:t>土砂災害</a:t>
            </a:r>
          </a:p>
          <a:p>
            <a:pPr algn="ctr"/>
            <a:r>
              <a:rPr kumimoji="1" lang="ja-JP" altLang="en-US" sz="4000" b="1" dirty="0">
                <a:latin typeface="メイリオ" panose="020B0604030504040204" pitchFamily="50" charset="-128"/>
                <a:ea typeface="メイリオ" panose="020B0604030504040204" pitchFamily="50" charset="-128"/>
              </a:rPr>
              <a:t>警戒区域</a:t>
            </a:r>
          </a:p>
        </p:txBody>
      </p:sp>
      <p:sp>
        <p:nvSpPr>
          <p:cNvPr id="17" name="四角形: 角を丸くする 16">
            <a:extLst>
              <a:ext uri="{FF2B5EF4-FFF2-40B4-BE49-F238E27FC236}">
                <a16:creationId xmlns:a16="http://schemas.microsoft.com/office/drawing/2014/main" id="{57C3AE14-58D3-450D-BA75-381A1F03D9C2}"/>
              </a:ext>
            </a:extLst>
          </p:cNvPr>
          <p:cNvSpPr/>
          <p:nvPr/>
        </p:nvSpPr>
        <p:spPr>
          <a:xfrm>
            <a:off x="6404449" y="4772440"/>
            <a:ext cx="4320000" cy="1800000"/>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108000" rIns="0" bIns="0" rtlCol="0" anchor="ctr"/>
          <a:lstStyle/>
          <a:p>
            <a:pPr algn="ctr"/>
            <a:r>
              <a:rPr kumimoji="1" lang="zh-TW" altLang="en-US" sz="4000" b="1" dirty="0">
                <a:latin typeface="メイリオ" panose="020B0604030504040204" pitchFamily="50" charset="-128"/>
                <a:ea typeface="メイリオ" panose="020B0604030504040204" pitchFamily="50" charset="-128"/>
              </a:rPr>
              <a:t>家屋倒壊等</a:t>
            </a:r>
            <a:endParaRPr kumimoji="1" lang="en-US" altLang="zh-TW" sz="4000" b="1" dirty="0">
              <a:latin typeface="メイリオ" panose="020B0604030504040204" pitchFamily="50" charset="-128"/>
              <a:ea typeface="メイリオ" panose="020B0604030504040204" pitchFamily="50" charset="-128"/>
            </a:endParaRPr>
          </a:p>
          <a:p>
            <a:pPr algn="ctr"/>
            <a:r>
              <a:rPr kumimoji="1" lang="zh-TW" altLang="en-US" sz="4000" b="1" dirty="0">
                <a:latin typeface="メイリオ" panose="020B0604030504040204" pitchFamily="50" charset="-128"/>
                <a:ea typeface="メイリオ" panose="020B0604030504040204" pitchFamily="50" charset="-128"/>
              </a:rPr>
              <a:t>氾濫想定区域</a:t>
            </a:r>
          </a:p>
        </p:txBody>
      </p:sp>
      <p:sp>
        <p:nvSpPr>
          <p:cNvPr id="27" name="テキスト ボックス 26">
            <a:extLst>
              <a:ext uri="{FF2B5EF4-FFF2-40B4-BE49-F238E27FC236}">
                <a16:creationId xmlns:a16="http://schemas.microsoft.com/office/drawing/2014/main" id="{C3176AD5-4C32-7486-2552-94828F2E3EEE}"/>
              </a:ext>
            </a:extLst>
          </p:cNvPr>
          <p:cNvSpPr txBox="1"/>
          <p:nvPr/>
        </p:nvSpPr>
        <p:spPr>
          <a:xfrm>
            <a:off x="869621" y="612101"/>
            <a:ext cx="6496948" cy="1068765"/>
          </a:xfrm>
          <a:prstGeom prst="rect">
            <a:avLst/>
          </a:prstGeom>
          <a:noFill/>
        </p:spPr>
        <p:txBody>
          <a:bodyPr wrap="square" lIns="180000" rtlCol="0" anchor="ctr" anchorCtr="0">
            <a:noAutofit/>
          </a:bodyPr>
          <a:lstStyle/>
          <a:p>
            <a:r>
              <a:rPr kumimoji="1" lang="ja-JP" altLang="en-US" sz="3500" b="1" dirty="0">
                <a:solidFill>
                  <a:schemeClr val="bg1"/>
                </a:solidFill>
                <a:latin typeface="メイリオ" panose="020B0604030504040204" pitchFamily="50" charset="-128"/>
                <a:ea typeface="メイリオ" panose="020B0604030504040204" pitchFamily="50" charset="-128"/>
              </a:rPr>
              <a:t>洪水・土砂災害ハザードマップを確認してみよう！</a:t>
            </a:r>
            <a:endParaRPr kumimoji="1" lang="en-US" altLang="ja-JP" sz="3500" b="1" dirty="0">
              <a:solidFill>
                <a:schemeClr val="bg1"/>
              </a:solidFill>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F0B29541-BD03-002D-B5C1-C84E4C3E2A36}"/>
              </a:ext>
            </a:extLst>
          </p:cNvPr>
          <p:cNvSpPr txBox="1"/>
          <p:nvPr/>
        </p:nvSpPr>
        <p:spPr>
          <a:xfrm>
            <a:off x="1095597" y="371567"/>
            <a:ext cx="792000" cy="276999"/>
          </a:xfrm>
          <a:prstGeom prst="rect">
            <a:avLst/>
          </a:prstGeom>
          <a:noFill/>
        </p:spPr>
        <p:txBody>
          <a:bodyPr wrap="square" rIns="0">
            <a:spAutoFit/>
          </a:bodyPr>
          <a:lstStyle/>
          <a:p>
            <a:pPr algn="dist"/>
            <a:r>
              <a:rPr lang="ja-JP" altLang="en-US" sz="1200" dirty="0">
                <a:solidFill>
                  <a:schemeClr val="bg1"/>
                </a:solidFill>
                <a:latin typeface="メイリオ" panose="020B0604030504040204" pitchFamily="50" charset="-128"/>
                <a:ea typeface="メイリオ" panose="020B0604030504040204" pitchFamily="50" charset="-128"/>
              </a:rPr>
              <a:t>こうずい</a:t>
            </a:r>
          </a:p>
        </p:txBody>
      </p:sp>
      <p:sp>
        <p:nvSpPr>
          <p:cNvPr id="7" name="テキスト ボックス 6">
            <a:extLst>
              <a:ext uri="{FF2B5EF4-FFF2-40B4-BE49-F238E27FC236}">
                <a16:creationId xmlns:a16="http://schemas.microsoft.com/office/drawing/2014/main" id="{CE77122B-C4C7-8972-4FE8-FA3BB6447CF0}"/>
              </a:ext>
            </a:extLst>
          </p:cNvPr>
          <p:cNvSpPr txBox="1"/>
          <p:nvPr/>
        </p:nvSpPr>
        <p:spPr>
          <a:xfrm>
            <a:off x="2359032" y="385133"/>
            <a:ext cx="1800000" cy="276999"/>
          </a:xfrm>
          <a:prstGeom prst="rect">
            <a:avLst/>
          </a:prstGeom>
          <a:noFill/>
        </p:spPr>
        <p:txBody>
          <a:bodyPr wrap="square" rIns="0">
            <a:spAutoFit/>
          </a:bodyPr>
          <a:lstStyle/>
          <a:p>
            <a:pPr algn="dist"/>
            <a:r>
              <a:rPr lang="ja-JP" altLang="en-US" sz="1200" dirty="0">
                <a:solidFill>
                  <a:schemeClr val="bg1"/>
                </a:solidFill>
                <a:latin typeface="メイリオ" panose="020B0604030504040204" pitchFamily="50" charset="-128"/>
                <a:ea typeface="メイリオ" panose="020B0604030504040204" pitchFamily="50" charset="-128"/>
              </a:rPr>
              <a:t>どしゃさいがい</a:t>
            </a:r>
          </a:p>
        </p:txBody>
      </p:sp>
      <p:sp>
        <p:nvSpPr>
          <p:cNvPr id="11" name="テキスト ボックス 10">
            <a:extLst>
              <a:ext uri="{FF2B5EF4-FFF2-40B4-BE49-F238E27FC236}">
                <a16:creationId xmlns:a16="http://schemas.microsoft.com/office/drawing/2014/main" id="{46805BB1-9AF9-A1DD-2D16-2EE8A8864E04}"/>
              </a:ext>
            </a:extLst>
          </p:cNvPr>
          <p:cNvSpPr txBox="1"/>
          <p:nvPr/>
        </p:nvSpPr>
        <p:spPr>
          <a:xfrm>
            <a:off x="2831775" y="2325156"/>
            <a:ext cx="5365670" cy="338554"/>
          </a:xfrm>
          <a:prstGeom prst="rect">
            <a:avLst/>
          </a:prstGeom>
          <a:noFill/>
        </p:spPr>
        <p:txBody>
          <a:bodyPr wrap="square" rIns="0">
            <a:spAutoFit/>
          </a:bodyPr>
          <a:lstStyle/>
          <a:p>
            <a:pPr algn="dist"/>
            <a:r>
              <a:rPr lang="ja-JP" altLang="en-US" sz="1600" dirty="0">
                <a:solidFill>
                  <a:srgbClr val="EC5A5A"/>
                </a:solidFill>
                <a:latin typeface="メイリオ" panose="020B0604030504040204" pitchFamily="50" charset="-128"/>
                <a:ea typeface="メイリオ" panose="020B0604030504040204" pitchFamily="50" charset="-128"/>
              </a:rPr>
              <a:t>どしゃさいがいけいかいくいき</a:t>
            </a:r>
          </a:p>
        </p:txBody>
      </p:sp>
      <p:sp>
        <p:nvSpPr>
          <p:cNvPr id="15" name="テキスト ボックス 14">
            <a:extLst>
              <a:ext uri="{FF2B5EF4-FFF2-40B4-BE49-F238E27FC236}">
                <a16:creationId xmlns:a16="http://schemas.microsoft.com/office/drawing/2014/main" id="{67086C14-A1DD-339D-B877-A03BDB247ADB}"/>
              </a:ext>
            </a:extLst>
          </p:cNvPr>
          <p:cNvSpPr txBox="1"/>
          <p:nvPr/>
        </p:nvSpPr>
        <p:spPr>
          <a:xfrm>
            <a:off x="2578100" y="4881666"/>
            <a:ext cx="1921453" cy="307777"/>
          </a:xfrm>
          <a:prstGeom prst="rect">
            <a:avLst/>
          </a:prstGeom>
          <a:noFill/>
        </p:spPr>
        <p:txBody>
          <a:bodyPr wrap="square" rIns="0">
            <a:spAutoFit/>
          </a:bodyPr>
          <a:lstStyle/>
          <a:p>
            <a:pPr algn="dist"/>
            <a:r>
              <a:rPr lang="ja-JP" altLang="en-US" sz="1400" dirty="0">
                <a:solidFill>
                  <a:schemeClr val="bg1"/>
                </a:solidFill>
                <a:latin typeface="メイリオ" panose="020B0604030504040204" pitchFamily="50" charset="-128"/>
                <a:ea typeface="メイリオ" panose="020B0604030504040204" pitchFamily="50" charset="-128"/>
              </a:rPr>
              <a:t>どしゃさいがい</a:t>
            </a:r>
          </a:p>
        </p:txBody>
      </p:sp>
      <p:sp>
        <p:nvSpPr>
          <p:cNvPr id="19" name="テキスト ボックス 18">
            <a:extLst>
              <a:ext uri="{FF2B5EF4-FFF2-40B4-BE49-F238E27FC236}">
                <a16:creationId xmlns:a16="http://schemas.microsoft.com/office/drawing/2014/main" id="{F8F922F2-C858-8438-7435-892499EEC47B}"/>
              </a:ext>
            </a:extLst>
          </p:cNvPr>
          <p:cNvSpPr txBox="1"/>
          <p:nvPr/>
        </p:nvSpPr>
        <p:spPr>
          <a:xfrm>
            <a:off x="2417518" y="5527054"/>
            <a:ext cx="2082036" cy="307777"/>
          </a:xfrm>
          <a:prstGeom prst="rect">
            <a:avLst/>
          </a:prstGeom>
          <a:noFill/>
        </p:spPr>
        <p:txBody>
          <a:bodyPr wrap="square" rIns="0">
            <a:spAutoFit/>
          </a:bodyPr>
          <a:lstStyle/>
          <a:p>
            <a:pPr algn="dist"/>
            <a:r>
              <a:rPr lang="ja-JP" altLang="en-US" sz="1400" dirty="0">
                <a:solidFill>
                  <a:schemeClr val="bg1"/>
                </a:solidFill>
                <a:latin typeface="メイリオ" panose="020B0604030504040204" pitchFamily="50" charset="-128"/>
                <a:ea typeface="メイリオ" panose="020B0604030504040204" pitchFamily="50" charset="-128"/>
              </a:rPr>
              <a:t>けいかいくいき</a:t>
            </a:r>
          </a:p>
        </p:txBody>
      </p:sp>
      <p:sp>
        <p:nvSpPr>
          <p:cNvPr id="21" name="テキスト ボックス 20">
            <a:extLst>
              <a:ext uri="{FF2B5EF4-FFF2-40B4-BE49-F238E27FC236}">
                <a16:creationId xmlns:a16="http://schemas.microsoft.com/office/drawing/2014/main" id="{3300153D-DC48-C901-CD34-9853E40E3F4F}"/>
              </a:ext>
            </a:extLst>
          </p:cNvPr>
          <p:cNvSpPr txBox="1"/>
          <p:nvPr/>
        </p:nvSpPr>
        <p:spPr>
          <a:xfrm>
            <a:off x="7018669" y="5527054"/>
            <a:ext cx="1998331" cy="307777"/>
          </a:xfrm>
          <a:prstGeom prst="rect">
            <a:avLst/>
          </a:prstGeom>
          <a:noFill/>
        </p:spPr>
        <p:txBody>
          <a:bodyPr wrap="square" rIns="0">
            <a:spAutoFit/>
          </a:bodyPr>
          <a:lstStyle/>
          <a:p>
            <a:pPr algn="dist"/>
            <a:r>
              <a:rPr lang="ja-JP" altLang="en-US" sz="1400" dirty="0">
                <a:solidFill>
                  <a:schemeClr val="bg1"/>
                </a:solidFill>
                <a:latin typeface="メイリオ" panose="020B0604030504040204" pitchFamily="50" charset="-128"/>
                <a:ea typeface="メイリオ" panose="020B0604030504040204" pitchFamily="50" charset="-128"/>
              </a:rPr>
              <a:t>はんらんそうてい</a:t>
            </a:r>
          </a:p>
        </p:txBody>
      </p:sp>
      <p:sp>
        <p:nvSpPr>
          <p:cNvPr id="28" name="テキスト ボックス 27">
            <a:extLst>
              <a:ext uri="{FF2B5EF4-FFF2-40B4-BE49-F238E27FC236}">
                <a16:creationId xmlns:a16="http://schemas.microsoft.com/office/drawing/2014/main" id="{B2845053-7B14-42CB-9658-DF4F4E2B997F}"/>
              </a:ext>
            </a:extLst>
          </p:cNvPr>
          <p:cNvSpPr txBox="1"/>
          <p:nvPr/>
        </p:nvSpPr>
        <p:spPr>
          <a:xfrm>
            <a:off x="7326997" y="4841970"/>
            <a:ext cx="870448" cy="307777"/>
          </a:xfrm>
          <a:prstGeom prst="rect">
            <a:avLst/>
          </a:prstGeom>
          <a:noFill/>
        </p:spPr>
        <p:txBody>
          <a:bodyPr wrap="square" rIns="0">
            <a:spAutoFit/>
          </a:bodyPr>
          <a:lstStyle/>
          <a:p>
            <a:pPr algn="dist"/>
            <a:r>
              <a:rPr lang="ja-JP" altLang="en-US" sz="1400" dirty="0">
                <a:solidFill>
                  <a:schemeClr val="bg1"/>
                </a:solidFill>
                <a:latin typeface="メイリオ" panose="020B0604030504040204" pitchFamily="50" charset="-128"/>
                <a:ea typeface="メイリオ" panose="020B0604030504040204" pitchFamily="50" charset="-128"/>
              </a:rPr>
              <a:t>かおく</a:t>
            </a:r>
          </a:p>
        </p:txBody>
      </p:sp>
      <p:sp>
        <p:nvSpPr>
          <p:cNvPr id="30" name="テキスト ボックス 29">
            <a:extLst>
              <a:ext uri="{FF2B5EF4-FFF2-40B4-BE49-F238E27FC236}">
                <a16:creationId xmlns:a16="http://schemas.microsoft.com/office/drawing/2014/main" id="{0D7DE258-6680-394E-C5D5-A839DAEE0DFF}"/>
              </a:ext>
            </a:extLst>
          </p:cNvPr>
          <p:cNvSpPr txBox="1"/>
          <p:nvPr/>
        </p:nvSpPr>
        <p:spPr>
          <a:xfrm>
            <a:off x="8293100" y="4841969"/>
            <a:ext cx="1473200" cy="307777"/>
          </a:xfrm>
          <a:prstGeom prst="rect">
            <a:avLst/>
          </a:prstGeom>
          <a:noFill/>
        </p:spPr>
        <p:txBody>
          <a:bodyPr wrap="square" rIns="0">
            <a:spAutoFit/>
          </a:bodyPr>
          <a:lstStyle/>
          <a:p>
            <a:pPr algn="dist"/>
            <a:r>
              <a:rPr lang="ja-JP" altLang="en-US" sz="1400" dirty="0">
                <a:solidFill>
                  <a:schemeClr val="bg1"/>
                </a:solidFill>
                <a:latin typeface="メイリオ" panose="020B0604030504040204" pitchFamily="50" charset="-128"/>
                <a:ea typeface="メイリオ" panose="020B0604030504040204" pitchFamily="50" charset="-128"/>
              </a:rPr>
              <a:t>とうかいとう</a:t>
            </a:r>
          </a:p>
        </p:txBody>
      </p:sp>
      <p:sp>
        <p:nvSpPr>
          <p:cNvPr id="34" name="テキスト ボックス 33">
            <a:extLst>
              <a:ext uri="{FF2B5EF4-FFF2-40B4-BE49-F238E27FC236}">
                <a16:creationId xmlns:a16="http://schemas.microsoft.com/office/drawing/2014/main" id="{A91F6B96-9DE7-86CF-FB0D-3484CCD30D9B}"/>
              </a:ext>
            </a:extLst>
          </p:cNvPr>
          <p:cNvSpPr txBox="1"/>
          <p:nvPr/>
        </p:nvSpPr>
        <p:spPr>
          <a:xfrm>
            <a:off x="9118600" y="5530243"/>
            <a:ext cx="876300" cy="307777"/>
          </a:xfrm>
          <a:prstGeom prst="rect">
            <a:avLst/>
          </a:prstGeom>
          <a:noFill/>
        </p:spPr>
        <p:txBody>
          <a:bodyPr wrap="square" rIns="0">
            <a:spAutoFit/>
          </a:bodyPr>
          <a:lstStyle/>
          <a:p>
            <a:pPr algn="dist"/>
            <a:r>
              <a:rPr lang="ja-JP" altLang="en-US" sz="1400" dirty="0">
                <a:solidFill>
                  <a:schemeClr val="bg1"/>
                </a:solidFill>
                <a:latin typeface="メイリオ" panose="020B0604030504040204" pitchFamily="50" charset="-128"/>
                <a:ea typeface="メイリオ" panose="020B0604030504040204" pitchFamily="50" charset="-128"/>
              </a:rPr>
              <a:t>くいき</a:t>
            </a:r>
          </a:p>
        </p:txBody>
      </p:sp>
      <p:sp>
        <p:nvSpPr>
          <p:cNvPr id="3" name="スライド番号プレースホルダー 9">
            <a:extLst>
              <a:ext uri="{FF2B5EF4-FFF2-40B4-BE49-F238E27FC236}">
                <a16:creationId xmlns:a16="http://schemas.microsoft.com/office/drawing/2014/main" id="{474F121B-A222-853B-C45C-E8A447AEFBFA}"/>
              </a:ext>
            </a:extLst>
          </p:cNvPr>
          <p:cNvSpPr txBox="1">
            <a:spLocks/>
          </p:cNvSpPr>
          <p:nvPr/>
        </p:nvSpPr>
        <p:spPr>
          <a:xfrm>
            <a:off x="10134600" y="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2</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343499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B782975D-2A1E-EFF5-121A-CE57E4CF62E8}"/>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6838" y="0"/>
            <a:ext cx="12209124" cy="6858000"/>
          </a:xfrm>
          <a:prstGeom prst="rect">
            <a:avLst/>
          </a:prstGeom>
        </p:spPr>
      </p:pic>
      <p:pic>
        <p:nvPicPr>
          <p:cNvPr id="7" name="図 6">
            <a:extLst>
              <a:ext uri="{FF2B5EF4-FFF2-40B4-BE49-F238E27FC236}">
                <a16:creationId xmlns:a16="http://schemas.microsoft.com/office/drawing/2014/main" id="{66F51172-99D2-9666-9287-069C1C019B1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725301" y="203624"/>
            <a:ext cx="3400049" cy="1981905"/>
          </a:xfrm>
          <a:prstGeom prst="rect">
            <a:avLst/>
          </a:prstGeom>
        </p:spPr>
      </p:pic>
      <p:grpSp>
        <p:nvGrpSpPr>
          <p:cNvPr id="8" name="グループ化 7">
            <a:extLst>
              <a:ext uri="{FF2B5EF4-FFF2-40B4-BE49-F238E27FC236}">
                <a16:creationId xmlns:a16="http://schemas.microsoft.com/office/drawing/2014/main" id="{C8CD59F4-532E-206B-1E1B-D3F4A84DF050}"/>
              </a:ext>
            </a:extLst>
          </p:cNvPr>
          <p:cNvGrpSpPr/>
          <p:nvPr/>
        </p:nvGrpSpPr>
        <p:grpSpPr>
          <a:xfrm>
            <a:off x="722615" y="362566"/>
            <a:ext cx="7087629" cy="1425137"/>
            <a:chOff x="328265" y="380647"/>
            <a:chExt cx="6120422" cy="1425137"/>
          </a:xfrm>
        </p:grpSpPr>
        <p:sp>
          <p:nvSpPr>
            <p:cNvPr id="9" name="四角形: 角を丸くする 8">
              <a:extLst>
                <a:ext uri="{FF2B5EF4-FFF2-40B4-BE49-F238E27FC236}">
                  <a16:creationId xmlns:a16="http://schemas.microsoft.com/office/drawing/2014/main" id="{3DF3FE2A-1835-069D-5E2A-1CA215D0626C}"/>
                </a:ext>
              </a:extLst>
            </p:cNvPr>
            <p:cNvSpPr/>
            <p:nvPr/>
          </p:nvSpPr>
          <p:spPr>
            <a:xfrm>
              <a:off x="328265" y="380647"/>
              <a:ext cx="5737293" cy="142513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リーフォーム: 図形 9">
              <a:extLst>
                <a:ext uri="{FF2B5EF4-FFF2-40B4-BE49-F238E27FC236}">
                  <a16:creationId xmlns:a16="http://schemas.microsoft.com/office/drawing/2014/main" id="{93D085C8-B7C1-1B10-5E82-EFB9DF9975D0}"/>
                </a:ext>
              </a:extLst>
            </p:cNvPr>
            <p:cNvSpPr/>
            <p:nvPr/>
          </p:nvSpPr>
          <p:spPr>
            <a:xfrm>
              <a:off x="5684059" y="1098177"/>
              <a:ext cx="764628" cy="425669"/>
            </a:xfrm>
            <a:custGeom>
              <a:avLst/>
              <a:gdLst>
                <a:gd name="connsiteX0" fmla="*/ 78828 w 764628"/>
                <a:gd name="connsiteY0" fmla="*/ 0 h 425669"/>
                <a:gd name="connsiteX1" fmla="*/ 764628 w 764628"/>
                <a:gd name="connsiteY1" fmla="*/ 362607 h 425669"/>
                <a:gd name="connsiteX2" fmla="*/ 0 w 764628"/>
                <a:gd name="connsiteY2" fmla="*/ 425669 h 425669"/>
              </a:gdLst>
              <a:ahLst/>
              <a:cxnLst>
                <a:cxn ang="0">
                  <a:pos x="connsiteX0" y="connsiteY0"/>
                </a:cxn>
                <a:cxn ang="0">
                  <a:pos x="connsiteX1" y="connsiteY1"/>
                </a:cxn>
                <a:cxn ang="0">
                  <a:pos x="connsiteX2" y="connsiteY2"/>
                </a:cxn>
              </a:cxnLst>
              <a:rect l="l" t="t" r="r" b="b"/>
              <a:pathLst>
                <a:path w="764628" h="425669">
                  <a:moveTo>
                    <a:pt x="78828" y="0"/>
                  </a:moveTo>
                  <a:lnTo>
                    <a:pt x="764628" y="362607"/>
                  </a:lnTo>
                  <a:lnTo>
                    <a:pt x="0" y="425669"/>
                  </a:lnTo>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1" name="テキスト ボックス 10">
            <a:extLst>
              <a:ext uri="{FF2B5EF4-FFF2-40B4-BE49-F238E27FC236}">
                <a16:creationId xmlns:a16="http://schemas.microsoft.com/office/drawing/2014/main" id="{A31962C4-7790-7419-03A0-E8EE2B1CDB16}"/>
              </a:ext>
            </a:extLst>
          </p:cNvPr>
          <p:cNvSpPr txBox="1"/>
          <p:nvPr/>
        </p:nvSpPr>
        <p:spPr>
          <a:xfrm>
            <a:off x="1005873" y="612101"/>
            <a:ext cx="6202166" cy="1068765"/>
          </a:xfrm>
          <a:prstGeom prst="rect">
            <a:avLst/>
          </a:prstGeom>
          <a:noFill/>
        </p:spPr>
        <p:txBody>
          <a:bodyPr wrap="square" lIns="180000" rtlCol="0" anchor="ctr" anchorCtr="0">
            <a:noAutofit/>
          </a:bodyPr>
          <a:lstStyle/>
          <a:p>
            <a:r>
              <a:rPr kumimoji="1" lang="ja-JP" altLang="en-US" sz="3500" b="1" dirty="0">
                <a:solidFill>
                  <a:schemeClr val="bg1"/>
                </a:solidFill>
                <a:latin typeface="メイリオ" panose="020B0604030504040204" pitchFamily="50" charset="-128"/>
                <a:ea typeface="メイリオ" panose="020B0604030504040204" pitchFamily="50" charset="-128"/>
              </a:rPr>
              <a:t>避難所が満員で入れなかった場合も想定してみよう！</a:t>
            </a:r>
          </a:p>
        </p:txBody>
      </p:sp>
      <p:sp>
        <p:nvSpPr>
          <p:cNvPr id="5" name="四角形: 角を丸くする 4">
            <a:extLst>
              <a:ext uri="{FF2B5EF4-FFF2-40B4-BE49-F238E27FC236}">
                <a16:creationId xmlns:a16="http://schemas.microsoft.com/office/drawing/2014/main" id="{64202D9A-896E-631E-E28E-346F9A292110}"/>
              </a:ext>
            </a:extLst>
          </p:cNvPr>
          <p:cNvSpPr/>
          <p:nvPr/>
        </p:nvSpPr>
        <p:spPr>
          <a:xfrm>
            <a:off x="722616" y="2042089"/>
            <a:ext cx="10746768" cy="2124000"/>
          </a:xfrm>
          <a:prstGeom prst="roundRect">
            <a:avLst>
              <a:gd name="adj" fmla="val 16916"/>
            </a:avLst>
          </a:prstGeom>
          <a:solidFill>
            <a:srgbClr val="FFFCD1"/>
          </a:solidFill>
          <a:ln w="28575">
            <a:solidFill>
              <a:srgbClr val="00B0F0"/>
            </a:solidFill>
          </a:ln>
          <a:effectLst>
            <a:outerShdw dist="1016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86CA54A1-4FA3-87F8-1900-69B6275102BE}"/>
              </a:ext>
            </a:extLst>
          </p:cNvPr>
          <p:cNvSpPr txBox="1"/>
          <p:nvPr/>
        </p:nvSpPr>
        <p:spPr>
          <a:xfrm>
            <a:off x="965774" y="2042089"/>
            <a:ext cx="10277581" cy="2135133"/>
          </a:xfrm>
          <a:prstGeom prst="rect">
            <a:avLst/>
          </a:prstGeom>
          <a:noFill/>
          <a:ln>
            <a:noFill/>
          </a:ln>
        </p:spPr>
        <p:txBody>
          <a:bodyPr wrap="square" lIns="180000" tIns="180000" bIns="0" rtlCol="0" anchor="ctr" anchorCtr="0">
            <a:noAutofit/>
          </a:bodyPr>
          <a:lstStyle/>
          <a:p>
            <a:pPr>
              <a:spcBef>
                <a:spcPts val="600"/>
              </a:spcBef>
            </a:pPr>
            <a:r>
              <a:rPr kumimoji="1" lang="en-US" altLang="ja-JP" sz="5400" b="1" dirty="0">
                <a:latin typeface="メイリオ" panose="020B0604030504040204" pitchFamily="50" charset="-128"/>
                <a:ea typeface="メイリオ" panose="020B0604030504040204" pitchFamily="50" charset="-128"/>
              </a:rPr>
              <a:t>Q3</a:t>
            </a:r>
            <a:r>
              <a:rPr kumimoji="1" lang="ja-JP" altLang="en-US" sz="5400" b="1" dirty="0">
                <a:latin typeface="メイリオ" panose="020B0604030504040204" pitchFamily="50" charset="-128"/>
                <a:ea typeface="メイリオ" panose="020B0604030504040204" pitchFamily="50" charset="-128"/>
              </a:rPr>
              <a:t>．あなたの </a:t>
            </a:r>
            <a:r>
              <a:rPr kumimoji="1" lang="ja-JP" altLang="en-US" sz="5400" b="1" dirty="0">
                <a:solidFill>
                  <a:srgbClr val="F35353"/>
                </a:solidFill>
                <a:latin typeface="メイリオ" panose="020B0604030504040204" pitchFamily="50" charset="-128"/>
                <a:ea typeface="メイリオ" panose="020B0604030504040204" pitchFamily="50" charset="-128"/>
              </a:rPr>
              <a:t>避難場所 </a:t>
            </a:r>
            <a:r>
              <a:rPr kumimoji="1" lang="ja-JP" altLang="en-US" sz="5400" b="1" dirty="0">
                <a:latin typeface="メイリオ" panose="020B0604030504040204" pitchFamily="50" charset="-128"/>
                <a:ea typeface="メイリオ" panose="020B0604030504040204" pitchFamily="50" charset="-128"/>
              </a:rPr>
              <a:t>は</a:t>
            </a:r>
            <a:endParaRPr kumimoji="1" lang="en-US" altLang="ja-JP" sz="5400" b="1" dirty="0">
              <a:latin typeface="メイリオ" panose="020B0604030504040204" pitchFamily="50" charset="-128"/>
              <a:ea typeface="メイリオ" panose="020B0604030504040204" pitchFamily="50" charset="-128"/>
            </a:endParaRPr>
          </a:p>
          <a:p>
            <a:pPr>
              <a:spcBef>
                <a:spcPts val="600"/>
              </a:spcBef>
            </a:pPr>
            <a:r>
              <a:rPr kumimoji="1" lang="ja-JP" altLang="en-US" sz="5400" b="1" dirty="0">
                <a:latin typeface="メイリオ" panose="020B0604030504040204" pitchFamily="50" charset="-128"/>
                <a:ea typeface="メイリオ" panose="020B0604030504040204" pitchFamily="50" charset="-128"/>
              </a:rPr>
              <a:t>　　</a:t>
            </a:r>
            <a:r>
              <a:rPr kumimoji="1" lang="ja-JP" altLang="en-US" sz="5400" b="1" spc="300" dirty="0">
                <a:latin typeface="メイリオ" panose="020B0604030504040204" pitchFamily="50" charset="-128"/>
                <a:ea typeface="メイリオ" panose="020B0604030504040204" pitchFamily="50" charset="-128"/>
              </a:rPr>
              <a:t> </a:t>
            </a:r>
            <a:r>
              <a:rPr kumimoji="1" lang="ja-JP" altLang="en-US" sz="5400" b="1" dirty="0">
                <a:latin typeface="メイリオ" panose="020B0604030504040204" pitchFamily="50" charset="-128"/>
                <a:ea typeface="メイリオ" panose="020B0604030504040204" pitchFamily="50" charset="-128"/>
              </a:rPr>
              <a:t>どこですか</a:t>
            </a:r>
            <a:r>
              <a:rPr kumimoji="1" lang="ja-JP" altLang="en-US" sz="5400" b="1" spc="-300" dirty="0">
                <a:latin typeface="メイリオ" panose="020B0604030504040204" pitchFamily="50" charset="-128"/>
                <a:ea typeface="メイリオ" panose="020B0604030504040204" pitchFamily="50" charset="-128"/>
              </a:rPr>
              <a:t>？</a:t>
            </a:r>
            <a:r>
              <a:rPr kumimoji="1" lang="ja-JP" altLang="en-US" sz="5400" b="1" dirty="0">
                <a:latin typeface="メイリオ" panose="020B0604030504040204" pitchFamily="50" charset="-128"/>
                <a:ea typeface="メイリオ" panose="020B0604030504040204" pitchFamily="50" charset="-128"/>
              </a:rPr>
              <a:t>（複数記入）</a:t>
            </a:r>
            <a:endParaRPr kumimoji="1" lang="en-US" altLang="ja-JP" sz="5400" b="1" dirty="0">
              <a:latin typeface="メイリオ" panose="020B0604030504040204" pitchFamily="50" charset="-128"/>
              <a:ea typeface="メイリオ" panose="020B0604030504040204" pitchFamily="50" charset="-128"/>
            </a:endParaRPr>
          </a:p>
        </p:txBody>
      </p:sp>
      <p:sp>
        <p:nvSpPr>
          <p:cNvPr id="4" name="四角形: 角を丸くする 3">
            <a:extLst>
              <a:ext uri="{FF2B5EF4-FFF2-40B4-BE49-F238E27FC236}">
                <a16:creationId xmlns:a16="http://schemas.microsoft.com/office/drawing/2014/main" id="{EAA0258F-35FA-4192-B05A-E0DF114A39F3}"/>
              </a:ext>
            </a:extLst>
          </p:cNvPr>
          <p:cNvSpPr/>
          <p:nvPr/>
        </p:nvSpPr>
        <p:spPr>
          <a:xfrm>
            <a:off x="722616" y="4381677"/>
            <a:ext cx="5292000" cy="2289544"/>
          </a:xfrm>
          <a:prstGeom prst="roundRect">
            <a:avLst>
              <a:gd name="adj" fmla="val 13792"/>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108000" rIns="0" bIns="0" rtlCol="0" anchor="b" anchorCtr="0"/>
          <a:lstStyle/>
          <a:p>
            <a:endParaRPr kumimoji="1" lang="en-US" altLang="ja-JP" sz="3000" b="1" dirty="0">
              <a:latin typeface="メイリオ" panose="020B0604030504040204" pitchFamily="50" charset="-128"/>
              <a:ea typeface="メイリオ" panose="020B0604030504040204" pitchFamily="50" charset="-128"/>
            </a:endParaRPr>
          </a:p>
          <a:p>
            <a:r>
              <a:rPr kumimoji="1" lang="ja-JP" altLang="en-US" sz="3000" b="1" dirty="0">
                <a:latin typeface="メイリオ" panose="020B0604030504040204" pitchFamily="50" charset="-128"/>
                <a:ea typeface="メイリオ" panose="020B0604030504040204" pitchFamily="50" charset="-128"/>
              </a:rPr>
              <a:t>●近くの指定避難所</a:t>
            </a:r>
            <a:endParaRPr kumimoji="1" lang="en-US" altLang="ja-JP" sz="3000" b="1" dirty="0">
              <a:latin typeface="メイリオ" panose="020B0604030504040204" pitchFamily="50" charset="-128"/>
              <a:ea typeface="メイリオ" panose="020B0604030504040204" pitchFamily="50" charset="-128"/>
            </a:endParaRPr>
          </a:p>
          <a:p>
            <a:r>
              <a:rPr kumimoji="1" lang="ja-JP" altLang="en-US" sz="3000" b="1" dirty="0">
                <a:latin typeface="メイリオ" panose="020B0604030504040204" pitchFamily="50" charset="-128"/>
                <a:ea typeface="メイリオ" panose="020B0604030504040204" pitchFamily="50" charset="-128"/>
              </a:rPr>
              <a:t>●親戚の家などの安全な場所</a:t>
            </a:r>
            <a:endParaRPr kumimoji="1" lang="en-US" altLang="ja-JP" sz="3000" b="1" dirty="0">
              <a:latin typeface="メイリオ" panose="020B0604030504040204" pitchFamily="50" charset="-128"/>
              <a:ea typeface="メイリオ" panose="020B0604030504040204" pitchFamily="50" charset="-128"/>
            </a:endParaRPr>
          </a:p>
          <a:p>
            <a:r>
              <a:rPr kumimoji="1" lang="ja-JP" altLang="en-US" sz="3000" b="1" dirty="0">
                <a:latin typeface="メイリオ" panose="020B0604030504040204" pitchFamily="50" charset="-128"/>
                <a:ea typeface="メイリオ" panose="020B0604030504040204" pitchFamily="50" charset="-128"/>
              </a:rPr>
              <a:t>●自宅の２階以上</a:t>
            </a:r>
            <a:endParaRPr kumimoji="1" lang="en-US" altLang="ja-JP" sz="3000" b="1" dirty="0">
              <a:latin typeface="メイリオ" panose="020B0604030504040204" pitchFamily="50" charset="-128"/>
              <a:ea typeface="メイリオ" panose="020B0604030504040204" pitchFamily="50" charset="-128"/>
            </a:endParaRPr>
          </a:p>
        </p:txBody>
      </p:sp>
      <p:sp>
        <p:nvSpPr>
          <p:cNvPr id="23" name="四角形: 角を丸くする 22">
            <a:extLst>
              <a:ext uri="{FF2B5EF4-FFF2-40B4-BE49-F238E27FC236}">
                <a16:creationId xmlns:a16="http://schemas.microsoft.com/office/drawing/2014/main" id="{69E2E4A2-723A-4CD5-9CDD-4D6E1F457540}"/>
              </a:ext>
            </a:extLst>
          </p:cNvPr>
          <p:cNvSpPr/>
          <p:nvPr/>
        </p:nvSpPr>
        <p:spPr>
          <a:xfrm>
            <a:off x="6255586" y="4389401"/>
            <a:ext cx="5292000" cy="2281820"/>
          </a:xfrm>
          <a:prstGeom prst="roundRect">
            <a:avLst>
              <a:gd name="adj" fmla="val 14347"/>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108000" rIns="0" bIns="0" rtlCol="0" anchor="b" anchorCtr="0"/>
          <a:lstStyle/>
          <a:p>
            <a:r>
              <a:rPr kumimoji="1" lang="ja-JP" altLang="en-US" sz="3000" b="1" dirty="0">
                <a:latin typeface="メイリオ" panose="020B0604030504040204" pitchFamily="50" charset="-128"/>
                <a:ea typeface="メイリオ" panose="020B0604030504040204" pitchFamily="50" charset="-128"/>
              </a:rPr>
              <a:t>●自宅待機が基本</a:t>
            </a:r>
            <a:endParaRPr kumimoji="1" lang="en-US" altLang="ja-JP" sz="3000" b="1" dirty="0">
              <a:latin typeface="メイリオ" panose="020B0604030504040204" pitchFamily="50" charset="-128"/>
              <a:ea typeface="メイリオ" panose="020B0604030504040204" pitchFamily="50" charset="-128"/>
            </a:endParaRPr>
          </a:p>
          <a:p>
            <a:pPr marL="396000" indent="-457200"/>
            <a:r>
              <a:rPr kumimoji="1" lang="ja-JP" altLang="en-US" sz="3000" b="1" dirty="0">
                <a:latin typeface="メイリオ" panose="020B0604030504040204" pitchFamily="50" charset="-128"/>
                <a:ea typeface="メイリオ" panose="020B0604030504040204" pitchFamily="50" charset="-128"/>
              </a:rPr>
              <a:t>●自宅待機ができない場合を想定した避難所</a:t>
            </a:r>
            <a:endParaRPr kumimoji="1" lang="en-US" altLang="ja-JP" sz="3000" b="1" dirty="0">
              <a:latin typeface="メイリオ" panose="020B0604030504040204" pitchFamily="50" charset="-128"/>
              <a:ea typeface="メイリオ" panose="020B0604030504040204" pitchFamily="50" charset="-128"/>
            </a:endParaRPr>
          </a:p>
        </p:txBody>
      </p:sp>
      <p:sp>
        <p:nvSpPr>
          <p:cNvPr id="24" name="四角形: 角を丸くする 23">
            <a:extLst>
              <a:ext uri="{FF2B5EF4-FFF2-40B4-BE49-F238E27FC236}">
                <a16:creationId xmlns:a16="http://schemas.microsoft.com/office/drawing/2014/main" id="{D38E00E8-AEE3-481A-BD95-95F38A266D38}"/>
              </a:ext>
            </a:extLst>
          </p:cNvPr>
          <p:cNvSpPr/>
          <p:nvPr/>
        </p:nvSpPr>
        <p:spPr>
          <a:xfrm>
            <a:off x="722617" y="4238791"/>
            <a:ext cx="5292000" cy="784857"/>
          </a:xfrm>
          <a:prstGeom prst="roundRect">
            <a:avLst>
              <a:gd name="adj" fmla="val 30919"/>
            </a:avLst>
          </a:prstGeom>
          <a:solidFill>
            <a:srgbClr val="EC5A5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108000" rIns="0" bIns="0" rtlCol="0" anchor="ctr"/>
          <a:lstStyle/>
          <a:p>
            <a:pPr algn="ctr"/>
            <a:r>
              <a:rPr kumimoji="1" lang="ja-JP" altLang="en-US" sz="3200" b="1" dirty="0">
                <a:latin typeface="メイリオ" panose="020B0604030504040204" pitchFamily="50" charset="-128"/>
                <a:ea typeface="メイリオ" panose="020B0604030504040204" pitchFamily="50" charset="-128"/>
              </a:rPr>
              <a:t>自宅が危険な場合</a:t>
            </a:r>
            <a:endParaRPr kumimoji="1" lang="ja-JP" altLang="en-US" sz="2800" b="1" dirty="0">
              <a:latin typeface="メイリオ" panose="020B0604030504040204" pitchFamily="50" charset="-128"/>
              <a:ea typeface="メイリオ" panose="020B0604030504040204" pitchFamily="50" charset="-128"/>
            </a:endParaRPr>
          </a:p>
        </p:txBody>
      </p:sp>
      <p:sp>
        <p:nvSpPr>
          <p:cNvPr id="25" name="四角形: 角を丸くする 24">
            <a:extLst>
              <a:ext uri="{FF2B5EF4-FFF2-40B4-BE49-F238E27FC236}">
                <a16:creationId xmlns:a16="http://schemas.microsoft.com/office/drawing/2014/main" id="{C76A3C15-58A5-4CB1-84E8-DBECBA672998}"/>
              </a:ext>
            </a:extLst>
          </p:cNvPr>
          <p:cNvSpPr/>
          <p:nvPr/>
        </p:nvSpPr>
        <p:spPr>
          <a:xfrm>
            <a:off x="6255585" y="4278645"/>
            <a:ext cx="5292000" cy="745003"/>
          </a:xfrm>
          <a:prstGeom prst="roundRect">
            <a:avLst>
              <a:gd name="adj" fmla="val 30919"/>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108000" rIns="0" bIns="0" rtlCol="0" anchor="ctr"/>
          <a:lstStyle/>
          <a:p>
            <a:pPr algn="ctr"/>
            <a:r>
              <a:rPr kumimoji="1" lang="ja-JP" altLang="en-US" sz="3200" b="1" dirty="0">
                <a:latin typeface="メイリオ" panose="020B0604030504040204" pitchFamily="50" charset="-128"/>
                <a:ea typeface="メイリオ" panose="020B0604030504040204" pitchFamily="50" charset="-128"/>
              </a:rPr>
              <a:t>自宅が安全な場合</a:t>
            </a:r>
            <a:endParaRPr kumimoji="1" lang="ja-JP" altLang="en-US" sz="2800" b="1"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FD5CD25A-9911-70B9-C597-3BF0ECCB8277}"/>
              </a:ext>
            </a:extLst>
          </p:cNvPr>
          <p:cNvSpPr txBox="1"/>
          <p:nvPr/>
        </p:nvSpPr>
        <p:spPr>
          <a:xfrm>
            <a:off x="1155797" y="419916"/>
            <a:ext cx="1368000" cy="261610"/>
          </a:xfrm>
          <a:prstGeom prst="rect">
            <a:avLst/>
          </a:prstGeom>
          <a:noFill/>
        </p:spPr>
        <p:txBody>
          <a:bodyPr wrap="square" rIns="0">
            <a:spAutoFit/>
          </a:bodyPr>
          <a:lstStyle/>
          <a:p>
            <a:pPr algn="dist"/>
            <a:r>
              <a:rPr lang="ja-JP" altLang="en-US" sz="1100" dirty="0">
                <a:solidFill>
                  <a:schemeClr val="bg1"/>
                </a:solidFill>
                <a:latin typeface="メイリオ" panose="020B0604030504040204" pitchFamily="50" charset="-128"/>
                <a:ea typeface="メイリオ" panose="020B0604030504040204" pitchFamily="50" charset="-128"/>
              </a:rPr>
              <a:t>ひなんじ</a:t>
            </a:r>
            <a:r>
              <a:rPr lang="ja-JP" altLang="en-US" sz="1100" dirty="0" err="1">
                <a:solidFill>
                  <a:schemeClr val="bg1"/>
                </a:solidFill>
                <a:latin typeface="メイリオ" panose="020B0604030504040204" pitchFamily="50" charset="-128"/>
                <a:ea typeface="メイリオ" panose="020B0604030504040204" pitchFamily="50" charset="-128"/>
              </a:rPr>
              <a:t>ょ</a:t>
            </a:r>
            <a:endParaRPr lang="ja-JP" altLang="en-US" sz="1100" dirty="0">
              <a:solidFill>
                <a:schemeClr val="bg1"/>
              </a:solidFill>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ACAE63E4-8BAA-0C34-D048-EE3EF1533639}"/>
              </a:ext>
            </a:extLst>
          </p:cNvPr>
          <p:cNvSpPr txBox="1"/>
          <p:nvPr/>
        </p:nvSpPr>
        <p:spPr>
          <a:xfrm>
            <a:off x="5857349" y="2103658"/>
            <a:ext cx="1350690" cy="338554"/>
          </a:xfrm>
          <a:prstGeom prst="rect">
            <a:avLst/>
          </a:prstGeom>
          <a:noFill/>
        </p:spPr>
        <p:txBody>
          <a:bodyPr wrap="square" rIns="0">
            <a:spAutoFit/>
          </a:bodyPr>
          <a:lstStyle/>
          <a:p>
            <a:pPr algn="dist"/>
            <a:r>
              <a:rPr lang="ja-JP" altLang="en-US" sz="1600" dirty="0">
                <a:solidFill>
                  <a:srgbClr val="EC5A5A"/>
                </a:solidFill>
                <a:latin typeface="メイリオ" panose="020B0604030504040204" pitchFamily="50" charset="-128"/>
                <a:ea typeface="メイリオ" panose="020B0604030504040204" pitchFamily="50" charset="-128"/>
              </a:rPr>
              <a:t>ひなん</a:t>
            </a:r>
          </a:p>
        </p:txBody>
      </p:sp>
      <p:sp>
        <p:nvSpPr>
          <p:cNvPr id="17" name="テキスト ボックス 16">
            <a:extLst>
              <a:ext uri="{FF2B5EF4-FFF2-40B4-BE49-F238E27FC236}">
                <a16:creationId xmlns:a16="http://schemas.microsoft.com/office/drawing/2014/main" id="{CEBE1546-2A87-053F-6738-F1B75B1EB03B}"/>
              </a:ext>
            </a:extLst>
          </p:cNvPr>
          <p:cNvSpPr txBox="1"/>
          <p:nvPr/>
        </p:nvSpPr>
        <p:spPr>
          <a:xfrm>
            <a:off x="7550895" y="3003790"/>
            <a:ext cx="1275605" cy="338554"/>
          </a:xfrm>
          <a:prstGeom prst="rect">
            <a:avLst/>
          </a:prstGeom>
          <a:noFill/>
        </p:spPr>
        <p:txBody>
          <a:bodyPr wrap="square" rIns="0">
            <a:spAutoFit/>
          </a:bodyPr>
          <a:lstStyle/>
          <a:p>
            <a:pPr algn="dist"/>
            <a:r>
              <a:rPr lang="ja-JP" altLang="en-US" sz="1600" dirty="0">
                <a:latin typeface="メイリオ" panose="020B0604030504040204" pitchFamily="50" charset="-128"/>
                <a:ea typeface="メイリオ" panose="020B0604030504040204" pitchFamily="50" charset="-128"/>
              </a:rPr>
              <a:t>ふくすう</a:t>
            </a:r>
          </a:p>
        </p:txBody>
      </p:sp>
      <p:sp>
        <p:nvSpPr>
          <p:cNvPr id="21" name="テキスト ボックス 20">
            <a:extLst>
              <a:ext uri="{FF2B5EF4-FFF2-40B4-BE49-F238E27FC236}">
                <a16:creationId xmlns:a16="http://schemas.microsoft.com/office/drawing/2014/main" id="{AD7FA10C-904D-E627-0391-02AC60A5BA83}"/>
              </a:ext>
            </a:extLst>
          </p:cNvPr>
          <p:cNvSpPr txBox="1"/>
          <p:nvPr/>
        </p:nvSpPr>
        <p:spPr>
          <a:xfrm>
            <a:off x="1799021" y="4203431"/>
            <a:ext cx="711453" cy="307777"/>
          </a:xfrm>
          <a:prstGeom prst="rect">
            <a:avLst/>
          </a:prstGeom>
          <a:noFill/>
        </p:spPr>
        <p:txBody>
          <a:bodyPr wrap="square" rIns="0">
            <a:spAutoFit/>
          </a:bodyPr>
          <a:lstStyle/>
          <a:p>
            <a:pPr algn="dist"/>
            <a:r>
              <a:rPr lang="ja-JP" altLang="en-US" sz="1400" dirty="0">
                <a:solidFill>
                  <a:schemeClr val="bg1"/>
                </a:solidFill>
                <a:latin typeface="メイリオ" panose="020B0604030504040204" pitchFamily="50" charset="-128"/>
                <a:ea typeface="メイリオ" panose="020B0604030504040204" pitchFamily="50" charset="-128"/>
              </a:rPr>
              <a:t>じたく</a:t>
            </a:r>
          </a:p>
        </p:txBody>
      </p:sp>
      <p:sp>
        <p:nvSpPr>
          <p:cNvPr id="28" name="テキスト ボックス 27">
            <a:extLst>
              <a:ext uri="{FF2B5EF4-FFF2-40B4-BE49-F238E27FC236}">
                <a16:creationId xmlns:a16="http://schemas.microsoft.com/office/drawing/2014/main" id="{1F7B4A74-F71C-C92B-7B80-323CAF9E676F}"/>
              </a:ext>
            </a:extLst>
          </p:cNvPr>
          <p:cNvSpPr txBox="1"/>
          <p:nvPr/>
        </p:nvSpPr>
        <p:spPr>
          <a:xfrm>
            <a:off x="3081118" y="5016476"/>
            <a:ext cx="1188000" cy="246221"/>
          </a:xfrm>
          <a:prstGeom prst="rect">
            <a:avLst/>
          </a:prstGeom>
          <a:noFill/>
        </p:spPr>
        <p:txBody>
          <a:bodyPr wrap="square" rIns="0">
            <a:spAutoFit/>
          </a:bodyPr>
          <a:lstStyle/>
          <a:p>
            <a:pPr algn="dist"/>
            <a:r>
              <a:rPr lang="ja-JP" altLang="en-US" sz="1000" dirty="0">
                <a:solidFill>
                  <a:schemeClr val="bg1"/>
                </a:solidFill>
                <a:latin typeface="メイリオ" panose="020B0604030504040204" pitchFamily="50" charset="-128"/>
                <a:ea typeface="メイリオ" panose="020B0604030504040204" pitchFamily="50" charset="-128"/>
              </a:rPr>
              <a:t>ひなんじ</a:t>
            </a:r>
            <a:r>
              <a:rPr lang="ja-JP" altLang="en-US" sz="1000" dirty="0" err="1">
                <a:solidFill>
                  <a:schemeClr val="bg1"/>
                </a:solidFill>
                <a:latin typeface="メイリオ" panose="020B0604030504040204" pitchFamily="50" charset="-128"/>
                <a:ea typeface="メイリオ" panose="020B0604030504040204" pitchFamily="50" charset="-128"/>
              </a:rPr>
              <a:t>ょ</a:t>
            </a:r>
            <a:endParaRPr lang="ja-JP" altLang="en-US" sz="1000" dirty="0">
              <a:solidFill>
                <a:schemeClr val="bg1"/>
              </a:solidFill>
              <a:latin typeface="メイリオ" panose="020B0604030504040204" pitchFamily="50" charset="-128"/>
              <a:ea typeface="メイリオ" panose="020B0604030504040204" pitchFamily="50" charset="-128"/>
            </a:endParaRPr>
          </a:p>
        </p:txBody>
      </p:sp>
      <p:sp>
        <p:nvSpPr>
          <p:cNvPr id="30" name="テキスト ボックス 29">
            <a:extLst>
              <a:ext uri="{FF2B5EF4-FFF2-40B4-BE49-F238E27FC236}">
                <a16:creationId xmlns:a16="http://schemas.microsoft.com/office/drawing/2014/main" id="{8983C425-DEC2-A83A-A4F2-79B6DFC9AC02}"/>
              </a:ext>
            </a:extLst>
          </p:cNvPr>
          <p:cNvSpPr txBox="1"/>
          <p:nvPr/>
        </p:nvSpPr>
        <p:spPr>
          <a:xfrm>
            <a:off x="1130397" y="5503544"/>
            <a:ext cx="792000" cy="246221"/>
          </a:xfrm>
          <a:prstGeom prst="rect">
            <a:avLst/>
          </a:prstGeom>
          <a:noFill/>
        </p:spPr>
        <p:txBody>
          <a:bodyPr wrap="square" rIns="0">
            <a:spAutoFit/>
          </a:bodyPr>
          <a:lstStyle/>
          <a:p>
            <a:pPr algn="dist"/>
            <a:r>
              <a:rPr lang="ja-JP" altLang="en-US" sz="1000" dirty="0">
                <a:solidFill>
                  <a:schemeClr val="bg1"/>
                </a:solidFill>
                <a:latin typeface="メイリオ" panose="020B0604030504040204" pitchFamily="50" charset="-128"/>
                <a:ea typeface="メイリオ" panose="020B0604030504040204" pitchFamily="50" charset="-128"/>
              </a:rPr>
              <a:t>しんせき</a:t>
            </a:r>
          </a:p>
        </p:txBody>
      </p:sp>
      <p:sp>
        <p:nvSpPr>
          <p:cNvPr id="32" name="テキスト ボックス 31">
            <a:extLst>
              <a:ext uri="{FF2B5EF4-FFF2-40B4-BE49-F238E27FC236}">
                <a16:creationId xmlns:a16="http://schemas.microsoft.com/office/drawing/2014/main" id="{8AA3B4B5-2FCF-B603-F604-951F7A11C7B8}"/>
              </a:ext>
            </a:extLst>
          </p:cNvPr>
          <p:cNvSpPr txBox="1"/>
          <p:nvPr/>
        </p:nvSpPr>
        <p:spPr>
          <a:xfrm>
            <a:off x="1219297" y="5973090"/>
            <a:ext cx="720000" cy="246221"/>
          </a:xfrm>
          <a:prstGeom prst="rect">
            <a:avLst/>
          </a:prstGeom>
          <a:noFill/>
        </p:spPr>
        <p:txBody>
          <a:bodyPr wrap="square" rIns="0">
            <a:spAutoFit/>
          </a:bodyPr>
          <a:lstStyle/>
          <a:p>
            <a:pPr algn="dist"/>
            <a:r>
              <a:rPr lang="ja-JP" altLang="en-US" sz="1000" dirty="0">
                <a:solidFill>
                  <a:schemeClr val="bg1"/>
                </a:solidFill>
                <a:latin typeface="メイリオ" panose="020B0604030504040204" pitchFamily="50" charset="-128"/>
                <a:ea typeface="メイリオ" panose="020B0604030504040204" pitchFamily="50" charset="-128"/>
              </a:rPr>
              <a:t>じたく</a:t>
            </a:r>
          </a:p>
        </p:txBody>
      </p:sp>
      <p:sp>
        <p:nvSpPr>
          <p:cNvPr id="56" name="テキスト ボックス 55">
            <a:extLst>
              <a:ext uri="{FF2B5EF4-FFF2-40B4-BE49-F238E27FC236}">
                <a16:creationId xmlns:a16="http://schemas.microsoft.com/office/drawing/2014/main" id="{96954EA3-1516-C835-B573-8B6C33409902}"/>
              </a:ext>
            </a:extLst>
          </p:cNvPr>
          <p:cNvSpPr txBox="1"/>
          <p:nvPr/>
        </p:nvSpPr>
        <p:spPr>
          <a:xfrm>
            <a:off x="7306914" y="4238791"/>
            <a:ext cx="711453" cy="307777"/>
          </a:xfrm>
          <a:prstGeom prst="rect">
            <a:avLst/>
          </a:prstGeom>
          <a:noFill/>
        </p:spPr>
        <p:txBody>
          <a:bodyPr wrap="square" rIns="0">
            <a:spAutoFit/>
          </a:bodyPr>
          <a:lstStyle/>
          <a:p>
            <a:pPr algn="dist"/>
            <a:r>
              <a:rPr lang="ja-JP" altLang="en-US" sz="1400" dirty="0">
                <a:solidFill>
                  <a:schemeClr val="bg1"/>
                </a:solidFill>
                <a:latin typeface="メイリオ" panose="020B0604030504040204" pitchFamily="50" charset="-128"/>
                <a:ea typeface="メイリオ" panose="020B0604030504040204" pitchFamily="50" charset="-128"/>
              </a:rPr>
              <a:t>じたく</a:t>
            </a:r>
          </a:p>
        </p:txBody>
      </p:sp>
      <p:sp>
        <p:nvSpPr>
          <p:cNvPr id="58" name="テキスト ボックス 57">
            <a:extLst>
              <a:ext uri="{FF2B5EF4-FFF2-40B4-BE49-F238E27FC236}">
                <a16:creationId xmlns:a16="http://schemas.microsoft.com/office/drawing/2014/main" id="{8446A2E9-14C8-99EC-67A9-82CD8F2D4C1F}"/>
              </a:ext>
            </a:extLst>
          </p:cNvPr>
          <p:cNvSpPr txBox="1"/>
          <p:nvPr/>
        </p:nvSpPr>
        <p:spPr>
          <a:xfrm>
            <a:off x="3012889" y="4192407"/>
            <a:ext cx="711453" cy="307777"/>
          </a:xfrm>
          <a:prstGeom prst="rect">
            <a:avLst/>
          </a:prstGeom>
          <a:noFill/>
        </p:spPr>
        <p:txBody>
          <a:bodyPr wrap="square" rIns="0">
            <a:spAutoFit/>
          </a:bodyPr>
          <a:lstStyle/>
          <a:p>
            <a:pPr algn="dist"/>
            <a:r>
              <a:rPr lang="ja-JP" altLang="en-US" sz="1400" dirty="0">
                <a:solidFill>
                  <a:schemeClr val="bg1"/>
                </a:solidFill>
                <a:latin typeface="メイリオ" panose="020B0604030504040204" pitchFamily="50" charset="-128"/>
                <a:ea typeface="メイリオ" panose="020B0604030504040204" pitchFamily="50" charset="-128"/>
              </a:rPr>
              <a:t>きけん</a:t>
            </a:r>
          </a:p>
        </p:txBody>
      </p:sp>
      <p:sp>
        <p:nvSpPr>
          <p:cNvPr id="62" name="テキスト ボックス 61">
            <a:extLst>
              <a:ext uri="{FF2B5EF4-FFF2-40B4-BE49-F238E27FC236}">
                <a16:creationId xmlns:a16="http://schemas.microsoft.com/office/drawing/2014/main" id="{1CFFF36A-0C82-67D1-4098-ACD67E288285}"/>
              </a:ext>
            </a:extLst>
          </p:cNvPr>
          <p:cNvSpPr txBox="1"/>
          <p:nvPr/>
        </p:nvSpPr>
        <p:spPr>
          <a:xfrm>
            <a:off x="6691191" y="5023648"/>
            <a:ext cx="720000" cy="246221"/>
          </a:xfrm>
          <a:prstGeom prst="rect">
            <a:avLst/>
          </a:prstGeom>
          <a:noFill/>
        </p:spPr>
        <p:txBody>
          <a:bodyPr wrap="square" rIns="0">
            <a:spAutoFit/>
          </a:bodyPr>
          <a:lstStyle/>
          <a:p>
            <a:pPr algn="dist"/>
            <a:r>
              <a:rPr lang="ja-JP" altLang="en-US" sz="1000" dirty="0">
                <a:solidFill>
                  <a:schemeClr val="bg1"/>
                </a:solidFill>
                <a:latin typeface="メイリオ" panose="020B0604030504040204" pitchFamily="50" charset="-128"/>
                <a:ea typeface="メイリオ" panose="020B0604030504040204" pitchFamily="50" charset="-128"/>
              </a:rPr>
              <a:t>じたく</a:t>
            </a:r>
          </a:p>
        </p:txBody>
      </p:sp>
      <p:sp>
        <p:nvSpPr>
          <p:cNvPr id="64" name="テキスト ボックス 63">
            <a:extLst>
              <a:ext uri="{FF2B5EF4-FFF2-40B4-BE49-F238E27FC236}">
                <a16:creationId xmlns:a16="http://schemas.microsoft.com/office/drawing/2014/main" id="{7B920D8A-F2A0-8CC3-6C02-2CD12803F87B}"/>
              </a:ext>
            </a:extLst>
          </p:cNvPr>
          <p:cNvSpPr txBox="1"/>
          <p:nvPr/>
        </p:nvSpPr>
        <p:spPr>
          <a:xfrm>
            <a:off x="6720394" y="5517007"/>
            <a:ext cx="720000" cy="246221"/>
          </a:xfrm>
          <a:prstGeom prst="rect">
            <a:avLst/>
          </a:prstGeom>
          <a:noFill/>
        </p:spPr>
        <p:txBody>
          <a:bodyPr wrap="square" rIns="0">
            <a:spAutoFit/>
          </a:bodyPr>
          <a:lstStyle/>
          <a:p>
            <a:pPr algn="dist"/>
            <a:r>
              <a:rPr lang="ja-JP" altLang="en-US" sz="1000" dirty="0">
                <a:solidFill>
                  <a:schemeClr val="bg1"/>
                </a:solidFill>
                <a:latin typeface="メイリオ" panose="020B0604030504040204" pitchFamily="50" charset="-128"/>
                <a:ea typeface="メイリオ" panose="020B0604030504040204" pitchFamily="50" charset="-128"/>
              </a:rPr>
              <a:t>じたく</a:t>
            </a:r>
          </a:p>
        </p:txBody>
      </p:sp>
      <p:sp>
        <p:nvSpPr>
          <p:cNvPr id="12" name="テキスト ボックス 11">
            <a:extLst>
              <a:ext uri="{FF2B5EF4-FFF2-40B4-BE49-F238E27FC236}">
                <a16:creationId xmlns:a16="http://schemas.microsoft.com/office/drawing/2014/main" id="{674BB3A3-EDC4-710E-60EC-FDB97B027B23}"/>
              </a:ext>
            </a:extLst>
          </p:cNvPr>
          <p:cNvSpPr txBox="1"/>
          <p:nvPr/>
        </p:nvSpPr>
        <p:spPr>
          <a:xfrm>
            <a:off x="8237325" y="5961957"/>
            <a:ext cx="1188000" cy="246221"/>
          </a:xfrm>
          <a:prstGeom prst="rect">
            <a:avLst/>
          </a:prstGeom>
          <a:noFill/>
        </p:spPr>
        <p:txBody>
          <a:bodyPr wrap="square" rIns="0">
            <a:spAutoFit/>
          </a:bodyPr>
          <a:lstStyle/>
          <a:p>
            <a:pPr algn="dist"/>
            <a:r>
              <a:rPr lang="ja-JP" altLang="en-US" sz="1000" dirty="0">
                <a:solidFill>
                  <a:schemeClr val="bg1"/>
                </a:solidFill>
                <a:latin typeface="メイリオ" panose="020B0604030504040204" pitchFamily="50" charset="-128"/>
                <a:ea typeface="メイリオ" panose="020B0604030504040204" pitchFamily="50" charset="-128"/>
              </a:rPr>
              <a:t>ひなんじ</a:t>
            </a:r>
            <a:r>
              <a:rPr lang="ja-JP" altLang="en-US" sz="1000" dirty="0" err="1">
                <a:solidFill>
                  <a:schemeClr val="bg1"/>
                </a:solidFill>
                <a:latin typeface="メイリオ" panose="020B0604030504040204" pitchFamily="50" charset="-128"/>
                <a:ea typeface="メイリオ" panose="020B0604030504040204" pitchFamily="50" charset="-128"/>
              </a:rPr>
              <a:t>ょ</a:t>
            </a:r>
            <a:endParaRPr lang="ja-JP" altLang="en-US" sz="1000" dirty="0">
              <a:solidFill>
                <a:schemeClr val="bg1"/>
              </a:solidFill>
              <a:latin typeface="メイリオ" panose="020B0604030504040204" pitchFamily="50" charset="-128"/>
              <a:ea typeface="メイリオ" panose="020B0604030504040204" pitchFamily="50" charset="-128"/>
            </a:endParaRPr>
          </a:p>
        </p:txBody>
      </p:sp>
      <p:sp>
        <p:nvSpPr>
          <p:cNvPr id="16" name="スライド番号プレースホルダー 9">
            <a:extLst>
              <a:ext uri="{FF2B5EF4-FFF2-40B4-BE49-F238E27FC236}">
                <a16:creationId xmlns:a16="http://schemas.microsoft.com/office/drawing/2014/main" id="{91E4F2A8-7794-E842-2A5E-6F9BE5A42E93}"/>
              </a:ext>
            </a:extLst>
          </p:cNvPr>
          <p:cNvSpPr txBox="1">
            <a:spLocks/>
          </p:cNvSpPr>
          <p:nvPr/>
        </p:nvSpPr>
        <p:spPr>
          <a:xfrm>
            <a:off x="10134600" y="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3</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78887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96114CE8-18A0-E859-4C01-FB26F6C25E04}"/>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3" y="0"/>
            <a:ext cx="12209124" cy="6858000"/>
          </a:xfrm>
          <a:prstGeom prst="rect">
            <a:avLst/>
          </a:prstGeom>
        </p:spPr>
      </p:pic>
      <p:pic>
        <p:nvPicPr>
          <p:cNvPr id="6" name="図 5">
            <a:extLst>
              <a:ext uri="{FF2B5EF4-FFF2-40B4-BE49-F238E27FC236}">
                <a16:creationId xmlns:a16="http://schemas.microsoft.com/office/drawing/2014/main" id="{DEA3F6EC-C6FA-6979-B989-40D07408CDC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956320" y="285560"/>
            <a:ext cx="3400049" cy="1981905"/>
          </a:xfrm>
          <a:prstGeom prst="rect">
            <a:avLst/>
          </a:prstGeom>
        </p:spPr>
      </p:pic>
      <p:grpSp>
        <p:nvGrpSpPr>
          <p:cNvPr id="7" name="グループ化 6">
            <a:extLst>
              <a:ext uri="{FF2B5EF4-FFF2-40B4-BE49-F238E27FC236}">
                <a16:creationId xmlns:a16="http://schemas.microsoft.com/office/drawing/2014/main" id="{9A38A7AB-D886-2AF1-314F-1638489792BA}"/>
              </a:ext>
            </a:extLst>
          </p:cNvPr>
          <p:cNvGrpSpPr/>
          <p:nvPr/>
        </p:nvGrpSpPr>
        <p:grpSpPr>
          <a:xfrm>
            <a:off x="722614" y="362565"/>
            <a:ext cx="7328126" cy="1440000"/>
            <a:chOff x="328264" y="380646"/>
            <a:chExt cx="6328100" cy="1440000"/>
          </a:xfrm>
        </p:grpSpPr>
        <p:sp>
          <p:nvSpPr>
            <p:cNvPr id="8" name="四角形: 角を丸くする 7">
              <a:extLst>
                <a:ext uri="{FF2B5EF4-FFF2-40B4-BE49-F238E27FC236}">
                  <a16:creationId xmlns:a16="http://schemas.microsoft.com/office/drawing/2014/main" id="{78F5E65A-D2B0-2EDB-EC11-CEB5F0C77490}"/>
                </a:ext>
              </a:extLst>
            </p:cNvPr>
            <p:cNvSpPr/>
            <p:nvPr/>
          </p:nvSpPr>
          <p:spPr>
            <a:xfrm>
              <a:off x="328264" y="380646"/>
              <a:ext cx="5923608" cy="14400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リーフォーム: 図形 8">
              <a:extLst>
                <a:ext uri="{FF2B5EF4-FFF2-40B4-BE49-F238E27FC236}">
                  <a16:creationId xmlns:a16="http://schemas.microsoft.com/office/drawing/2014/main" id="{86E796B3-0080-F8F7-6F29-5E222903C058}"/>
                </a:ext>
              </a:extLst>
            </p:cNvPr>
            <p:cNvSpPr/>
            <p:nvPr/>
          </p:nvSpPr>
          <p:spPr>
            <a:xfrm>
              <a:off x="5891736" y="1225740"/>
              <a:ext cx="764628" cy="425669"/>
            </a:xfrm>
            <a:custGeom>
              <a:avLst/>
              <a:gdLst>
                <a:gd name="connsiteX0" fmla="*/ 78828 w 764628"/>
                <a:gd name="connsiteY0" fmla="*/ 0 h 425669"/>
                <a:gd name="connsiteX1" fmla="*/ 764628 w 764628"/>
                <a:gd name="connsiteY1" fmla="*/ 362607 h 425669"/>
                <a:gd name="connsiteX2" fmla="*/ 0 w 764628"/>
                <a:gd name="connsiteY2" fmla="*/ 425669 h 425669"/>
              </a:gdLst>
              <a:ahLst/>
              <a:cxnLst>
                <a:cxn ang="0">
                  <a:pos x="connsiteX0" y="connsiteY0"/>
                </a:cxn>
                <a:cxn ang="0">
                  <a:pos x="connsiteX1" y="connsiteY1"/>
                </a:cxn>
                <a:cxn ang="0">
                  <a:pos x="connsiteX2" y="connsiteY2"/>
                </a:cxn>
              </a:cxnLst>
              <a:rect l="l" t="t" r="r" b="b"/>
              <a:pathLst>
                <a:path w="764628" h="425669">
                  <a:moveTo>
                    <a:pt x="78828" y="0"/>
                  </a:moveTo>
                  <a:lnTo>
                    <a:pt x="764628" y="362607"/>
                  </a:lnTo>
                  <a:lnTo>
                    <a:pt x="0" y="425669"/>
                  </a:lnTo>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0" name="四角形: 角を丸くする 9">
            <a:extLst>
              <a:ext uri="{FF2B5EF4-FFF2-40B4-BE49-F238E27FC236}">
                <a16:creationId xmlns:a16="http://schemas.microsoft.com/office/drawing/2014/main" id="{D883CA17-AF42-BB31-62D4-E4CC32A6EA34}"/>
              </a:ext>
            </a:extLst>
          </p:cNvPr>
          <p:cNvSpPr/>
          <p:nvPr/>
        </p:nvSpPr>
        <p:spPr>
          <a:xfrm>
            <a:off x="722616" y="2244643"/>
            <a:ext cx="10746768" cy="2160000"/>
          </a:xfrm>
          <a:prstGeom prst="roundRect">
            <a:avLst>
              <a:gd name="adj" fmla="val 16916"/>
            </a:avLst>
          </a:prstGeom>
          <a:solidFill>
            <a:srgbClr val="FFFCD1"/>
          </a:solidFill>
          <a:ln w="28575">
            <a:solidFill>
              <a:srgbClr val="00B0F0"/>
            </a:solidFill>
          </a:ln>
          <a:effectLst>
            <a:outerShdw dist="101600" dir="2700000" algn="tl" rotWithShape="0">
              <a:schemeClr val="accent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9303D3EE-16D9-42A7-3F0D-05E028429ACA}"/>
              </a:ext>
            </a:extLst>
          </p:cNvPr>
          <p:cNvSpPr txBox="1"/>
          <p:nvPr/>
        </p:nvSpPr>
        <p:spPr>
          <a:xfrm>
            <a:off x="965774" y="2244643"/>
            <a:ext cx="10277581" cy="2160000"/>
          </a:xfrm>
          <a:prstGeom prst="rect">
            <a:avLst/>
          </a:prstGeom>
          <a:noFill/>
          <a:ln>
            <a:noFill/>
          </a:ln>
        </p:spPr>
        <p:txBody>
          <a:bodyPr wrap="square" lIns="180000" tIns="252000" bIns="0" rtlCol="0" anchor="ctr" anchorCtr="0">
            <a:noAutofit/>
          </a:bodyPr>
          <a:lstStyle/>
          <a:p>
            <a:pPr>
              <a:spcBef>
                <a:spcPts val="600"/>
              </a:spcBef>
            </a:pPr>
            <a:r>
              <a:rPr kumimoji="1" lang="en-US" altLang="ja-JP" sz="5400" b="1" dirty="0">
                <a:latin typeface="メイリオ" panose="020B0604030504040204" pitchFamily="50" charset="-128"/>
                <a:ea typeface="メイリオ" panose="020B0604030504040204" pitchFamily="50" charset="-128"/>
              </a:rPr>
              <a:t>Q4</a:t>
            </a:r>
            <a:r>
              <a:rPr kumimoji="1" lang="ja-JP" altLang="en-US" sz="5400" b="1" dirty="0">
                <a:latin typeface="メイリオ" panose="020B0604030504040204" pitchFamily="50" charset="-128"/>
                <a:ea typeface="メイリオ" panose="020B0604030504040204" pitchFamily="50" charset="-128"/>
              </a:rPr>
              <a:t>．避難場所 や 避難ルート の</a:t>
            </a:r>
          </a:p>
          <a:p>
            <a:pPr>
              <a:spcBef>
                <a:spcPts val="600"/>
              </a:spcBef>
            </a:pPr>
            <a:r>
              <a:rPr kumimoji="1" lang="ja-JP" altLang="en-US" sz="5400" b="1" dirty="0">
                <a:latin typeface="メイリオ" panose="020B0604030504040204" pitchFamily="50" charset="-128"/>
                <a:ea typeface="メイリオ" panose="020B0604030504040204" pitchFamily="50" charset="-128"/>
              </a:rPr>
              <a:t>　　 </a:t>
            </a:r>
            <a:r>
              <a:rPr kumimoji="1" lang="ja-JP" altLang="en-US" sz="3200" b="1" dirty="0">
                <a:latin typeface="メイリオ" panose="020B0604030504040204" pitchFamily="50" charset="-128"/>
                <a:ea typeface="メイリオ" panose="020B0604030504040204" pitchFamily="50" charset="-128"/>
              </a:rPr>
              <a:t> </a:t>
            </a:r>
            <a:r>
              <a:rPr kumimoji="1" lang="ja-JP" altLang="en-US" sz="5400" b="1" dirty="0">
                <a:solidFill>
                  <a:srgbClr val="F35353"/>
                </a:solidFill>
                <a:latin typeface="メイリオ" panose="020B0604030504040204" pitchFamily="50" charset="-128"/>
                <a:ea typeface="メイリオ" panose="020B0604030504040204" pitchFamily="50" charset="-128"/>
              </a:rPr>
              <a:t>災害の危険性</a:t>
            </a:r>
            <a:r>
              <a:rPr kumimoji="1" lang="ja-JP" altLang="en-US" sz="5400" b="1" dirty="0">
                <a:latin typeface="メイリオ" panose="020B0604030504040204" pitchFamily="50" charset="-128"/>
                <a:ea typeface="メイリオ" panose="020B0604030504040204" pitchFamily="50" charset="-128"/>
              </a:rPr>
              <a:t>は？</a:t>
            </a:r>
          </a:p>
        </p:txBody>
      </p:sp>
      <p:sp>
        <p:nvSpPr>
          <p:cNvPr id="12" name="テキスト ボックス 11">
            <a:extLst>
              <a:ext uri="{FF2B5EF4-FFF2-40B4-BE49-F238E27FC236}">
                <a16:creationId xmlns:a16="http://schemas.microsoft.com/office/drawing/2014/main" id="{5235B88A-F93F-0F76-1727-BEDBEEAB58C2}"/>
              </a:ext>
            </a:extLst>
          </p:cNvPr>
          <p:cNvSpPr txBox="1"/>
          <p:nvPr/>
        </p:nvSpPr>
        <p:spPr>
          <a:xfrm>
            <a:off x="869621" y="612101"/>
            <a:ext cx="6496948" cy="1068765"/>
          </a:xfrm>
          <a:prstGeom prst="rect">
            <a:avLst/>
          </a:prstGeom>
          <a:noFill/>
        </p:spPr>
        <p:txBody>
          <a:bodyPr wrap="square" lIns="180000" rtlCol="0" anchor="ctr" anchorCtr="0">
            <a:noAutofit/>
          </a:bodyPr>
          <a:lstStyle/>
          <a:p>
            <a:r>
              <a:rPr kumimoji="1" lang="ja-JP" altLang="en-US" sz="3500" b="1" dirty="0">
                <a:solidFill>
                  <a:schemeClr val="bg1"/>
                </a:solidFill>
                <a:latin typeface="メイリオ" panose="020B0604030504040204" pitchFamily="50" charset="-128"/>
                <a:ea typeface="メイリオ" panose="020B0604030504040204" pitchFamily="50" charset="-128"/>
              </a:rPr>
              <a:t>洪水・土砂災害ハザードマップを確認してみよう！</a:t>
            </a:r>
            <a:endParaRPr kumimoji="1" lang="en-US" altLang="ja-JP" sz="3500" b="1" dirty="0">
              <a:solidFill>
                <a:schemeClr val="bg1"/>
              </a:solidFill>
              <a:latin typeface="メイリオ" panose="020B0604030504040204" pitchFamily="50" charset="-128"/>
              <a:ea typeface="メイリオ" panose="020B0604030504040204" pitchFamily="50" charset="-128"/>
            </a:endParaRPr>
          </a:p>
        </p:txBody>
      </p:sp>
      <p:sp>
        <p:nvSpPr>
          <p:cNvPr id="22" name="四角形: 角を丸くする 21">
            <a:extLst>
              <a:ext uri="{FF2B5EF4-FFF2-40B4-BE49-F238E27FC236}">
                <a16:creationId xmlns:a16="http://schemas.microsoft.com/office/drawing/2014/main" id="{36600AB1-215F-3D64-2E24-C92B766243B6}"/>
              </a:ext>
            </a:extLst>
          </p:cNvPr>
          <p:cNvSpPr/>
          <p:nvPr/>
        </p:nvSpPr>
        <p:spPr>
          <a:xfrm>
            <a:off x="722615" y="4716379"/>
            <a:ext cx="10746767" cy="1954842"/>
          </a:xfrm>
          <a:prstGeom prst="roundRect">
            <a:avLst>
              <a:gd name="adj" fmla="val 13792"/>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108000" rIns="0" bIns="0" rtlCol="0" anchor="ctr" anchorCtr="0"/>
          <a:lstStyle/>
          <a:p>
            <a:r>
              <a:rPr kumimoji="1" lang="ja-JP" altLang="en-US" sz="3200" b="1" dirty="0">
                <a:latin typeface="メイリオ" panose="020B0604030504040204" pitchFamily="50" charset="-128"/>
                <a:ea typeface="メイリオ" panose="020B0604030504040204" pitchFamily="50" charset="-128"/>
              </a:rPr>
              <a:t>自宅同様に避難先の色を確認してみましょう。</a:t>
            </a:r>
          </a:p>
          <a:p>
            <a:r>
              <a:rPr kumimoji="1" lang="ja-JP" altLang="en-US" sz="3200" b="1" dirty="0">
                <a:latin typeface="メイリオ" panose="020B0604030504040204" pitchFamily="50" charset="-128"/>
                <a:ea typeface="メイリオ" panose="020B0604030504040204" pitchFamily="50" charset="-128"/>
              </a:rPr>
              <a:t>避難ルートが危険な場合は、新たな避難先を考えよう！</a:t>
            </a:r>
          </a:p>
          <a:p>
            <a:r>
              <a:rPr kumimoji="1" lang="ja-JP" altLang="en-US" sz="3200" b="1" dirty="0">
                <a:latin typeface="メイリオ" panose="020B0604030504040204" pitchFamily="50" charset="-128"/>
                <a:ea typeface="メイリオ" panose="020B0604030504040204" pitchFamily="50" charset="-128"/>
              </a:rPr>
              <a:t>（例：親の勤め先、近くの神社やお寺など）</a:t>
            </a:r>
            <a:endParaRPr kumimoji="1" lang="en-US" altLang="ja-JP" sz="3200" b="1" dirty="0">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D8EE609D-60A3-84F3-DDA1-A4287F2D9F45}"/>
              </a:ext>
            </a:extLst>
          </p:cNvPr>
          <p:cNvSpPr txBox="1"/>
          <p:nvPr/>
        </p:nvSpPr>
        <p:spPr>
          <a:xfrm>
            <a:off x="981745" y="420072"/>
            <a:ext cx="897855" cy="276999"/>
          </a:xfrm>
          <a:prstGeom prst="rect">
            <a:avLst/>
          </a:prstGeom>
          <a:noFill/>
        </p:spPr>
        <p:txBody>
          <a:bodyPr wrap="square" rIns="0">
            <a:spAutoFit/>
          </a:bodyPr>
          <a:lstStyle/>
          <a:p>
            <a:pPr algn="dist"/>
            <a:r>
              <a:rPr lang="ja-JP" altLang="en-US" sz="1200" dirty="0">
                <a:solidFill>
                  <a:schemeClr val="bg1"/>
                </a:solidFill>
                <a:latin typeface="メイリオ" panose="020B0604030504040204" pitchFamily="50" charset="-128"/>
                <a:ea typeface="メイリオ" panose="020B0604030504040204" pitchFamily="50" charset="-128"/>
              </a:rPr>
              <a:t>こうずい</a:t>
            </a:r>
          </a:p>
        </p:txBody>
      </p:sp>
      <p:sp>
        <p:nvSpPr>
          <p:cNvPr id="14" name="テキスト ボックス 13">
            <a:extLst>
              <a:ext uri="{FF2B5EF4-FFF2-40B4-BE49-F238E27FC236}">
                <a16:creationId xmlns:a16="http://schemas.microsoft.com/office/drawing/2014/main" id="{DD7B993D-7405-4179-D4CF-C7EA27873D40}"/>
              </a:ext>
            </a:extLst>
          </p:cNvPr>
          <p:cNvSpPr txBox="1"/>
          <p:nvPr/>
        </p:nvSpPr>
        <p:spPr>
          <a:xfrm>
            <a:off x="2318124" y="420072"/>
            <a:ext cx="1834346" cy="276999"/>
          </a:xfrm>
          <a:prstGeom prst="rect">
            <a:avLst/>
          </a:prstGeom>
          <a:noFill/>
        </p:spPr>
        <p:txBody>
          <a:bodyPr wrap="square" rIns="0">
            <a:spAutoFit/>
          </a:bodyPr>
          <a:lstStyle/>
          <a:p>
            <a:pPr algn="dist"/>
            <a:r>
              <a:rPr lang="ja-JP" altLang="en-US" sz="1200" dirty="0">
                <a:solidFill>
                  <a:schemeClr val="bg1"/>
                </a:solidFill>
                <a:latin typeface="メイリオ" panose="020B0604030504040204" pitchFamily="50" charset="-128"/>
                <a:ea typeface="メイリオ" panose="020B0604030504040204" pitchFamily="50" charset="-128"/>
              </a:rPr>
              <a:t>どしゃさいがい</a:t>
            </a:r>
          </a:p>
        </p:txBody>
      </p:sp>
      <p:sp>
        <p:nvSpPr>
          <p:cNvPr id="18" name="テキスト ボックス 17">
            <a:extLst>
              <a:ext uri="{FF2B5EF4-FFF2-40B4-BE49-F238E27FC236}">
                <a16:creationId xmlns:a16="http://schemas.microsoft.com/office/drawing/2014/main" id="{79C71B11-74B2-E302-FB2F-2530DE724E11}"/>
              </a:ext>
            </a:extLst>
          </p:cNvPr>
          <p:cNvSpPr txBox="1"/>
          <p:nvPr/>
        </p:nvSpPr>
        <p:spPr>
          <a:xfrm>
            <a:off x="2969647" y="2317600"/>
            <a:ext cx="1182824" cy="338554"/>
          </a:xfrm>
          <a:prstGeom prst="rect">
            <a:avLst/>
          </a:prstGeom>
          <a:noFill/>
        </p:spPr>
        <p:txBody>
          <a:bodyPr wrap="square" rIns="0">
            <a:spAutoFit/>
          </a:bodyPr>
          <a:lstStyle/>
          <a:p>
            <a:pPr algn="dist"/>
            <a:r>
              <a:rPr lang="ja-JP" altLang="en-US" sz="1600" dirty="0">
                <a:latin typeface="メイリオ" panose="020B0604030504040204" pitchFamily="50" charset="-128"/>
                <a:ea typeface="メイリオ" panose="020B0604030504040204" pitchFamily="50" charset="-128"/>
              </a:rPr>
              <a:t>ひなん</a:t>
            </a:r>
          </a:p>
        </p:txBody>
      </p:sp>
      <p:sp>
        <p:nvSpPr>
          <p:cNvPr id="20" name="テキスト ボックス 19">
            <a:extLst>
              <a:ext uri="{FF2B5EF4-FFF2-40B4-BE49-F238E27FC236}">
                <a16:creationId xmlns:a16="http://schemas.microsoft.com/office/drawing/2014/main" id="{5B038C37-23D9-96AB-5F6B-642E246C04EA}"/>
              </a:ext>
            </a:extLst>
          </p:cNvPr>
          <p:cNvSpPr txBox="1"/>
          <p:nvPr/>
        </p:nvSpPr>
        <p:spPr>
          <a:xfrm>
            <a:off x="2969647" y="3249540"/>
            <a:ext cx="1182823" cy="338554"/>
          </a:xfrm>
          <a:prstGeom prst="rect">
            <a:avLst/>
          </a:prstGeom>
          <a:noFill/>
        </p:spPr>
        <p:txBody>
          <a:bodyPr wrap="square" rIns="0">
            <a:spAutoFit/>
          </a:bodyPr>
          <a:lstStyle/>
          <a:p>
            <a:pPr algn="dist"/>
            <a:r>
              <a:rPr lang="ja-JP" altLang="en-US" sz="1600" dirty="0">
                <a:solidFill>
                  <a:srgbClr val="F35353"/>
                </a:solidFill>
                <a:latin typeface="メイリオ" panose="020B0604030504040204" pitchFamily="50" charset="-128"/>
                <a:ea typeface="メイリオ" panose="020B0604030504040204" pitchFamily="50" charset="-128"/>
              </a:rPr>
              <a:t>さいがい</a:t>
            </a:r>
          </a:p>
        </p:txBody>
      </p:sp>
      <p:sp>
        <p:nvSpPr>
          <p:cNvPr id="23" name="テキスト ボックス 22">
            <a:extLst>
              <a:ext uri="{FF2B5EF4-FFF2-40B4-BE49-F238E27FC236}">
                <a16:creationId xmlns:a16="http://schemas.microsoft.com/office/drawing/2014/main" id="{F78A567C-E77C-1F61-9440-CDC2B16BCEC3}"/>
              </a:ext>
            </a:extLst>
          </p:cNvPr>
          <p:cNvSpPr txBox="1"/>
          <p:nvPr/>
        </p:nvSpPr>
        <p:spPr>
          <a:xfrm>
            <a:off x="5105400" y="3249540"/>
            <a:ext cx="1892300" cy="338554"/>
          </a:xfrm>
          <a:prstGeom prst="rect">
            <a:avLst/>
          </a:prstGeom>
          <a:noFill/>
        </p:spPr>
        <p:txBody>
          <a:bodyPr wrap="square" rIns="0">
            <a:spAutoFit/>
          </a:bodyPr>
          <a:lstStyle/>
          <a:p>
            <a:pPr algn="dist"/>
            <a:r>
              <a:rPr lang="ja-JP" altLang="en-US" sz="1600" dirty="0">
                <a:solidFill>
                  <a:srgbClr val="F35353"/>
                </a:solidFill>
                <a:latin typeface="メイリオ" panose="020B0604030504040204" pitchFamily="50" charset="-128"/>
                <a:ea typeface="メイリオ" panose="020B0604030504040204" pitchFamily="50" charset="-128"/>
              </a:rPr>
              <a:t>きけんせい</a:t>
            </a:r>
          </a:p>
        </p:txBody>
      </p:sp>
      <p:sp>
        <p:nvSpPr>
          <p:cNvPr id="25" name="テキスト ボックス 24">
            <a:extLst>
              <a:ext uri="{FF2B5EF4-FFF2-40B4-BE49-F238E27FC236}">
                <a16:creationId xmlns:a16="http://schemas.microsoft.com/office/drawing/2014/main" id="{0CF91C8B-6344-C0BD-7170-5211CBF4185B}"/>
              </a:ext>
            </a:extLst>
          </p:cNvPr>
          <p:cNvSpPr txBox="1"/>
          <p:nvPr/>
        </p:nvSpPr>
        <p:spPr>
          <a:xfrm>
            <a:off x="1103691" y="4802820"/>
            <a:ext cx="694630" cy="261610"/>
          </a:xfrm>
          <a:prstGeom prst="rect">
            <a:avLst/>
          </a:prstGeom>
          <a:noFill/>
        </p:spPr>
        <p:txBody>
          <a:bodyPr wrap="square" rIns="0">
            <a:spAutoFit/>
          </a:bodyPr>
          <a:lstStyle/>
          <a:p>
            <a:pPr algn="dist"/>
            <a:r>
              <a:rPr lang="ja-JP" altLang="en-US" sz="1100" dirty="0">
                <a:solidFill>
                  <a:schemeClr val="bg1"/>
                </a:solidFill>
                <a:latin typeface="メイリオ" panose="020B0604030504040204" pitchFamily="50" charset="-128"/>
                <a:ea typeface="メイリオ" panose="020B0604030504040204" pitchFamily="50" charset="-128"/>
              </a:rPr>
              <a:t>じたく</a:t>
            </a:r>
          </a:p>
        </p:txBody>
      </p:sp>
      <p:sp>
        <p:nvSpPr>
          <p:cNvPr id="27" name="テキスト ボックス 26">
            <a:extLst>
              <a:ext uri="{FF2B5EF4-FFF2-40B4-BE49-F238E27FC236}">
                <a16:creationId xmlns:a16="http://schemas.microsoft.com/office/drawing/2014/main" id="{4DF4898F-389E-8E1C-C479-53D7B52C7576}"/>
              </a:ext>
            </a:extLst>
          </p:cNvPr>
          <p:cNvSpPr txBox="1"/>
          <p:nvPr/>
        </p:nvSpPr>
        <p:spPr>
          <a:xfrm>
            <a:off x="5509261" y="4807040"/>
            <a:ext cx="815340" cy="261610"/>
          </a:xfrm>
          <a:prstGeom prst="rect">
            <a:avLst/>
          </a:prstGeom>
          <a:noFill/>
        </p:spPr>
        <p:txBody>
          <a:bodyPr wrap="square" rIns="0">
            <a:spAutoFit/>
          </a:bodyPr>
          <a:lstStyle/>
          <a:p>
            <a:pPr algn="dist"/>
            <a:r>
              <a:rPr lang="ja-JP" altLang="en-US" sz="1100" dirty="0">
                <a:solidFill>
                  <a:schemeClr val="bg1"/>
                </a:solidFill>
                <a:latin typeface="メイリオ" panose="020B0604030504040204" pitchFamily="50" charset="-128"/>
                <a:ea typeface="メイリオ" panose="020B0604030504040204" pitchFamily="50" charset="-128"/>
              </a:rPr>
              <a:t>かくにん</a:t>
            </a:r>
          </a:p>
        </p:txBody>
      </p:sp>
      <p:sp>
        <p:nvSpPr>
          <p:cNvPr id="29" name="テキスト ボックス 28">
            <a:extLst>
              <a:ext uri="{FF2B5EF4-FFF2-40B4-BE49-F238E27FC236}">
                <a16:creationId xmlns:a16="http://schemas.microsoft.com/office/drawing/2014/main" id="{6E7A818E-6797-E98C-345F-15CFB073310D}"/>
              </a:ext>
            </a:extLst>
          </p:cNvPr>
          <p:cNvSpPr txBox="1"/>
          <p:nvPr/>
        </p:nvSpPr>
        <p:spPr>
          <a:xfrm>
            <a:off x="1152615" y="5323197"/>
            <a:ext cx="711746" cy="261610"/>
          </a:xfrm>
          <a:prstGeom prst="rect">
            <a:avLst/>
          </a:prstGeom>
          <a:noFill/>
        </p:spPr>
        <p:txBody>
          <a:bodyPr wrap="square" rIns="0">
            <a:spAutoFit/>
          </a:bodyPr>
          <a:lstStyle/>
          <a:p>
            <a:pPr algn="dist"/>
            <a:r>
              <a:rPr lang="ja-JP" altLang="en-US" sz="1100" dirty="0">
                <a:solidFill>
                  <a:schemeClr val="bg1"/>
                </a:solidFill>
                <a:latin typeface="メイリオ" panose="020B0604030504040204" pitchFamily="50" charset="-128"/>
                <a:ea typeface="メイリオ" panose="020B0604030504040204" pitchFamily="50" charset="-128"/>
              </a:rPr>
              <a:t>ひなん</a:t>
            </a:r>
          </a:p>
        </p:txBody>
      </p:sp>
      <p:sp>
        <p:nvSpPr>
          <p:cNvPr id="31" name="テキスト ボックス 30">
            <a:extLst>
              <a:ext uri="{FF2B5EF4-FFF2-40B4-BE49-F238E27FC236}">
                <a16:creationId xmlns:a16="http://schemas.microsoft.com/office/drawing/2014/main" id="{CE0D49EC-C925-0922-C120-73E6B147F878}"/>
              </a:ext>
            </a:extLst>
          </p:cNvPr>
          <p:cNvSpPr txBox="1"/>
          <p:nvPr/>
        </p:nvSpPr>
        <p:spPr>
          <a:xfrm>
            <a:off x="3554839" y="5323197"/>
            <a:ext cx="711746" cy="261610"/>
          </a:xfrm>
          <a:prstGeom prst="rect">
            <a:avLst/>
          </a:prstGeom>
          <a:noFill/>
        </p:spPr>
        <p:txBody>
          <a:bodyPr wrap="square" rIns="0">
            <a:spAutoFit/>
          </a:bodyPr>
          <a:lstStyle/>
          <a:p>
            <a:pPr algn="dist"/>
            <a:r>
              <a:rPr lang="ja-JP" altLang="en-US" sz="1100" dirty="0">
                <a:solidFill>
                  <a:schemeClr val="bg1"/>
                </a:solidFill>
                <a:latin typeface="メイリオ" panose="020B0604030504040204" pitchFamily="50" charset="-128"/>
                <a:ea typeface="メイリオ" panose="020B0604030504040204" pitchFamily="50" charset="-128"/>
              </a:rPr>
              <a:t>きけん</a:t>
            </a:r>
          </a:p>
        </p:txBody>
      </p:sp>
      <p:sp>
        <p:nvSpPr>
          <p:cNvPr id="33" name="テキスト ボックス 32">
            <a:extLst>
              <a:ext uri="{FF2B5EF4-FFF2-40B4-BE49-F238E27FC236}">
                <a16:creationId xmlns:a16="http://schemas.microsoft.com/office/drawing/2014/main" id="{A9B849A2-A592-19BB-BBFD-D2340BD82B57}"/>
              </a:ext>
            </a:extLst>
          </p:cNvPr>
          <p:cNvSpPr txBox="1"/>
          <p:nvPr/>
        </p:nvSpPr>
        <p:spPr>
          <a:xfrm>
            <a:off x="7582326" y="5332477"/>
            <a:ext cx="1142574" cy="261610"/>
          </a:xfrm>
          <a:prstGeom prst="rect">
            <a:avLst/>
          </a:prstGeom>
          <a:noFill/>
        </p:spPr>
        <p:txBody>
          <a:bodyPr wrap="square" rIns="0">
            <a:spAutoFit/>
          </a:bodyPr>
          <a:lstStyle/>
          <a:p>
            <a:pPr algn="dist"/>
            <a:r>
              <a:rPr lang="ja-JP" altLang="en-US" sz="1100" dirty="0">
                <a:solidFill>
                  <a:schemeClr val="bg1"/>
                </a:solidFill>
                <a:latin typeface="メイリオ" panose="020B0604030504040204" pitchFamily="50" charset="-128"/>
                <a:ea typeface="メイリオ" panose="020B0604030504040204" pitchFamily="50" charset="-128"/>
              </a:rPr>
              <a:t>ひなんさき</a:t>
            </a:r>
          </a:p>
        </p:txBody>
      </p:sp>
      <p:sp>
        <p:nvSpPr>
          <p:cNvPr id="35" name="テキスト ボックス 34">
            <a:extLst>
              <a:ext uri="{FF2B5EF4-FFF2-40B4-BE49-F238E27FC236}">
                <a16:creationId xmlns:a16="http://schemas.microsoft.com/office/drawing/2014/main" id="{87C5192B-2E7D-DABC-C2BD-6B829663CB66}"/>
              </a:ext>
            </a:extLst>
          </p:cNvPr>
          <p:cNvSpPr txBox="1"/>
          <p:nvPr/>
        </p:nvSpPr>
        <p:spPr>
          <a:xfrm>
            <a:off x="3042146" y="5811752"/>
            <a:ext cx="474593" cy="261610"/>
          </a:xfrm>
          <a:prstGeom prst="rect">
            <a:avLst/>
          </a:prstGeom>
          <a:noFill/>
        </p:spPr>
        <p:txBody>
          <a:bodyPr wrap="square" rIns="0">
            <a:spAutoFit/>
          </a:bodyPr>
          <a:lstStyle/>
          <a:p>
            <a:r>
              <a:rPr lang="ja-JP" altLang="en-US" sz="1100" dirty="0">
                <a:solidFill>
                  <a:schemeClr val="bg1"/>
                </a:solidFill>
                <a:latin typeface="メイリオ" panose="020B0604030504040204" pitchFamily="50" charset="-128"/>
                <a:ea typeface="メイリオ" panose="020B0604030504040204" pitchFamily="50" charset="-128"/>
              </a:rPr>
              <a:t>つと</a:t>
            </a:r>
          </a:p>
        </p:txBody>
      </p:sp>
      <p:sp>
        <p:nvSpPr>
          <p:cNvPr id="15" name="テキスト ボックス 14">
            <a:extLst>
              <a:ext uri="{FF2B5EF4-FFF2-40B4-BE49-F238E27FC236}">
                <a16:creationId xmlns:a16="http://schemas.microsoft.com/office/drawing/2014/main" id="{F7285FB2-ADE1-6CAE-E3F0-398B2E5B346A}"/>
              </a:ext>
            </a:extLst>
          </p:cNvPr>
          <p:cNvSpPr txBox="1"/>
          <p:nvPr/>
        </p:nvSpPr>
        <p:spPr>
          <a:xfrm>
            <a:off x="3135734" y="4810928"/>
            <a:ext cx="1142574" cy="261610"/>
          </a:xfrm>
          <a:prstGeom prst="rect">
            <a:avLst/>
          </a:prstGeom>
          <a:noFill/>
        </p:spPr>
        <p:txBody>
          <a:bodyPr wrap="square" rIns="0">
            <a:spAutoFit/>
          </a:bodyPr>
          <a:lstStyle/>
          <a:p>
            <a:pPr algn="dist"/>
            <a:r>
              <a:rPr lang="ja-JP" altLang="en-US" sz="1100" dirty="0">
                <a:solidFill>
                  <a:schemeClr val="bg1"/>
                </a:solidFill>
                <a:latin typeface="メイリオ" panose="020B0604030504040204" pitchFamily="50" charset="-128"/>
                <a:ea typeface="メイリオ" panose="020B0604030504040204" pitchFamily="50" charset="-128"/>
              </a:rPr>
              <a:t>ひなんさき</a:t>
            </a:r>
          </a:p>
        </p:txBody>
      </p:sp>
      <p:sp>
        <p:nvSpPr>
          <p:cNvPr id="19" name="スライド番号プレースホルダー 9">
            <a:extLst>
              <a:ext uri="{FF2B5EF4-FFF2-40B4-BE49-F238E27FC236}">
                <a16:creationId xmlns:a16="http://schemas.microsoft.com/office/drawing/2014/main" id="{3ACA0F9F-8DD0-D2A8-D83F-63FF60DB5073}"/>
              </a:ext>
            </a:extLst>
          </p:cNvPr>
          <p:cNvSpPr txBox="1">
            <a:spLocks/>
          </p:cNvSpPr>
          <p:nvPr/>
        </p:nvSpPr>
        <p:spPr>
          <a:xfrm>
            <a:off x="10134600" y="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4</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074332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9912D7E0-9628-E25C-C39B-D2C9B7044BD3}"/>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3" y="0"/>
            <a:ext cx="12209124" cy="6858000"/>
          </a:xfrm>
          <a:prstGeom prst="rect">
            <a:avLst/>
          </a:prstGeom>
        </p:spPr>
      </p:pic>
      <p:sp>
        <p:nvSpPr>
          <p:cNvPr id="4" name="正方形/長方形 3">
            <a:extLst>
              <a:ext uri="{FF2B5EF4-FFF2-40B4-BE49-F238E27FC236}">
                <a16:creationId xmlns:a16="http://schemas.microsoft.com/office/drawing/2014/main" id="{C8D3E7B2-B4A0-40B9-BA19-8EDD2C9AD2C1}"/>
              </a:ext>
            </a:extLst>
          </p:cNvPr>
          <p:cNvSpPr/>
          <p:nvPr/>
        </p:nvSpPr>
        <p:spPr>
          <a:xfrm>
            <a:off x="0" y="1485900"/>
            <a:ext cx="12192000" cy="2378966"/>
          </a:xfrm>
          <a:prstGeom prst="rect">
            <a:avLst/>
          </a:prstGeom>
          <a:solidFill>
            <a:srgbClr val="0070C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F6CCBEF9-508B-4FAD-9F13-3AF27CE4705D}"/>
              </a:ext>
            </a:extLst>
          </p:cNvPr>
          <p:cNvSpPr txBox="1"/>
          <p:nvPr/>
        </p:nvSpPr>
        <p:spPr>
          <a:xfrm>
            <a:off x="1524000" y="1869961"/>
            <a:ext cx="9144000" cy="1820808"/>
          </a:xfrm>
          <a:prstGeom prst="rect">
            <a:avLst/>
          </a:prstGeom>
          <a:noFill/>
        </p:spPr>
        <p:txBody>
          <a:bodyPr wrap="square" lIns="180000" rtlCol="0" anchor="ctr" anchorCtr="0">
            <a:noAutofit/>
          </a:bodyPr>
          <a:lstStyle/>
          <a:p>
            <a:pPr algn="ctr"/>
            <a:r>
              <a:rPr kumimoji="1" lang="ja-JP" altLang="en-US" sz="80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rPr>
              <a:t>宿　題</a:t>
            </a:r>
            <a:endParaRPr kumimoji="1" lang="en-US" altLang="ja-JP" sz="80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endParaRPr>
          </a:p>
          <a:p>
            <a:pPr algn="ctr"/>
            <a:r>
              <a:rPr kumimoji="1" lang="ja-JP" altLang="en-US" sz="4800" b="1" dirty="0">
                <a:solidFill>
                  <a:schemeClr val="bg1"/>
                </a:solidFill>
                <a:latin typeface="メイリオ" panose="020B0604030504040204" pitchFamily="50" charset="-128"/>
                <a:ea typeface="メイリオ" panose="020B0604030504040204" pitchFamily="50" charset="-128"/>
              </a:rPr>
              <a:t>～避難できる準備をしよう！～</a:t>
            </a:r>
            <a:endParaRPr kumimoji="1" lang="ja-JP" altLang="en-US" sz="48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endParaRPr>
          </a:p>
        </p:txBody>
      </p:sp>
      <p:pic>
        <p:nvPicPr>
          <p:cNvPr id="12" name="図 11">
            <a:extLst>
              <a:ext uri="{FF2B5EF4-FFF2-40B4-BE49-F238E27FC236}">
                <a16:creationId xmlns:a16="http://schemas.microsoft.com/office/drawing/2014/main" id="{480F9A3C-93D5-40D0-9EA6-C1E19FC4C27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215400" y="4876096"/>
            <a:ext cx="3400049" cy="1981905"/>
          </a:xfrm>
          <a:prstGeom prst="rect">
            <a:avLst/>
          </a:prstGeom>
        </p:spPr>
      </p:pic>
      <p:grpSp>
        <p:nvGrpSpPr>
          <p:cNvPr id="13" name="グループ化 12">
            <a:extLst>
              <a:ext uri="{FF2B5EF4-FFF2-40B4-BE49-F238E27FC236}">
                <a16:creationId xmlns:a16="http://schemas.microsoft.com/office/drawing/2014/main" id="{2B2DAD15-DF90-4E67-9AB6-E875B3F94DFE}"/>
              </a:ext>
            </a:extLst>
          </p:cNvPr>
          <p:cNvGrpSpPr/>
          <p:nvPr/>
        </p:nvGrpSpPr>
        <p:grpSpPr>
          <a:xfrm>
            <a:off x="757989" y="4163810"/>
            <a:ext cx="6644649" cy="1656000"/>
            <a:chOff x="-755713" y="380647"/>
            <a:chExt cx="6928340" cy="1656000"/>
          </a:xfrm>
        </p:grpSpPr>
        <p:sp>
          <p:nvSpPr>
            <p:cNvPr id="14" name="四角形: 角を丸くする 13">
              <a:extLst>
                <a:ext uri="{FF2B5EF4-FFF2-40B4-BE49-F238E27FC236}">
                  <a16:creationId xmlns:a16="http://schemas.microsoft.com/office/drawing/2014/main" id="{40143DC6-E22E-4723-B0FF-5E9C8E8B5E03}"/>
                </a:ext>
              </a:extLst>
            </p:cNvPr>
            <p:cNvSpPr/>
            <p:nvPr/>
          </p:nvSpPr>
          <p:spPr>
            <a:xfrm>
              <a:off x="-755713" y="380647"/>
              <a:ext cx="6335358" cy="16560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フリーフォーム: 図形 14">
              <a:extLst>
                <a:ext uri="{FF2B5EF4-FFF2-40B4-BE49-F238E27FC236}">
                  <a16:creationId xmlns:a16="http://schemas.microsoft.com/office/drawing/2014/main" id="{CF489B35-CB3E-44B3-B58E-7184A1D33824}"/>
                </a:ext>
              </a:extLst>
            </p:cNvPr>
            <p:cNvSpPr/>
            <p:nvPr/>
          </p:nvSpPr>
          <p:spPr>
            <a:xfrm>
              <a:off x="5407999" y="1332434"/>
              <a:ext cx="764628" cy="425669"/>
            </a:xfrm>
            <a:custGeom>
              <a:avLst/>
              <a:gdLst>
                <a:gd name="connsiteX0" fmla="*/ 78828 w 764628"/>
                <a:gd name="connsiteY0" fmla="*/ 0 h 425669"/>
                <a:gd name="connsiteX1" fmla="*/ 764628 w 764628"/>
                <a:gd name="connsiteY1" fmla="*/ 362607 h 425669"/>
                <a:gd name="connsiteX2" fmla="*/ 0 w 764628"/>
                <a:gd name="connsiteY2" fmla="*/ 425669 h 425669"/>
              </a:gdLst>
              <a:ahLst/>
              <a:cxnLst>
                <a:cxn ang="0">
                  <a:pos x="connsiteX0" y="connsiteY0"/>
                </a:cxn>
                <a:cxn ang="0">
                  <a:pos x="connsiteX1" y="connsiteY1"/>
                </a:cxn>
                <a:cxn ang="0">
                  <a:pos x="connsiteX2" y="connsiteY2"/>
                </a:cxn>
              </a:cxnLst>
              <a:rect l="l" t="t" r="r" b="b"/>
              <a:pathLst>
                <a:path w="764628" h="425669">
                  <a:moveTo>
                    <a:pt x="78828" y="0"/>
                  </a:moveTo>
                  <a:lnTo>
                    <a:pt x="764628" y="362607"/>
                  </a:lnTo>
                  <a:lnTo>
                    <a:pt x="0" y="425669"/>
                  </a:lnTo>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6" name="テキスト ボックス 15">
            <a:extLst>
              <a:ext uri="{FF2B5EF4-FFF2-40B4-BE49-F238E27FC236}">
                <a16:creationId xmlns:a16="http://schemas.microsoft.com/office/drawing/2014/main" id="{43E1E28A-5839-4EBC-B70E-9871C0866BE2}"/>
              </a:ext>
            </a:extLst>
          </p:cNvPr>
          <p:cNvSpPr txBox="1"/>
          <p:nvPr/>
        </p:nvSpPr>
        <p:spPr>
          <a:xfrm>
            <a:off x="914400" y="4452295"/>
            <a:ext cx="5691400" cy="1257740"/>
          </a:xfrm>
          <a:prstGeom prst="rect">
            <a:avLst/>
          </a:prstGeom>
          <a:noFill/>
        </p:spPr>
        <p:txBody>
          <a:bodyPr wrap="square" lIns="180000" rtlCol="0" anchor="ctr" anchorCtr="0">
            <a:noAutofit/>
          </a:bodyPr>
          <a:lstStyle/>
          <a:p>
            <a:r>
              <a:rPr kumimoji="1" lang="ja-JP" altLang="en-US" sz="3500" b="1" dirty="0">
                <a:solidFill>
                  <a:schemeClr val="bg1"/>
                </a:solidFill>
                <a:latin typeface="メイリオ" panose="020B0604030504040204" pitchFamily="50" charset="-128"/>
                <a:ea typeface="メイリオ" panose="020B0604030504040204" pitchFamily="50" charset="-128"/>
              </a:rPr>
              <a:t>家族と「平常時の準備」を確認しよう！</a:t>
            </a:r>
            <a:endParaRPr kumimoji="1" lang="en-US" altLang="ja-JP" sz="3500" b="1" dirty="0">
              <a:solidFill>
                <a:schemeClr val="bg1"/>
              </a:solidFill>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F9AD9039-1118-635A-9183-CED91BB16117}"/>
              </a:ext>
            </a:extLst>
          </p:cNvPr>
          <p:cNvSpPr txBox="1"/>
          <p:nvPr/>
        </p:nvSpPr>
        <p:spPr>
          <a:xfrm>
            <a:off x="2682310" y="2598006"/>
            <a:ext cx="1259457" cy="663864"/>
          </a:xfrm>
          <a:prstGeom prst="rect">
            <a:avLst/>
          </a:prstGeom>
          <a:noFill/>
          <a:ln>
            <a:noFill/>
          </a:ln>
        </p:spPr>
        <p:txBody>
          <a:bodyPr wrap="square" rtlCol="0" anchor="ctr" anchorCtr="0">
            <a:noAutofit/>
          </a:bodyPr>
          <a:lstStyle/>
          <a:p>
            <a:r>
              <a:rPr kumimoji="1" lang="ja-JP" altLang="en-US" sz="2000" dirty="0">
                <a:solidFill>
                  <a:schemeClr val="bg1"/>
                </a:solidFill>
                <a:latin typeface="メイリオ" panose="020B0604030504040204" pitchFamily="50" charset="-128"/>
                <a:ea typeface="メイリオ" panose="020B0604030504040204" pitchFamily="50" charset="-128"/>
              </a:rPr>
              <a:t>ひなん</a:t>
            </a:r>
            <a:endParaRPr kumimoji="1" lang="en-US" altLang="ja-JP" sz="20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087791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4B45341A-EDDC-FBA0-A7AF-3F6A24939627}"/>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3" y="0"/>
            <a:ext cx="12209124" cy="6858000"/>
          </a:xfrm>
          <a:prstGeom prst="rect">
            <a:avLst/>
          </a:prstGeom>
        </p:spPr>
      </p:pic>
      <p:pic>
        <p:nvPicPr>
          <p:cNvPr id="5" name="図 4" descr="パソコンの画面&#10;&#10;自動的に生成された説明">
            <a:extLst>
              <a:ext uri="{FF2B5EF4-FFF2-40B4-BE49-F238E27FC236}">
                <a16:creationId xmlns:a16="http://schemas.microsoft.com/office/drawing/2014/main" id="{F47F60DC-45D6-44B1-9ED6-52BA17A19CB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053263" y="878911"/>
            <a:ext cx="6843463" cy="5902812"/>
          </a:xfrm>
          <a:prstGeom prst="rect">
            <a:avLst/>
          </a:prstGeom>
        </p:spPr>
      </p:pic>
      <p:pic>
        <p:nvPicPr>
          <p:cNvPr id="1026" name="Picture 2" descr="キャリーケージに入った猫のイラスト">
            <a:extLst>
              <a:ext uri="{FF2B5EF4-FFF2-40B4-BE49-F238E27FC236}">
                <a16:creationId xmlns:a16="http://schemas.microsoft.com/office/drawing/2014/main" id="{584B90A6-25A0-44B2-BE24-6141380C5D3F}"/>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2395514" y="3530955"/>
            <a:ext cx="1181271" cy="116355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 name="図 5">
            <a:extLst>
              <a:ext uri="{FF2B5EF4-FFF2-40B4-BE49-F238E27FC236}">
                <a16:creationId xmlns:a16="http://schemas.microsoft.com/office/drawing/2014/main" id="{8D4A060B-8651-AB3D-E3EF-BE00FB75890C}"/>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7" name="テキスト ボックス 6">
            <a:extLst>
              <a:ext uri="{FF2B5EF4-FFF2-40B4-BE49-F238E27FC236}">
                <a16:creationId xmlns:a16="http://schemas.microsoft.com/office/drawing/2014/main" id="{E5980331-21E5-42D1-7764-37A45AFCF6EA}"/>
              </a:ext>
            </a:extLst>
          </p:cNvPr>
          <p:cNvSpPr txBox="1"/>
          <p:nvPr/>
        </p:nvSpPr>
        <p:spPr>
          <a:xfrm>
            <a:off x="65000" y="98381"/>
            <a:ext cx="914400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宿題 ～避難できる準備をしよう！～</a:t>
            </a:r>
          </a:p>
        </p:txBody>
      </p:sp>
      <p:pic>
        <p:nvPicPr>
          <p:cNvPr id="11" name="図 10">
            <a:extLst>
              <a:ext uri="{FF2B5EF4-FFF2-40B4-BE49-F238E27FC236}">
                <a16:creationId xmlns:a16="http://schemas.microsoft.com/office/drawing/2014/main" id="{6851707A-8D3D-1440-3E57-921FF5ECF572}"/>
              </a:ext>
            </a:extLst>
          </p:cNvPr>
          <p:cNvPicPr>
            <a:picLocks noChangeAspect="1"/>
          </p:cNvPicPr>
          <p:nvPr/>
        </p:nvPicPr>
        <p:blipFill>
          <a:blip r:embed="rId7" cstate="hqprint">
            <a:extLst>
              <a:ext uri="{28A0092B-C50C-407E-A947-70E740481C1C}">
                <a14:useLocalDpi xmlns:a14="http://schemas.microsoft.com/office/drawing/2010/main"/>
              </a:ext>
            </a:extLst>
          </a:blip>
          <a:srcRect/>
          <a:stretch>
            <a:fillRect/>
          </a:stretch>
        </p:blipFill>
        <p:spPr>
          <a:xfrm>
            <a:off x="4276239" y="878910"/>
            <a:ext cx="7916400" cy="5979575"/>
          </a:xfrm>
          <a:prstGeom prst="rect">
            <a:avLst/>
          </a:prstGeom>
        </p:spPr>
      </p:pic>
      <p:sp>
        <p:nvSpPr>
          <p:cNvPr id="10" name="吹き出し: 角を丸めた四角形 9">
            <a:extLst>
              <a:ext uri="{FF2B5EF4-FFF2-40B4-BE49-F238E27FC236}">
                <a16:creationId xmlns:a16="http://schemas.microsoft.com/office/drawing/2014/main" id="{1936A1BB-29DE-44B5-9C1D-7CC9F5E02596}"/>
              </a:ext>
            </a:extLst>
          </p:cNvPr>
          <p:cNvSpPr/>
          <p:nvPr/>
        </p:nvSpPr>
        <p:spPr>
          <a:xfrm>
            <a:off x="295274" y="3769606"/>
            <a:ext cx="4433855" cy="2302452"/>
          </a:xfrm>
          <a:prstGeom prst="wedgeRoundRectCallout">
            <a:avLst>
              <a:gd name="adj1" fmla="val 63238"/>
              <a:gd name="adj2" fmla="val -27182"/>
              <a:gd name="adj3" fmla="val 16667"/>
            </a:avLst>
          </a:prstGeom>
          <a:solidFill>
            <a:srgbClr val="FFFCD1"/>
          </a:solidFill>
          <a:ln w="25400">
            <a:solidFill>
              <a:srgbClr val="00B0F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1" name="吹き出し: 角を丸めた四角形 30">
            <a:extLst>
              <a:ext uri="{FF2B5EF4-FFF2-40B4-BE49-F238E27FC236}">
                <a16:creationId xmlns:a16="http://schemas.microsoft.com/office/drawing/2014/main" id="{E6455F99-1AB3-4175-B7A1-A4561B205C4E}"/>
              </a:ext>
            </a:extLst>
          </p:cNvPr>
          <p:cNvSpPr/>
          <p:nvPr/>
        </p:nvSpPr>
        <p:spPr>
          <a:xfrm>
            <a:off x="295274" y="1007090"/>
            <a:ext cx="4433855" cy="1976574"/>
          </a:xfrm>
          <a:prstGeom prst="wedgeRoundRectCallout">
            <a:avLst>
              <a:gd name="adj1" fmla="val 63475"/>
              <a:gd name="adj2" fmla="val -12815"/>
              <a:gd name="adj3" fmla="val 16667"/>
            </a:avLst>
          </a:prstGeom>
          <a:solidFill>
            <a:srgbClr val="FFFCD1"/>
          </a:solidFill>
          <a:ln w="25400">
            <a:solidFill>
              <a:srgbClr val="00B0F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6" name="テキスト ボックス 25">
            <a:extLst>
              <a:ext uri="{FF2B5EF4-FFF2-40B4-BE49-F238E27FC236}">
                <a16:creationId xmlns:a16="http://schemas.microsoft.com/office/drawing/2014/main" id="{8627A37F-BDF4-4CAA-899C-0E14EAF81DE3}"/>
              </a:ext>
            </a:extLst>
          </p:cNvPr>
          <p:cNvSpPr txBox="1"/>
          <p:nvPr/>
        </p:nvSpPr>
        <p:spPr>
          <a:xfrm>
            <a:off x="553453" y="1144138"/>
            <a:ext cx="3934326" cy="1839526"/>
          </a:xfrm>
          <a:prstGeom prst="rect">
            <a:avLst/>
          </a:prstGeom>
          <a:noFill/>
          <a:ln>
            <a:noFill/>
          </a:ln>
        </p:spPr>
        <p:txBody>
          <a:bodyPr wrap="square" rtlCol="0" anchor="ctr" anchorCtr="0">
            <a:noAutofit/>
          </a:bodyPr>
          <a:lstStyle/>
          <a:p>
            <a:r>
              <a:rPr kumimoji="1" lang="ja-JP" altLang="en-US" sz="4000" b="1" dirty="0">
                <a:latin typeface="メイリオ" panose="020B0604030504040204" pitchFamily="50" charset="-128"/>
                <a:ea typeface="メイリオ" panose="020B0604030504040204" pitchFamily="50" charset="-128"/>
              </a:rPr>
              <a:t>宿題①</a:t>
            </a:r>
            <a:endParaRPr kumimoji="1" lang="en-US" altLang="ja-JP" sz="4000" b="1" dirty="0">
              <a:latin typeface="メイリオ" panose="020B0604030504040204" pitchFamily="50" charset="-128"/>
              <a:ea typeface="メイリオ" panose="020B0604030504040204" pitchFamily="50" charset="-128"/>
            </a:endParaRPr>
          </a:p>
          <a:p>
            <a:r>
              <a:rPr kumimoji="1" lang="ja-JP" altLang="en-US" sz="3200" b="1" dirty="0">
                <a:solidFill>
                  <a:srgbClr val="EC5A5A"/>
                </a:solidFill>
                <a:latin typeface="メイリオ" panose="020B0604030504040204" pitchFamily="50" charset="-128"/>
                <a:ea typeface="メイリオ" panose="020B0604030504040204" pitchFamily="50" charset="-128"/>
              </a:rPr>
              <a:t>避難に時間がかかる人</a:t>
            </a:r>
            <a:r>
              <a:rPr kumimoji="1" lang="ja-JP" altLang="en-US" sz="3200" dirty="0">
                <a:latin typeface="メイリオ" panose="020B0604030504040204" pitchFamily="50" charset="-128"/>
                <a:ea typeface="メイリオ" panose="020B0604030504040204" pitchFamily="50" charset="-128"/>
              </a:rPr>
              <a:t>はいますか？</a:t>
            </a:r>
            <a:endParaRPr kumimoji="1" lang="en-US" altLang="ja-JP" sz="3200" dirty="0">
              <a:latin typeface="メイリオ" panose="020B0604030504040204" pitchFamily="50" charset="-128"/>
              <a:ea typeface="メイリオ" panose="020B0604030504040204" pitchFamily="50" charset="-128"/>
            </a:endParaRPr>
          </a:p>
        </p:txBody>
      </p:sp>
      <p:sp>
        <p:nvSpPr>
          <p:cNvPr id="35" name="テキスト ボックス 34">
            <a:extLst>
              <a:ext uri="{FF2B5EF4-FFF2-40B4-BE49-F238E27FC236}">
                <a16:creationId xmlns:a16="http://schemas.microsoft.com/office/drawing/2014/main" id="{A54C68AE-DCED-46D4-B844-60760841371D}"/>
              </a:ext>
            </a:extLst>
          </p:cNvPr>
          <p:cNvSpPr txBox="1"/>
          <p:nvPr/>
        </p:nvSpPr>
        <p:spPr>
          <a:xfrm>
            <a:off x="553453" y="4025121"/>
            <a:ext cx="3934326" cy="1791422"/>
          </a:xfrm>
          <a:prstGeom prst="rect">
            <a:avLst/>
          </a:prstGeom>
          <a:noFill/>
          <a:ln>
            <a:noFill/>
          </a:ln>
        </p:spPr>
        <p:txBody>
          <a:bodyPr wrap="square" rtlCol="0" anchor="ctr" anchorCtr="0">
            <a:noAutofit/>
          </a:bodyPr>
          <a:lstStyle/>
          <a:p>
            <a:r>
              <a:rPr kumimoji="1" lang="ja-JP" altLang="en-US" sz="4000" b="1" dirty="0">
                <a:latin typeface="メイリオ" panose="020B0604030504040204" pitchFamily="50" charset="-128"/>
                <a:ea typeface="メイリオ" panose="020B0604030504040204" pitchFamily="50" charset="-128"/>
              </a:rPr>
              <a:t>宿題②</a:t>
            </a:r>
            <a:endParaRPr kumimoji="1" lang="en-US" altLang="ja-JP" sz="4000" b="1" dirty="0">
              <a:latin typeface="メイリオ" panose="020B0604030504040204" pitchFamily="50" charset="-128"/>
              <a:ea typeface="メイリオ" panose="020B0604030504040204" pitchFamily="50" charset="-128"/>
            </a:endParaRPr>
          </a:p>
          <a:p>
            <a:r>
              <a:rPr kumimoji="1" lang="ja-JP" altLang="en-US" sz="3200" b="1" dirty="0">
                <a:solidFill>
                  <a:srgbClr val="EC5A5A"/>
                </a:solidFill>
                <a:latin typeface="メイリオ" panose="020B0604030504040204" pitchFamily="50" charset="-128"/>
                <a:ea typeface="メイリオ" panose="020B0604030504040204" pitchFamily="50" charset="-128"/>
              </a:rPr>
              <a:t>避難時に必要なもの</a:t>
            </a:r>
            <a:r>
              <a:rPr kumimoji="1" lang="ja-JP" altLang="en-US" sz="3200" dirty="0">
                <a:latin typeface="メイリオ" panose="020B0604030504040204" pitchFamily="50" charset="-128"/>
                <a:ea typeface="メイリオ" panose="020B0604030504040204" pitchFamily="50" charset="-128"/>
              </a:rPr>
              <a:t>は何かな？</a:t>
            </a:r>
          </a:p>
        </p:txBody>
      </p:sp>
      <p:sp>
        <p:nvSpPr>
          <p:cNvPr id="8" name="テキスト ボックス 7">
            <a:extLst>
              <a:ext uri="{FF2B5EF4-FFF2-40B4-BE49-F238E27FC236}">
                <a16:creationId xmlns:a16="http://schemas.microsoft.com/office/drawing/2014/main" id="{27D0391E-301E-E451-A041-B9B2EAF1CA31}"/>
              </a:ext>
            </a:extLst>
          </p:cNvPr>
          <p:cNvSpPr txBox="1"/>
          <p:nvPr/>
        </p:nvSpPr>
        <p:spPr>
          <a:xfrm>
            <a:off x="1797009" y="15690"/>
            <a:ext cx="894820" cy="323165"/>
          </a:xfrm>
          <a:prstGeom prst="rect">
            <a:avLst/>
          </a:prstGeom>
          <a:noFill/>
        </p:spPr>
        <p:txBody>
          <a:bodyPr wrap="square" rIns="0">
            <a:spAutoFit/>
          </a:bodyPr>
          <a:lstStyle/>
          <a:p>
            <a:pPr algn="dist"/>
            <a:r>
              <a:rPr lang="ja-JP" altLang="en-US" sz="1500" dirty="0">
                <a:solidFill>
                  <a:schemeClr val="bg1"/>
                </a:solidFill>
                <a:latin typeface="メイリオ" panose="020B0604030504040204" pitchFamily="50" charset="-128"/>
                <a:ea typeface="メイリオ" panose="020B0604030504040204" pitchFamily="50" charset="-128"/>
              </a:rPr>
              <a:t>ひなん</a:t>
            </a:r>
          </a:p>
        </p:txBody>
      </p:sp>
      <p:sp>
        <p:nvSpPr>
          <p:cNvPr id="14" name="テキスト ボックス 13">
            <a:extLst>
              <a:ext uri="{FF2B5EF4-FFF2-40B4-BE49-F238E27FC236}">
                <a16:creationId xmlns:a16="http://schemas.microsoft.com/office/drawing/2014/main" id="{0DCB0388-8100-D1EB-A42A-A2653E5C7C48}"/>
              </a:ext>
            </a:extLst>
          </p:cNvPr>
          <p:cNvSpPr txBox="1"/>
          <p:nvPr/>
        </p:nvSpPr>
        <p:spPr>
          <a:xfrm>
            <a:off x="738531" y="1691230"/>
            <a:ext cx="689578" cy="276999"/>
          </a:xfrm>
          <a:prstGeom prst="rect">
            <a:avLst/>
          </a:prstGeom>
          <a:noFill/>
        </p:spPr>
        <p:txBody>
          <a:bodyPr wrap="square" rIns="0">
            <a:spAutoFit/>
          </a:bodyPr>
          <a:lstStyle/>
          <a:p>
            <a:pPr algn="dist"/>
            <a:r>
              <a:rPr lang="ja-JP" altLang="en-US" sz="1200" dirty="0">
                <a:solidFill>
                  <a:srgbClr val="EC5A5A"/>
                </a:solidFill>
                <a:latin typeface="メイリオ" panose="020B0604030504040204" pitchFamily="50" charset="-128"/>
                <a:ea typeface="メイリオ" panose="020B0604030504040204" pitchFamily="50" charset="-128"/>
              </a:rPr>
              <a:t>ひなん</a:t>
            </a:r>
          </a:p>
        </p:txBody>
      </p:sp>
      <p:sp>
        <p:nvSpPr>
          <p:cNvPr id="18" name="テキスト ボックス 17">
            <a:extLst>
              <a:ext uri="{FF2B5EF4-FFF2-40B4-BE49-F238E27FC236}">
                <a16:creationId xmlns:a16="http://schemas.microsoft.com/office/drawing/2014/main" id="{40D078F2-113E-865B-0315-D7FD9A4E0A8F}"/>
              </a:ext>
            </a:extLst>
          </p:cNvPr>
          <p:cNvSpPr txBox="1"/>
          <p:nvPr/>
        </p:nvSpPr>
        <p:spPr>
          <a:xfrm>
            <a:off x="728257" y="4545734"/>
            <a:ext cx="689578" cy="276999"/>
          </a:xfrm>
          <a:prstGeom prst="rect">
            <a:avLst/>
          </a:prstGeom>
          <a:noFill/>
        </p:spPr>
        <p:txBody>
          <a:bodyPr wrap="square" rIns="0">
            <a:spAutoFit/>
          </a:bodyPr>
          <a:lstStyle/>
          <a:p>
            <a:pPr algn="dist"/>
            <a:r>
              <a:rPr lang="ja-JP" altLang="en-US" sz="1200" dirty="0">
                <a:solidFill>
                  <a:srgbClr val="EC5A5A"/>
                </a:solidFill>
                <a:latin typeface="メイリオ" panose="020B0604030504040204" pitchFamily="50" charset="-128"/>
                <a:ea typeface="メイリオ" panose="020B0604030504040204" pitchFamily="50" charset="-128"/>
              </a:rPr>
              <a:t>ひなん</a:t>
            </a:r>
          </a:p>
        </p:txBody>
      </p:sp>
    </p:spTree>
    <p:extLst>
      <p:ext uri="{BB962C8B-B14F-4D97-AF65-F5344CB8AC3E}">
        <p14:creationId xmlns:p14="http://schemas.microsoft.com/office/powerpoint/2010/main" val="2258896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2013 - 2022 テーマ">
  <a:themeElements>
    <a:clrScheme name="Office 2013 - 2022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9867</TotalTime>
  <Words>1064</Words>
  <Application>Microsoft Office PowerPoint</Application>
  <PresentationFormat>ワイド画面</PresentationFormat>
  <Paragraphs>151</Paragraphs>
  <Slides>7</Slides>
  <Notes>7</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7</vt:i4>
      </vt:variant>
    </vt:vector>
  </HeadingPairs>
  <TitlesOfParts>
    <vt:vector size="15" baseType="lpstr">
      <vt:lpstr>ＭＳ ゴシック</vt:lpstr>
      <vt:lpstr>Calibri</vt:lpstr>
      <vt:lpstr>Calibri Light</vt:lpstr>
      <vt:lpstr>Arial</vt:lpstr>
      <vt:lpstr>メイリオ</vt:lpstr>
      <vt:lpstr>ＭＳ Ｐゴシック</vt:lpstr>
      <vt:lpstr>游ゴシック</vt:lpstr>
      <vt:lpstr>Office 2013 - 2022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07-PE0559</dc:creator>
  <cp:lastModifiedBy>新潟県</cp:lastModifiedBy>
  <cp:revision>1017</cp:revision>
  <cp:lastPrinted>2026-07-29T01:52:47Z</cp:lastPrinted>
  <dcterms:created xsi:type="dcterms:W3CDTF">2020-08-24T09:47:12Z</dcterms:created>
  <dcterms:modified xsi:type="dcterms:W3CDTF">2026-08-03T05:38:49Z</dcterms:modified>
</cp:coreProperties>
</file>