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11"/>
  </p:notesMasterIdLst>
  <p:handoutMasterIdLst>
    <p:handoutMasterId r:id="rId12"/>
  </p:handoutMasterIdLst>
  <p:sldIdLst>
    <p:sldId id="335" r:id="rId2"/>
    <p:sldId id="344" r:id="rId3"/>
    <p:sldId id="299" r:id="rId4"/>
    <p:sldId id="285" r:id="rId5"/>
    <p:sldId id="297" r:id="rId6"/>
    <p:sldId id="305" r:id="rId7"/>
    <p:sldId id="298" r:id="rId8"/>
    <p:sldId id="257" r:id="rId9"/>
    <p:sldId id="258" r:id="rId10"/>
  </p:sldIdLst>
  <p:sldSz cx="12192000" cy="6858000"/>
  <p:notesSz cx="7315200" cy="9601200"/>
  <p:embeddedFontLst>
    <p:embeddedFont>
      <p:font typeface="メイリオ" panose="020B0604030504040204" pitchFamily="50" charset="-128"/>
      <p:regular r:id="rId13"/>
      <p:bold r:id="rId14"/>
      <p:italic r:id="rId15"/>
      <p:boldItalic r:id="rId16"/>
    </p:embeddedFont>
    <p:embeddedFont>
      <p:font typeface="游ゴシック" panose="020B0400000000000000" pitchFamily="50" charset="-128"/>
      <p:regular r:id="rId17"/>
      <p:bold r:id="rId1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5A"/>
    <a:srgbClr val="FFF2CC"/>
    <a:srgbClr val="FFFFCC"/>
    <a:srgbClr val="0070C0"/>
    <a:srgbClr val="F35353"/>
    <a:srgbClr val="5B9BD5"/>
    <a:srgbClr val="214DA0"/>
    <a:srgbClr val="C00000"/>
    <a:srgbClr val="F7D9DA"/>
    <a:srgbClr val="F2C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3" autoAdjust="0"/>
    <p:restoredTop sz="70717" autoAdjust="0"/>
  </p:normalViewPr>
  <p:slideViewPr>
    <p:cSldViewPr snapToGrid="0">
      <p:cViewPr varScale="1">
        <p:scale>
          <a:sx n="63" d="100"/>
          <a:sy n="63" d="100"/>
        </p:scale>
        <p:origin x="963" y="51"/>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142776" y="0"/>
            <a:ext cx="3170717" cy="480598"/>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120602"/>
            <a:ext cx="3170717" cy="48059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142776" y="9120602"/>
            <a:ext cx="3170717" cy="480598"/>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31182" y="4620185"/>
            <a:ext cx="5852843" cy="3780290"/>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120602"/>
            <a:ext cx="3170717" cy="480598"/>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lvl="1"/>
            <a:r>
              <a:rPr kumimoji="1" lang="ja-JP" altLang="en-US" dirty="0">
                <a:latin typeface="ＭＳ ゴシック" panose="020B0609070205080204" pitchFamily="49" charset="-128"/>
                <a:ea typeface="ＭＳ ゴシック" panose="020B0609070205080204" pitchFamily="49" charset="-128"/>
              </a:rPr>
              <a:t>●最後は、「ハザードマップの見方」です。</a:t>
            </a:r>
          </a:p>
        </p:txBody>
      </p:sp>
    </p:spTree>
    <p:extLst>
      <p:ext uri="{BB962C8B-B14F-4D97-AF65-F5344CB8AC3E}">
        <p14:creationId xmlns:p14="http://schemas.microsoft.com/office/powerpoint/2010/main" val="4157286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●ハザードマップとは、ある災害を想定して、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危険な場所を示した地図のことを言います。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●ハザードマップには、洪水ハザードマップや土砂災害ハザードマップのほか、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ため池、雪崩、地震、津波等のハザードマップもあります。</a:t>
            </a:r>
          </a:p>
        </p:txBody>
      </p:sp>
    </p:spTree>
    <p:extLst>
      <p:ext uri="{BB962C8B-B14F-4D97-AF65-F5344CB8AC3E}">
        <p14:creationId xmlns:p14="http://schemas.microsoft.com/office/powerpoint/2010/main" val="130557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●洪水ハザードマップの見方です。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洪水ハザードマップには、主に３つの情報が載っていますので、</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それぞれについて説明します。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361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1" kern="1200" dirty="0">
                <a:solidFill>
                  <a:schemeClr val="tx1"/>
                </a:solidFill>
                <a:effectLst/>
                <a:latin typeface="+mn-lt"/>
                <a:ea typeface="+mn-ea"/>
                <a:cs typeface="+mn-cs"/>
              </a:rPr>
              <a:t>（以下、説明内容の例（津南町）：授業を実施するエリアの</a:t>
            </a:r>
            <a:r>
              <a:rPr kumimoji="1" lang="ja-JP" altLang="en-US" sz="1200" b="1" kern="1200" dirty="0">
                <a:solidFill>
                  <a:schemeClr val="tx1"/>
                </a:solidFill>
                <a:effectLst/>
                <a:latin typeface="+mn-lt"/>
                <a:ea typeface="+mn-ea"/>
                <a:cs typeface="+mn-cs"/>
              </a:rPr>
              <a:t>指定避難所情報</a:t>
            </a:r>
            <a:r>
              <a:rPr kumimoji="1" lang="ja-JP" altLang="ja-JP" sz="1200" b="1" kern="1200" dirty="0">
                <a:solidFill>
                  <a:schemeClr val="tx1"/>
                </a:solidFill>
                <a:effectLst/>
                <a:latin typeface="+mn-lt"/>
                <a:ea typeface="+mn-ea"/>
                <a:cs typeface="+mn-cs"/>
              </a:rPr>
              <a:t>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●まず、緑色の丸で示されているのが、指定避難場所です。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●これは、災害が起きた時に、一次的に避難し、</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一定の期間滞在することができる施設です。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ja-JP" sz="1200" kern="1200" dirty="0">
                <a:solidFill>
                  <a:schemeClr val="tx1"/>
                </a:solidFill>
                <a:effectLst/>
                <a:latin typeface="+mn-lt"/>
                <a:ea typeface="+mn-ea"/>
                <a:cs typeface="+mn-cs"/>
              </a:rPr>
              <a:t>●津南中学校は、津南町の指定避難場所の</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つです。</a:t>
            </a:r>
          </a:p>
        </p:txBody>
      </p:sp>
    </p:spTree>
    <p:extLst>
      <p:ext uri="{BB962C8B-B14F-4D97-AF65-F5344CB8AC3E}">
        <p14:creationId xmlns:p14="http://schemas.microsoft.com/office/powerpoint/2010/main" val="142071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●浸水深は、洪水で水に覆われた時の深さ示しています。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高さごとに黄色、オレンジ、赤色系の５つ色で示されています。</a:t>
            </a:r>
          </a:p>
        </p:txBody>
      </p:sp>
    </p:spTree>
    <p:extLst>
      <p:ext uri="{BB962C8B-B14F-4D97-AF65-F5344CB8AC3E}">
        <p14:creationId xmlns:p14="http://schemas.microsoft.com/office/powerpoint/2010/main" val="3347208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●浸水深の高さの目安です。</a:t>
            </a:r>
          </a:p>
          <a:p>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０．５ｍ</a:t>
            </a:r>
            <a:r>
              <a:rPr kumimoji="1" lang="ja-JP" altLang="ja-JP" sz="1200" kern="1200" dirty="0">
                <a:solidFill>
                  <a:schemeClr val="tx1"/>
                </a:solidFill>
                <a:effectLst/>
                <a:latin typeface="+mn-lt"/>
                <a:ea typeface="+mn-ea"/>
                <a:cs typeface="+mn-cs"/>
              </a:rPr>
              <a:t>未満は床下浸水といって、建物１階の床より水位が低い状況です。別の建物への避難行動が難しくなりますが、２階以上に避難すれば助かる可能性が高い場所です。</a:t>
            </a:r>
          </a:p>
          <a:p>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０．５ｍ</a:t>
            </a:r>
            <a:r>
              <a:rPr kumimoji="1" lang="ja-JP" altLang="ja-JP" sz="1200" kern="1200" dirty="0">
                <a:solidFill>
                  <a:schemeClr val="tx1"/>
                </a:solidFill>
                <a:effectLst/>
                <a:latin typeface="+mn-lt"/>
                <a:ea typeface="+mn-ea"/>
                <a:cs typeface="+mn-cs"/>
              </a:rPr>
              <a:t>以上の場合、１階の床より水位が高い状況です。</a:t>
            </a:r>
          </a:p>
          <a:p>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３．０</a:t>
            </a:r>
            <a:r>
              <a:rPr kumimoji="1" lang="ja-JP" altLang="ja-JP" sz="1200" kern="1200" dirty="0">
                <a:solidFill>
                  <a:schemeClr val="tx1"/>
                </a:solidFill>
                <a:effectLst/>
                <a:latin typeface="+mn-lt"/>
                <a:ea typeface="+mn-ea"/>
                <a:cs typeface="+mn-cs"/>
              </a:rPr>
              <a:t>ｍ以上になると、建物２階まで床上浸水するため、早い段階で立ち退き避難が必要となります。</a:t>
            </a:r>
          </a:p>
          <a:p>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５．０</a:t>
            </a:r>
            <a:r>
              <a:rPr kumimoji="1" lang="en-US" altLang="ja-JP" sz="1200" kern="1200" dirty="0">
                <a:solidFill>
                  <a:schemeClr val="tx1"/>
                </a:solidFill>
                <a:effectLst/>
                <a:latin typeface="+mn-lt"/>
                <a:ea typeface="+mn-ea"/>
                <a:cs typeface="+mn-cs"/>
              </a:rPr>
              <a:t>m</a:t>
            </a:r>
            <a:r>
              <a:rPr kumimoji="1" lang="ja-JP" altLang="ja-JP" sz="1200" kern="1200" dirty="0">
                <a:solidFill>
                  <a:schemeClr val="tx1"/>
                </a:solidFill>
                <a:effectLst/>
                <a:latin typeface="+mn-lt"/>
                <a:ea typeface="+mn-ea"/>
                <a:cs typeface="+mn-cs"/>
              </a:rPr>
              <a:t>以上では、３階まで浸水します。</a:t>
            </a:r>
          </a:p>
        </p:txBody>
      </p:sp>
    </p:spTree>
    <p:extLst>
      <p:ext uri="{BB962C8B-B14F-4D97-AF65-F5344CB8AC3E}">
        <p14:creationId xmlns:p14="http://schemas.microsoft.com/office/powerpoint/2010/main" val="3452242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kern="1200" dirty="0">
                <a:solidFill>
                  <a:schemeClr val="tx1"/>
                </a:solidFill>
                <a:effectLst/>
                <a:latin typeface="+mn-lt"/>
                <a:ea typeface="+mn-ea"/>
                <a:cs typeface="+mn-cs"/>
              </a:rPr>
              <a:t>（以下、説明内容の例（津南町）：授業を実施するエリアの内容で解説すること）</a:t>
            </a:r>
          </a:p>
          <a:p>
            <a:r>
              <a:rPr kumimoji="1" lang="ja-JP" altLang="en-US" dirty="0">
                <a:latin typeface="ＭＳ ゴシック" panose="020B0609070205080204" pitchFamily="49" charset="-128"/>
                <a:ea typeface="ＭＳ ゴシック" panose="020B0609070205080204" pitchFamily="49" charset="-128"/>
              </a:rPr>
              <a:t>●次に、家屋倒壊等氾濫想定区域です。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これは、堤防を越える洪水となった時に、川の流れで</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家屋の倒壊のおそれがある区域を示します。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・この区域には、洪水の流れが速い氾濫流の区域と、　河岸が削られるおそれのある土石流の区域の２種類があります。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・津南町のハザードマップでは、　氾濫流の区域を青色の線、河岸浸食の区域を紫色の線で示しています。</a:t>
            </a:r>
          </a:p>
          <a:p>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59890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●続いて、土砂災害ハザードマップの見方です。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洪水ハザードマップにも記載はありますが、もう１種類の土砂災害ハザードマップをご覧ください。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土砂災害ハザードマップでは、土砂災害警戒区域を確認できます。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●土砂災害警戒区域は、土砂災害のおそれのある区域を示しています。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●土砂災害には、急な斜面が崩れ落ちるがけ崩れ、山からたまった土砂が一気に流れ、周囲が押し流される土石流、山の斜面が塊のまま低い方向にゆっくり移動する地すべり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の３種類があります。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●それぞれ特徴は、次回の授業で紹介したいと思います。</a:t>
            </a:r>
          </a:p>
        </p:txBody>
      </p:sp>
    </p:spTree>
    <p:extLst>
      <p:ext uri="{BB962C8B-B14F-4D97-AF65-F5344CB8AC3E}">
        <p14:creationId xmlns:p14="http://schemas.microsoft.com/office/powerpoint/2010/main" val="1055618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●ハザードマップを見てもらうと、先ほど説明した土砂災害の種類ごとに土砂災害警戒区域が色分けして表示されています。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●黄色で塗りつぶされた土砂災害警戒区域は、土砂が届いて被害を受けるおそれのある範囲を示しています。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●このほかに表示されている赤色の土砂災害特別警戒区域は、建物の中にいても建物ごと被害を受けるおそれがある、警戒区域の中でもより危険度の高い範囲になります。</a:t>
            </a:r>
          </a:p>
          <a:p>
            <a:pPr defTabSz="914251">
              <a:defRPr/>
            </a:pP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（私からの説明は以上になります）</a:t>
            </a:r>
          </a:p>
          <a:p>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42413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8E67864-1B3D-2B92-E9AF-A575774644A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6" name="正方形/長方形 5">
            <a:extLst>
              <a:ext uri="{FF2B5EF4-FFF2-40B4-BE49-F238E27FC236}">
                <a16:creationId xmlns:a16="http://schemas.microsoft.com/office/drawing/2014/main" id="{4FC0ED3B-029D-171D-01ED-8F3B161ECF94}"/>
              </a:ext>
            </a:extLst>
          </p:cNvPr>
          <p:cNvSpPr/>
          <p:nvPr/>
        </p:nvSpPr>
        <p:spPr>
          <a:xfrm>
            <a:off x="0" y="1921764"/>
            <a:ext cx="12209123"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CCBEF9-508B-4FAD-9F13-3AF27CE4705D}"/>
              </a:ext>
            </a:extLst>
          </p:cNvPr>
          <p:cNvSpPr txBox="1"/>
          <p:nvPr/>
        </p:nvSpPr>
        <p:spPr>
          <a:xfrm>
            <a:off x="1524000" y="2044058"/>
            <a:ext cx="9144000" cy="1820808"/>
          </a:xfrm>
          <a:prstGeom prst="rect">
            <a:avLst/>
          </a:prstGeom>
          <a:noFill/>
        </p:spPr>
        <p:txBody>
          <a:bodyPr wrap="square" lIns="108000" rIns="0" rtlCol="0" anchor="ctr" anchorCtr="0">
            <a:noAutofit/>
          </a:bodyPr>
          <a:lstStyle/>
          <a:p>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４</a:t>
            </a:r>
            <a:r>
              <a:rPr kumimoji="1" lang="en-US" altLang="ja-JP"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 </a:t>
            </a:r>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ハザードマップの見方</a:t>
            </a:r>
          </a:p>
        </p:txBody>
      </p:sp>
      <p:sp>
        <p:nvSpPr>
          <p:cNvPr id="3" name="スライド番号プレースホルダー 9">
            <a:extLst>
              <a:ext uri="{FF2B5EF4-FFF2-40B4-BE49-F238E27FC236}">
                <a16:creationId xmlns:a16="http://schemas.microsoft.com/office/drawing/2014/main" id="{7CC6C601-EFAC-8E50-E8B8-CD563C282958}"/>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6107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D1B6BF5-E77A-4C37-AEBF-80E5BD4C776A}"/>
              </a:ext>
            </a:extLst>
          </p:cNvPr>
          <p:cNvSpPr txBox="1"/>
          <p:nvPr/>
        </p:nvSpPr>
        <p:spPr>
          <a:xfrm>
            <a:off x="1524002" y="1012692"/>
            <a:ext cx="9143999" cy="562969"/>
          </a:xfrm>
          <a:prstGeom prst="rect">
            <a:avLst/>
          </a:prstGeom>
          <a:noFill/>
          <a:ln>
            <a:noFill/>
          </a:ln>
        </p:spPr>
        <p:txBody>
          <a:bodyPr wrap="square" rtlCol="0" anchor="ctr" anchorCtr="0">
            <a:noAutofit/>
          </a:bodyPr>
          <a:lstStyle/>
          <a:p>
            <a:pPr algn="ctr"/>
            <a:r>
              <a:rPr lang="ja-JP" altLang="en-US" sz="3200" dirty="0">
                <a:latin typeface="メイリオ" panose="020B0604030504040204" pitchFamily="50" charset="-128"/>
                <a:ea typeface="メイリオ" panose="020B0604030504040204" pitchFamily="50" charset="-128"/>
              </a:rPr>
              <a:t>ある災害を想定して</a:t>
            </a:r>
            <a:r>
              <a:rPr lang="ja-JP" altLang="en-US" sz="3200" spc="-1500" dirty="0">
                <a:latin typeface="メイリオ" panose="020B0604030504040204" pitchFamily="50" charset="-128"/>
                <a:ea typeface="メイリオ" panose="020B0604030504040204" pitchFamily="50" charset="-128"/>
              </a:rPr>
              <a:t>、</a:t>
            </a:r>
            <a:r>
              <a:rPr lang="ja-JP" altLang="en-US" sz="4000" b="1" dirty="0">
                <a:solidFill>
                  <a:srgbClr val="EC5A5A"/>
                </a:solidFill>
                <a:latin typeface="メイリオ" panose="020B0604030504040204" pitchFamily="50" charset="-128"/>
                <a:ea typeface="メイリオ" panose="020B0604030504040204" pitchFamily="50" charset="-128"/>
              </a:rPr>
              <a:t>危険な場所</a:t>
            </a:r>
            <a:r>
              <a:rPr lang="ja-JP" altLang="en-US" sz="3200" dirty="0">
                <a:latin typeface="メイリオ" panose="020B0604030504040204" pitchFamily="50" charset="-128"/>
                <a:ea typeface="メイリオ" panose="020B0604030504040204" pitchFamily="50" charset="-128"/>
              </a:rPr>
              <a:t>を示した</a:t>
            </a:r>
            <a:r>
              <a:rPr lang="ja-JP" altLang="en-US" sz="3200" b="1" dirty="0">
                <a:latin typeface="メイリオ" panose="020B0604030504040204" pitchFamily="50" charset="-128"/>
                <a:ea typeface="メイリオ" panose="020B0604030504040204" pitchFamily="50" charset="-128"/>
              </a:rPr>
              <a:t>地図</a:t>
            </a:r>
            <a:endParaRPr kumimoji="1" lang="en-US" altLang="ja-JP" sz="3200" b="1" dirty="0">
              <a:latin typeface="メイリオ" panose="020B0604030504040204" pitchFamily="50" charset="-128"/>
              <a:ea typeface="メイリオ" panose="020B0604030504040204" pitchFamily="50" charset="-128"/>
            </a:endParaRPr>
          </a:p>
        </p:txBody>
      </p:sp>
      <p:pic>
        <p:nvPicPr>
          <p:cNvPr id="4" name="図 3" descr="テキスト, 地図 が含まれている画像&#10;&#10;自動的に生成された説明">
            <a:extLst>
              <a:ext uri="{FF2B5EF4-FFF2-40B4-BE49-F238E27FC236}">
                <a16:creationId xmlns:a16="http://schemas.microsoft.com/office/drawing/2014/main" id="{D560AB85-FA5A-4816-AB60-15E4CC466EC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039978" y="1747519"/>
            <a:ext cx="3394255" cy="4860693"/>
          </a:xfrm>
          <a:prstGeom prst="rect">
            <a:avLst/>
          </a:prstGeom>
        </p:spPr>
      </p:pic>
      <p:pic>
        <p:nvPicPr>
          <p:cNvPr id="6" name="図 5" descr="テキスト, 地図 が含まれている画像&#10;&#10;自動的に生成された説明">
            <a:extLst>
              <a:ext uri="{FF2B5EF4-FFF2-40B4-BE49-F238E27FC236}">
                <a16:creationId xmlns:a16="http://schemas.microsoft.com/office/drawing/2014/main" id="{0DC82FB1-9E55-417F-8145-3ADBE2C24DD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95233" y="1747519"/>
            <a:ext cx="4998730" cy="3535981"/>
          </a:xfrm>
          <a:prstGeom prst="rect">
            <a:avLst/>
          </a:prstGeom>
        </p:spPr>
      </p:pic>
      <p:sp>
        <p:nvSpPr>
          <p:cNvPr id="8" name="テキスト ボックス 7">
            <a:extLst>
              <a:ext uri="{FF2B5EF4-FFF2-40B4-BE49-F238E27FC236}">
                <a16:creationId xmlns:a16="http://schemas.microsoft.com/office/drawing/2014/main" id="{6473EB59-8F3C-45B8-A7D1-13E44D936920}"/>
              </a:ext>
            </a:extLst>
          </p:cNvPr>
          <p:cNvSpPr txBox="1"/>
          <p:nvPr/>
        </p:nvSpPr>
        <p:spPr>
          <a:xfrm>
            <a:off x="2234929" y="6240950"/>
            <a:ext cx="4643667" cy="404015"/>
          </a:xfrm>
          <a:prstGeom prst="rect">
            <a:avLst/>
          </a:prstGeom>
          <a:noFill/>
          <a:ln>
            <a:noFill/>
          </a:ln>
        </p:spPr>
        <p:txBody>
          <a:bodyPr wrap="square" rtlCol="0" anchor="ctr" anchorCtr="0">
            <a:noAutofit/>
          </a:bodyPr>
          <a:lstStyle/>
          <a:p>
            <a:r>
              <a:rPr kumimoji="1" lang="ja-JP" altLang="en-US" sz="3000" b="1" dirty="0">
                <a:solidFill>
                  <a:srgbClr val="EC5A5A"/>
                </a:solidFill>
                <a:latin typeface="メイリオ" panose="020B0604030504040204" pitchFamily="50" charset="-128"/>
                <a:ea typeface="メイリオ" panose="020B0604030504040204" pitchFamily="50" charset="-128"/>
              </a:rPr>
              <a:t>土砂災害</a:t>
            </a:r>
            <a:r>
              <a:rPr kumimoji="1" lang="ja-JP" altLang="en-US" sz="3000" dirty="0">
                <a:latin typeface="メイリオ" panose="020B0604030504040204" pitchFamily="50" charset="-128"/>
                <a:ea typeface="メイリオ" panose="020B0604030504040204" pitchFamily="50" charset="-128"/>
              </a:rPr>
              <a:t>ハザードマップ</a:t>
            </a:r>
            <a:endParaRPr kumimoji="1" lang="en-US" altLang="ja-JP" sz="3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D09B906F-1FF0-4148-A59C-BFD33F6258D4}"/>
              </a:ext>
            </a:extLst>
          </p:cNvPr>
          <p:cNvSpPr txBox="1"/>
          <p:nvPr/>
        </p:nvSpPr>
        <p:spPr>
          <a:xfrm>
            <a:off x="2276476" y="5395287"/>
            <a:ext cx="3819525" cy="562969"/>
          </a:xfrm>
          <a:prstGeom prst="rect">
            <a:avLst/>
          </a:prstGeom>
          <a:noFill/>
          <a:ln>
            <a:noFill/>
          </a:ln>
        </p:spPr>
        <p:txBody>
          <a:bodyPr wrap="square" rtlCol="0" anchor="ctr" anchorCtr="0">
            <a:noAutofit/>
          </a:bodyPr>
          <a:lstStyle/>
          <a:p>
            <a:r>
              <a:rPr kumimoji="1" lang="ja-JP" altLang="en-US" sz="3000" b="1" dirty="0">
                <a:solidFill>
                  <a:srgbClr val="EC5A5A"/>
                </a:solidFill>
                <a:latin typeface="メイリオ" panose="020B0604030504040204" pitchFamily="50" charset="-128"/>
                <a:ea typeface="メイリオ" panose="020B0604030504040204" pitchFamily="50" charset="-128"/>
              </a:rPr>
              <a:t>洪水</a:t>
            </a:r>
            <a:r>
              <a:rPr kumimoji="1" lang="ja-JP" altLang="en-US" sz="3000" dirty="0">
                <a:latin typeface="メイリオ" panose="020B0604030504040204" pitchFamily="50" charset="-128"/>
                <a:ea typeface="メイリオ" panose="020B0604030504040204" pitchFamily="50" charset="-128"/>
              </a:rPr>
              <a:t>ハザードマップ</a:t>
            </a:r>
            <a:endParaRPr kumimoji="1" lang="en-US" altLang="ja-JP" sz="3000" dirty="0">
              <a:latin typeface="メイリオ" panose="020B0604030504040204" pitchFamily="50" charset="-128"/>
              <a:ea typeface="メイリオ" panose="020B0604030504040204" pitchFamily="50" charset="-128"/>
            </a:endParaRPr>
          </a:p>
        </p:txBody>
      </p:sp>
      <p:sp>
        <p:nvSpPr>
          <p:cNvPr id="5" name="二等辺三角形 4">
            <a:extLst>
              <a:ext uri="{FF2B5EF4-FFF2-40B4-BE49-F238E27FC236}">
                <a16:creationId xmlns:a16="http://schemas.microsoft.com/office/drawing/2014/main" id="{2E7D9DAA-233B-4A99-9AE3-BD0578B9D2D5}"/>
              </a:ext>
            </a:extLst>
          </p:cNvPr>
          <p:cNvSpPr/>
          <p:nvPr/>
        </p:nvSpPr>
        <p:spPr>
          <a:xfrm>
            <a:off x="1914526" y="5442912"/>
            <a:ext cx="404015" cy="348289"/>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二等辺三角形 9">
            <a:extLst>
              <a:ext uri="{FF2B5EF4-FFF2-40B4-BE49-F238E27FC236}">
                <a16:creationId xmlns:a16="http://schemas.microsoft.com/office/drawing/2014/main" id="{BB68032C-7713-4CA4-8FDD-BE11CF1216AE}"/>
              </a:ext>
            </a:extLst>
          </p:cNvPr>
          <p:cNvSpPr/>
          <p:nvPr/>
        </p:nvSpPr>
        <p:spPr>
          <a:xfrm rot="5400000">
            <a:off x="6579194" y="6219567"/>
            <a:ext cx="404015" cy="348289"/>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A401F32D-04F6-B53D-4179-A7687D0F807F}"/>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2" name="テキスト ボックス 11">
            <a:extLst>
              <a:ext uri="{FF2B5EF4-FFF2-40B4-BE49-F238E27FC236}">
                <a16:creationId xmlns:a16="http://schemas.microsoft.com/office/drawing/2014/main" id="{66562CA7-3B30-F6D9-3127-85EF8379D3EC}"/>
              </a:ext>
            </a:extLst>
          </p:cNvPr>
          <p:cNvSpPr txBox="1"/>
          <p:nvPr/>
        </p:nvSpPr>
        <p:spPr>
          <a:xfrm>
            <a:off x="65000" y="70069"/>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ハザードマップとは・・</a:t>
            </a:r>
            <a:endParaRPr lang="en-US" altLang="ja-JP" i="0" dirty="0"/>
          </a:p>
        </p:txBody>
      </p:sp>
      <p:sp>
        <p:nvSpPr>
          <p:cNvPr id="14" name="テキスト ボックス 13">
            <a:extLst>
              <a:ext uri="{FF2B5EF4-FFF2-40B4-BE49-F238E27FC236}">
                <a16:creationId xmlns:a16="http://schemas.microsoft.com/office/drawing/2014/main" id="{8888AF73-290D-ED30-DDDF-2AC3A3EFCA45}"/>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6" name="テキスト ボックス 15">
            <a:extLst>
              <a:ext uri="{FF2B5EF4-FFF2-40B4-BE49-F238E27FC236}">
                <a16:creationId xmlns:a16="http://schemas.microsoft.com/office/drawing/2014/main" id="{8A74B7AD-3CBA-AD2A-8652-954FDE92B536}"/>
              </a:ext>
            </a:extLst>
          </p:cNvPr>
          <p:cNvSpPr txBox="1"/>
          <p:nvPr/>
        </p:nvSpPr>
        <p:spPr>
          <a:xfrm>
            <a:off x="2421411" y="823052"/>
            <a:ext cx="1980436" cy="323165"/>
          </a:xfrm>
          <a:prstGeom prst="rect">
            <a:avLst/>
          </a:prstGeom>
          <a:noFill/>
        </p:spPr>
        <p:txBody>
          <a:bodyPr wrap="square" rIns="0">
            <a:spAutoFit/>
          </a:bodyPr>
          <a:lstStyle/>
          <a:p>
            <a:r>
              <a:rPr lang="ja-JP" altLang="en-US" sz="1500" dirty="0">
                <a:latin typeface="メイリオ" panose="020B0604030504040204" pitchFamily="50" charset="-128"/>
                <a:ea typeface="メイリオ" panose="020B0604030504040204" pitchFamily="50" charset="-128"/>
              </a:rPr>
              <a:t>さいがい</a:t>
            </a:r>
          </a:p>
        </p:txBody>
      </p:sp>
      <p:sp>
        <p:nvSpPr>
          <p:cNvPr id="18" name="テキスト ボックス 17">
            <a:extLst>
              <a:ext uri="{FF2B5EF4-FFF2-40B4-BE49-F238E27FC236}">
                <a16:creationId xmlns:a16="http://schemas.microsoft.com/office/drawing/2014/main" id="{557DB297-4872-639A-90F4-D85F6AA19595}"/>
              </a:ext>
            </a:extLst>
          </p:cNvPr>
          <p:cNvSpPr txBox="1"/>
          <p:nvPr/>
        </p:nvSpPr>
        <p:spPr>
          <a:xfrm>
            <a:off x="5600700" y="765902"/>
            <a:ext cx="910067" cy="323165"/>
          </a:xfrm>
          <a:prstGeom prst="rect">
            <a:avLst/>
          </a:prstGeom>
          <a:noFill/>
        </p:spPr>
        <p:txBody>
          <a:bodyPr wrap="square" rIns="0">
            <a:spAutoFit/>
          </a:bodyPr>
          <a:lstStyle/>
          <a:p>
            <a:pPr algn="dist"/>
            <a:r>
              <a:rPr lang="ja-JP" altLang="en-US" sz="1500" dirty="0">
                <a:solidFill>
                  <a:srgbClr val="EC5A5A"/>
                </a:solidFill>
                <a:latin typeface="メイリオ" panose="020B0604030504040204" pitchFamily="50" charset="-128"/>
                <a:ea typeface="メイリオ" panose="020B0604030504040204" pitchFamily="50" charset="-128"/>
              </a:rPr>
              <a:t>きけん</a:t>
            </a:r>
          </a:p>
        </p:txBody>
      </p:sp>
      <p:sp>
        <p:nvSpPr>
          <p:cNvPr id="20" name="テキスト ボックス 19">
            <a:extLst>
              <a:ext uri="{FF2B5EF4-FFF2-40B4-BE49-F238E27FC236}">
                <a16:creationId xmlns:a16="http://schemas.microsoft.com/office/drawing/2014/main" id="{B86A020E-3ACE-164B-5218-771947971801}"/>
              </a:ext>
            </a:extLst>
          </p:cNvPr>
          <p:cNvSpPr txBox="1"/>
          <p:nvPr/>
        </p:nvSpPr>
        <p:spPr>
          <a:xfrm>
            <a:off x="2297523" y="5243029"/>
            <a:ext cx="1980436" cy="323165"/>
          </a:xfrm>
          <a:prstGeom prst="rect">
            <a:avLst/>
          </a:prstGeom>
          <a:noFill/>
        </p:spPr>
        <p:txBody>
          <a:bodyPr wrap="square" rIns="0">
            <a:spAutoFit/>
          </a:bodyPr>
          <a:lstStyle/>
          <a:p>
            <a:r>
              <a:rPr lang="ja-JP" altLang="en-US" sz="1500" dirty="0">
                <a:solidFill>
                  <a:srgbClr val="EC5A5A"/>
                </a:solidFill>
                <a:latin typeface="メイリオ" panose="020B0604030504040204" pitchFamily="50" charset="-128"/>
                <a:ea typeface="メイリオ" panose="020B0604030504040204" pitchFamily="50" charset="-128"/>
              </a:rPr>
              <a:t>こうずい</a:t>
            </a:r>
          </a:p>
        </p:txBody>
      </p:sp>
      <p:sp>
        <p:nvSpPr>
          <p:cNvPr id="22" name="テキスト ボックス 21">
            <a:extLst>
              <a:ext uri="{FF2B5EF4-FFF2-40B4-BE49-F238E27FC236}">
                <a16:creationId xmlns:a16="http://schemas.microsoft.com/office/drawing/2014/main" id="{EC8F4D6F-8D32-C0A4-1C4E-09DECB7AE814}"/>
              </a:ext>
            </a:extLst>
          </p:cNvPr>
          <p:cNvSpPr txBox="1"/>
          <p:nvPr/>
        </p:nvSpPr>
        <p:spPr>
          <a:xfrm>
            <a:off x="2320904" y="5975849"/>
            <a:ext cx="1980436" cy="323165"/>
          </a:xfrm>
          <a:prstGeom prst="rect">
            <a:avLst/>
          </a:prstGeom>
          <a:noFill/>
        </p:spPr>
        <p:txBody>
          <a:bodyPr wrap="square" rIns="0">
            <a:spAutoFit/>
          </a:bodyPr>
          <a:lstStyle/>
          <a:p>
            <a:r>
              <a:rPr lang="ja-JP" altLang="en-US" sz="1500" dirty="0">
                <a:solidFill>
                  <a:srgbClr val="EC5A5A"/>
                </a:solidFill>
                <a:latin typeface="メイリオ" panose="020B0604030504040204" pitchFamily="50" charset="-128"/>
                <a:ea typeface="メイリオ" panose="020B0604030504040204" pitchFamily="50" charset="-128"/>
              </a:rPr>
              <a:t>どしゃ さいがい</a:t>
            </a:r>
          </a:p>
        </p:txBody>
      </p:sp>
      <p:sp>
        <p:nvSpPr>
          <p:cNvPr id="3" name="スライド番号プレースホルダー 9">
            <a:extLst>
              <a:ext uri="{FF2B5EF4-FFF2-40B4-BE49-F238E27FC236}">
                <a16:creationId xmlns:a16="http://schemas.microsoft.com/office/drawing/2014/main" id="{C6EF18C4-B5C7-F3C5-0EB2-AA72645B1091}"/>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035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テキスト, 地図 が含まれている画像&#10;&#10;自動的に生成された説明">
            <a:extLst>
              <a:ext uri="{FF2B5EF4-FFF2-40B4-BE49-F238E27FC236}">
                <a16:creationId xmlns:a16="http://schemas.microsoft.com/office/drawing/2014/main" id="{5E8BCD83-1849-4C15-BF11-96715E6914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51681" y="1240372"/>
            <a:ext cx="7288638" cy="4859093"/>
          </a:xfrm>
          <a:prstGeom prst="rect">
            <a:avLst/>
          </a:prstGeom>
          <a:ln w="15875">
            <a:solidFill>
              <a:schemeClr val="tx1"/>
            </a:solidFill>
          </a:ln>
          <a:effectLst/>
        </p:spPr>
      </p:pic>
      <p:sp>
        <p:nvSpPr>
          <p:cNvPr id="44" name="フリーフォーム: 図形 43">
            <a:extLst>
              <a:ext uri="{FF2B5EF4-FFF2-40B4-BE49-F238E27FC236}">
                <a16:creationId xmlns:a16="http://schemas.microsoft.com/office/drawing/2014/main" id="{CD191652-5C60-454F-B294-E488B5CA5BCC}"/>
              </a:ext>
            </a:extLst>
          </p:cNvPr>
          <p:cNvSpPr/>
          <p:nvPr/>
        </p:nvSpPr>
        <p:spPr>
          <a:xfrm rot="10034455">
            <a:off x="1799663" y="317544"/>
            <a:ext cx="5377396" cy="2674566"/>
          </a:xfrm>
          <a:custGeom>
            <a:avLst/>
            <a:gdLst>
              <a:gd name="connsiteX0" fmla="*/ 4484357 w 4923532"/>
              <a:gd name="connsiteY0" fmla="*/ 2439868 h 2448827"/>
              <a:gd name="connsiteX1" fmla="*/ 280310 w 4923532"/>
              <a:gd name="connsiteY1" fmla="*/ 1487888 h 2448827"/>
              <a:gd name="connsiteX2" fmla="*/ 8959 w 4923532"/>
              <a:gd name="connsiteY2" fmla="*/ 1057673 h 2448827"/>
              <a:gd name="connsiteX3" fmla="*/ 439175 w 4923532"/>
              <a:gd name="connsiteY3" fmla="*/ 786322 h 2448827"/>
              <a:gd name="connsiteX4" fmla="*/ 445584 w 4923532"/>
              <a:gd name="connsiteY4" fmla="*/ 787774 h 2448827"/>
              <a:gd name="connsiteX5" fmla="*/ 533517 w 4923532"/>
              <a:gd name="connsiteY5" fmla="*/ 0 h 2448827"/>
              <a:gd name="connsiteX6" fmla="*/ 626010 w 4923532"/>
              <a:gd name="connsiteY6" fmla="*/ 828630 h 2448827"/>
              <a:gd name="connsiteX7" fmla="*/ 4643222 w 4923532"/>
              <a:gd name="connsiteY7" fmla="*/ 1738302 h 2448827"/>
              <a:gd name="connsiteX8" fmla="*/ 4914573 w 4923532"/>
              <a:gd name="connsiteY8" fmla="*/ 2168517 h 2448827"/>
              <a:gd name="connsiteX9" fmla="*/ 4484357 w 4923532"/>
              <a:gd name="connsiteY9" fmla="*/ 2439868 h 244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23532" h="2448827">
                <a:moveTo>
                  <a:pt x="4484357" y="2439868"/>
                </a:moveTo>
                <a:lnTo>
                  <a:pt x="280310" y="1487888"/>
                </a:lnTo>
                <a:cubicBezTo>
                  <a:pt x="86578" y="1444019"/>
                  <a:pt x="-34910" y="1251405"/>
                  <a:pt x="8959" y="1057673"/>
                </a:cubicBezTo>
                <a:cubicBezTo>
                  <a:pt x="52829" y="863941"/>
                  <a:pt x="245443" y="742453"/>
                  <a:pt x="439175" y="786322"/>
                </a:cubicBezTo>
                <a:lnTo>
                  <a:pt x="445584" y="787774"/>
                </a:lnTo>
                <a:lnTo>
                  <a:pt x="533517" y="0"/>
                </a:lnTo>
                <a:lnTo>
                  <a:pt x="626010" y="828630"/>
                </a:lnTo>
                <a:lnTo>
                  <a:pt x="4643222" y="1738302"/>
                </a:lnTo>
                <a:cubicBezTo>
                  <a:pt x="4836954" y="1782171"/>
                  <a:pt x="4958442" y="1974785"/>
                  <a:pt x="4914573" y="2168517"/>
                </a:cubicBezTo>
                <a:cubicBezTo>
                  <a:pt x="4870703" y="2362250"/>
                  <a:pt x="4678089" y="2483737"/>
                  <a:pt x="4484357" y="2439868"/>
                </a:cubicBezTo>
                <a:close/>
              </a:path>
            </a:pathLst>
          </a:custGeom>
          <a:solidFill>
            <a:srgbClr val="FFD9D9"/>
          </a:solidFill>
          <a:ln w="38100">
            <a:solidFill>
              <a:srgbClr val="EC5A5A"/>
            </a:solidFill>
          </a:ln>
          <a:effectLst>
            <a:outerShdw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9" name="テキスト ボックス 18">
            <a:extLst>
              <a:ext uri="{FF2B5EF4-FFF2-40B4-BE49-F238E27FC236}">
                <a16:creationId xmlns:a16="http://schemas.microsoft.com/office/drawing/2014/main" id="{F81EC318-7722-4D4B-B106-A8877C716928}"/>
              </a:ext>
            </a:extLst>
          </p:cNvPr>
          <p:cNvSpPr txBox="1"/>
          <p:nvPr/>
        </p:nvSpPr>
        <p:spPr>
          <a:xfrm>
            <a:off x="1950131" y="1147978"/>
            <a:ext cx="4838481" cy="562969"/>
          </a:xfrm>
          <a:prstGeom prst="rect">
            <a:avLst/>
          </a:prstGeom>
          <a:noFill/>
          <a:ln>
            <a:noFill/>
          </a:ln>
        </p:spPr>
        <p:txBody>
          <a:bodyPr wrap="square" rtlCol="0" anchor="ctr" anchorCtr="0">
            <a:noAutofit/>
          </a:bodyPr>
          <a:lstStyle/>
          <a:p>
            <a:pPr algn="ctr"/>
            <a:r>
              <a:rPr kumimoji="1" lang="ja-JP" altLang="en-US" sz="3200" b="1" dirty="0">
                <a:latin typeface="メイリオ" panose="020B0604030504040204" pitchFamily="50" charset="-128"/>
                <a:ea typeface="メイリオ" panose="020B0604030504040204" pitchFamily="50" charset="-128"/>
              </a:rPr>
              <a:t>家屋倒壊等氾濫想定区域</a:t>
            </a:r>
            <a:endParaRPr kumimoji="1" lang="en-US" altLang="ja-JP" sz="3200" b="1" dirty="0">
              <a:latin typeface="メイリオ" panose="020B0604030504040204" pitchFamily="50" charset="-128"/>
              <a:ea typeface="メイリオ" panose="020B0604030504040204" pitchFamily="50" charset="-128"/>
            </a:endParaRPr>
          </a:p>
        </p:txBody>
      </p:sp>
      <p:sp>
        <p:nvSpPr>
          <p:cNvPr id="45" name="フリーフォーム: 図形 44">
            <a:extLst>
              <a:ext uri="{FF2B5EF4-FFF2-40B4-BE49-F238E27FC236}">
                <a16:creationId xmlns:a16="http://schemas.microsoft.com/office/drawing/2014/main" id="{51B4D731-7E3E-4123-88F5-FF429D3484BE}"/>
              </a:ext>
            </a:extLst>
          </p:cNvPr>
          <p:cNvSpPr/>
          <p:nvPr/>
        </p:nvSpPr>
        <p:spPr>
          <a:xfrm>
            <a:off x="7976645" y="2688229"/>
            <a:ext cx="2091011" cy="1488599"/>
          </a:xfrm>
          <a:custGeom>
            <a:avLst/>
            <a:gdLst>
              <a:gd name="connsiteX0" fmla="*/ 359664 w 1914525"/>
              <a:gd name="connsiteY0" fmla="*/ 0 h 1362958"/>
              <a:gd name="connsiteX1" fmla="*/ 1554861 w 1914525"/>
              <a:gd name="connsiteY1" fmla="*/ 0 h 1362958"/>
              <a:gd name="connsiteX2" fmla="*/ 1914525 w 1914525"/>
              <a:gd name="connsiteY2" fmla="*/ 359664 h 1362958"/>
              <a:gd name="connsiteX3" fmla="*/ 1554861 w 1914525"/>
              <a:gd name="connsiteY3" fmla="*/ 719328 h 1362958"/>
              <a:gd name="connsiteX4" fmla="*/ 474602 w 1914525"/>
              <a:gd name="connsiteY4" fmla="*/ 719328 h 1362958"/>
              <a:gd name="connsiteX5" fmla="*/ 46075 w 1914525"/>
              <a:gd name="connsiteY5" fmla="*/ 1362958 h 1362958"/>
              <a:gd name="connsiteX6" fmla="*/ 294585 w 1914525"/>
              <a:gd name="connsiteY6" fmla="*/ 712768 h 1362958"/>
              <a:gd name="connsiteX7" fmla="*/ 287179 w 1914525"/>
              <a:gd name="connsiteY7" fmla="*/ 712021 h 1362958"/>
              <a:gd name="connsiteX8" fmla="*/ 0 w 1914525"/>
              <a:gd name="connsiteY8" fmla="*/ 359664 h 1362958"/>
              <a:gd name="connsiteX9" fmla="*/ 359664 w 1914525"/>
              <a:gd name="connsiteY9" fmla="*/ 0 h 1362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14525" h="1362958">
                <a:moveTo>
                  <a:pt x="359664" y="0"/>
                </a:moveTo>
                <a:lnTo>
                  <a:pt x="1554861" y="0"/>
                </a:lnTo>
                <a:cubicBezTo>
                  <a:pt x="1753498" y="0"/>
                  <a:pt x="1914525" y="161027"/>
                  <a:pt x="1914525" y="359664"/>
                </a:cubicBezTo>
                <a:cubicBezTo>
                  <a:pt x="1914525" y="558301"/>
                  <a:pt x="1753498" y="719328"/>
                  <a:pt x="1554861" y="719328"/>
                </a:cubicBezTo>
                <a:lnTo>
                  <a:pt x="474602" y="719328"/>
                </a:lnTo>
                <a:lnTo>
                  <a:pt x="46075" y="1362958"/>
                </a:lnTo>
                <a:lnTo>
                  <a:pt x="294585" y="712768"/>
                </a:lnTo>
                <a:lnTo>
                  <a:pt x="287179" y="712021"/>
                </a:lnTo>
                <a:cubicBezTo>
                  <a:pt x="123287" y="678484"/>
                  <a:pt x="0" y="533472"/>
                  <a:pt x="0" y="359664"/>
                </a:cubicBezTo>
                <a:cubicBezTo>
                  <a:pt x="0" y="161027"/>
                  <a:pt x="161027" y="0"/>
                  <a:pt x="359664" y="0"/>
                </a:cubicBezTo>
                <a:close/>
              </a:path>
            </a:pathLst>
          </a:custGeom>
          <a:solidFill>
            <a:srgbClr val="C1E4FF"/>
          </a:solidFill>
          <a:ln w="38100">
            <a:solidFill>
              <a:srgbClr val="0070C0"/>
            </a:solidFill>
          </a:ln>
          <a:effectLst>
            <a:outerShdw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7" name="テキスト ボックス 36">
            <a:extLst>
              <a:ext uri="{FF2B5EF4-FFF2-40B4-BE49-F238E27FC236}">
                <a16:creationId xmlns:a16="http://schemas.microsoft.com/office/drawing/2014/main" id="{BBA3519D-C0B1-4A52-B0E2-82BD1031B2D1}"/>
              </a:ext>
            </a:extLst>
          </p:cNvPr>
          <p:cNvSpPr txBox="1"/>
          <p:nvPr/>
        </p:nvSpPr>
        <p:spPr>
          <a:xfrm>
            <a:off x="8254376" y="2988711"/>
            <a:ext cx="1628775" cy="562969"/>
          </a:xfrm>
          <a:prstGeom prst="rect">
            <a:avLst/>
          </a:prstGeom>
          <a:noFill/>
          <a:ln>
            <a:noFill/>
          </a:ln>
        </p:spPr>
        <p:txBody>
          <a:bodyPr wrap="square" rtlCol="0" anchor="ctr" anchorCtr="0">
            <a:noAutofit/>
          </a:bodyPr>
          <a:lstStyle/>
          <a:p>
            <a:pPr algn="ctr"/>
            <a:r>
              <a:rPr kumimoji="1" lang="ja-JP" altLang="en-US" sz="3200" b="1" dirty="0">
                <a:latin typeface="メイリオ" panose="020B0604030504040204" pitchFamily="50" charset="-128"/>
                <a:ea typeface="メイリオ" panose="020B0604030504040204" pitchFamily="50" charset="-128"/>
              </a:rPr>
              <a:t>浸水深</a:t>
            </a:r>
            <a:endParaRPr kumimoji="1" lang="en-US" altLang="ja-JP" sz="3200" b="1" dirty="0">
              <a:latin typeface="メイリオ" panose="020B0604030504040204" pitchFamily="50" charset="-128"/>
              <a:ea typeface="メイリオ" panose="020B0604030504040204" pitchFamily="50" charset="-128"/>
            </a:endParaRPr>
          </a:p>
        </p:txBody>
      </p:sp>
      <p:sp>
        <p:nvSpPr>
          <p:cNvPr id="43" name="フリーフォーム: 図形 42">
            <a:extLst>
              <a:ext uri="{FF2B5EF4-FFF2-40B4-BE49-F238E27FC236}">
                <a16:creationId xmlns:a16="http://schemas.microsoft.com/office/drawing/2014/main" id="{923754BC-DFF9-44A6-A109-3A84532A8CA1}"/>
              </a:ext>
            </a:extLst>
          </p:cNvPr>
          <p:cNvSpPr/>
          <p:nvPr/>
        </p:nvSpPr>
        <p:spPr>
          <a:xfrm>
            <a:off x="2494005" y="4981620"/>
            <a:ext cx="3048613" cy="1598405"/>
          </a:xfrm>
          <a:custGeom>
            <a:avLst/>
            <a:gdLst>
              <a:gd name="connsiteX0" fmla="*/ 2989728 w 3048613"/>
              <a:gd name="connsiteY0" fmla="*/ 0 h 1463496"/>
              <a:gd name="connsiteX1" fmla="*/ 2590388 w 3048613"/>
              <a:gd name="connsiteY1" fmla="*/ 744168 h 1463496"/>
              <a:gd name="connsiteX2" fmla="*/ 2688949 w 3048613"/>
              <a:gd name="connsiteY2" fmla="*/ 744168 h 1463496"/>
              <a:gd name="connsiteX3" fmla="*/ 3048613 w 3048613"/>
              <a:gd name="connsiteY3" fmla="*/ 1103832 h 1463496"/>
              <a:gd name="connsiteX4" fmla="*/ 2688949 w 3048613"/>
              <a:gd name="connsiteY4" fmla="*/ 1463496 h 1463496"/>
              <a:gd name="connsiteX5" fmla="*/ 359664 w 3048613"/>
              <a:gd name="connsiteY5" fmla="*/ 1463496 h 1463496"/>
              <a:gd name="connsiteX6" fmla="*/ 0 w 3048613"/>
              <a:gd name="connsiteY6" fmla="*/ 1103832 h 1463496"/>
              <a:gd name="connsiteX7" fmla="*/ 359664 w 3048613"/>
              <a:gd name="connsiteY7" fmla="*/ 744168 h 1463496"/>
              <a:gd name="connsiteX8" fmla="*/ 2343804 w 3048613"/>
              <a:gd name="connsiteY8" fmla="*/ 744168 h 146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8613" h="1463496">
                <a:moveTo>
                  <a:pt x="2989728" y="0"/>
                </a:moveTo>
                <a:lnTo>
                  <a:pt x="2590388" y="744168"/>
                </a:lnTo>
                <a:lnTo>
                  <a:pt x="2688949" y="744168"/>
                </a:lnTo>
                <a:cubicBezTo>
                  <a:pt x="2887586" y="744168"/>
                  <a:pt x="3048613" y="905195"/>
                  <a:pt x="3048613" y="1103832"/>
                </a:cubicBezTo>
                <a:cubicBezTo>
                  <a:pt x="3048613" y="1302469"/>
                  <a:pt x="2887586" y="1463496"/>
                  <a:pt x="2688949" y="1463496"/>
                </a:cubicBezTo>
                <a:lnTo>
                  <a:pt x="359664" y="1463496"/>
                </a:lnTo>
                <a:cubicBezTo>
                  <a:pt x="161027" y="1463496"/>
                  <a:pt x="0" y="1302469"/>
                  <a:pt x="0" y="1103832"/>
                </a:cubicBezTo>
                <a:cubicBezTo>
                  <a:pt x="0" y="905195"/>
                  <a:pt x="161027" y="744168"/>
                  <a:pt x="359664" y="744168"/>
                </a:cubicBezTo>
                <a:lnTo>
                  <a:pt x="2343804" y="744168"/>
                </a:lnTo>
                <a:close/>
              </a:path>
            </a:pathLst>
          </a:custGeom>
          <a:solidFill>
            <a:srgbClr val="EDFCD4"/>
          </a:solidFill>
          <a:ln w="38100">
            <a:solidFill>
              <a:srgbClr val="00B050"/>
            </a:solidFill>
          </a:ln>
          <a:effectLst>
            <a:outerShdw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3" name="テキスト ボックス 32">
            <a:extLst>
              <a:ext uri="{FF2B5EF4-FFF2-40B4-BE49-F238E27FC236}">
                <a16:creationId xmlns:a16="http://schemas.microsoft.com/office/drawing/2014/main" id="{75BA327E-A3A6-41D1-AAF6-9364B8007DB9}"/>
              </a:ext>
            </a:extLst>
          </p:cNvPr>
          <p:cNvSpPr txBox="1"/>
          <p:nvPr/>
        </p:nvSpPr>
        <p:spPr>
          <a:xfrm>
            <a:off x="2456856" y="6077383"/>
            <a:ext cx="3048613" cy="562969"/>
          </a:xfrm>
          <a:prstGeom prst="rect">
            <a:avLst/>
          </a:prstGeom>
          <a:noFill/>
          <a:ln>
            <a:noFill/>
          </a:ln>
        </p:spPr>
        <p:txBody>
          <a:bodyPr wrap="square" rtlCol="0" anchor="ctr" anchorCtr="0">
            <a:noAutofit/>
          </a:bodyPr>
          <a:lstStyle/>
          <a:p>
            <a:pPr algn="ctr"/>
            <a:r>
              <a:rPr kumimoji="1" lang="ja-JP" altLang="en-US" sz="3200" b="1" dirty="0">
                <a:latin typeface="メイリオ" panose="020B0604030504040204" pitchFamily="50" charset="-128"/>
                <a:ea typeface="メイリオ" panose="020B0604030504040204" pitchFamily="50" charset="-128"/>
              </a:rPr>
              <a:t>指定避難所</a:t>
            </a:r>
            <a:endParaRPr kumimoji="1" lang="en-US" altLang="ja-JP" sz="3200" b="1"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4938CDF8-4798-417A-B49E-1FD8F740AB9C}"/>
              </a:ext>
            </a:extLst>
          </p:cNvPr>
          <p:cNvSpPr txBox="1"/>
          <p:nvPr/>
        </p:nvSpPr>
        <p:spPr>
          <a:xfrm>
            <a:off x="8166886" y="2561368"/>
            <a:ext cx="1795839"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しんすいしん</a:t>
            </a:r>
            <a:endParaRPr kumimoji="1" lang="en-US" altLang="ja-JP" sz="20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BB506F7D-33A2-61E7-07EF-E2D09AF6FBB4}"/>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4EF3ECB3-0AE4-9387-F643-F1FE524204A6}"/>
              </a:ext>
            </a:extLst>
          </p:cNvPr>
          <p:cNvSpPr txBox="1"/>
          <p:nvPr/>
        </p:nvSpPr>
        <p:spPr>
          <a:xfrm>
            <a:off x="65000" y="79737"/>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洪水ハザードマップの見方</a:t>
            </a:r>
            <a:endParaRPr lang="en-US" altLang="ja-JP" i="0" dirty="0"/>
          </a:p>
        </p:txBody>
      </p:sp>
      <p:sp>
        <p:nvSpPr>
          <p:cNvPr id="8" name="テキスト ボックス 7">
            <a:extLst>
              <a:ext uri="{FF2B5EF4-FFF2-40B4-BE49-F238E27FC236}">
                <a16:creationId xmlns:a16="http://schemas.microsoft.com/office/drawing/2014/main" id="{0DA8CADE-765C-11FA-B834-3AA9DCDDD19A}"/>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0" name="テキスト ボックス 9">
            <a:extLst>
              <a:ext uri="{FF2B5EF4-FFF2-40B4-BE49-F238E27FC236}">
                <a16:creationId xmlns:a16="http://schemas.microsoft.com/office/drawing/2014/main" id="{0031974A-26A3-EE24-2B10-ACC9FA4D6367}"/>
              </a:ext>
            </a:extLst>
          </p:cNvPr>
          <p:cNvSpPr txBox="1"/>
          <p:nvPr/>
        </p:nvSpPr>
        <p:spPr>
          <a:xfrm>
            <a:off x="1714735" y="738799"/>
            <a:ext cx="5309271"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かお</a:t>
            </a:r>
            <a:r>
              <a:rPr kumimoji="1" lang="ja-JP" altLang="en-US" sz="2000" dirty="0" err="1">
                <a:latin typeface="メイリオ" panose="020B0604030504040204" pitchFamily="50" charset="-128"/>
                <a:ea typeface="メイリオ" panose="020B0604030504040204" pitchFamily="50" charset="-128"/>
              </a:rPr>
              <a:t>く</a:t>
            </a:r>
            <a:r>
              <a:rPr kumimoji="1" lang="ja-JP" altLang="en-US" sz="2000" dirty="0">
                <a:latin typeface="メイリオ" panose="020B0604030504040204" pitchFamily="50" charset="-128"/>
                <a:ea typeface="メイリオ" panose="020B0604030504040204" pitchFamily="50" charset="-128"/>
              </a:rPr>
              <a:t>とうかいとうはんらんそうていくいき</a:t>
            </a:r>
            <a:endParaRPr kumimoji="1" lang="en-US" altLang="ja-JP" sz="20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2D17A91-C1EC-384D-BE97-E6FB4B71954F}"/>
              </a:ext>
            </a:extLst>
          </p:cNvPr>
          <p:cNvSpPr txBox="1"/>
          <p:nvPr/>
        </p:nvSpPr>
        <p:spPr>
          <a:xfrm>
            <a:off x="3674857" y="5686760"/>
            <a:ext cx="1649867"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ひなんじょ</a:t>
            </a:r>
            <a:endParaRPr kumimoji="1" lang="en-US" altLang="ja-JP" sz="20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323F8453-37BF-02A5-1127-3BFF47B155AC}"/>
              </a:ext>
            </a:extLst>
          </p:cNvPr>
          <p:cNvSpPr txBox="1"/>
          <p:nvPr/>
        </p:nvSpPr>
        <p:spPr>
          <a:xfrm>
            <a:off x="270744" y="-16874"/>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こうずい</a:t>
            </a:r>
          </a:p>
        </p:txBody>
      </p:sp>
      <p:sp>
        <p:nvSpPr>
          <p:cNvPr id="3" name="スライド番号プレースホルダー 9">
            <a:extLst>
              <a:ext uri="{FF2B5EF4-FFF2-40B4-BE49-F238E27FC236}">
                <a16:creationId xmlns:a16="http://schemas.microsoft.com/office/drawing/2014/main" id="{F599B61E-CDF4-D02F-63E3-DA06CCBB67B1}"/>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868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descr="テキスト, 地図 が含まれている画像&#10;&#10;自動的に生成された説明">
            <a:extLst>
              <a:ext uri="{FF2B5EF4-FFF2-40B4-BE49-F238E27FC236}">
                <a16:creationId xmlns:a16="http://schemas.microsoft.com/office/drawing/2014/main" id="{0F9D3BB8-6DB5-4AE6-810A-D4AE2335179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1" y="673101"/>
            <a:ext cx="6660019" cy="6262809"/>
          </a:xfrm>
          <a:prstGeom prst="rect">
            <a:avLst/>
          </a:prstGeom>
        </p:spPr>
      </p:pic>
      <p:sp>
        <p:nvSpPr>
          <p:cNvPr id="16" name="正方形/長方形 15">
            <a:extLst>
              <a:ext uri="{FF2B5EF4-FFF2-40B4-BE49-F238E27FC236}">
                <a16:creationId xmlns:a16="http://schemas.microsoft.com/office/drawing/2014/main" id="{EFD6E7FC-832B-41BF-92D7-FD5C8B3182B2}"/>
              </a:ext>
            </a:extLst>
          </p:cNvPr>
          <p:cNvSpPr/>
          <p:nvPr/>
        </p:nvSpPr>
        <p:spPr>
          <a:xfrm>
            <a:off x="3886200" y="716490"/>
            <a:ext cx="6781800" cy="6141511"/>
          </a:xfrm>
          <a:prstGeom prst="rect">
            <a:avLst/>
          </a:prstGeom>
          <a:gradFill>
            <a:gsLst>
              <a:gs pos="0">
                <a:schemeClr val="bg1">
                  <a:alpha val="0"/>
                </a:schemeClr>
              </a:gs>
              <a:gs pos="29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descr="テキスト, 記号, 建物, ストリート が含まれている画像&#10;&#10;自動的に生成された説明">
            <a:extLst>
              <a:ext uri="{FF2B5EF4-FFF2-40B4-BE49-F238E27FC236}">
                <a16:creationId xmlns:a16="http://schemas.microsoft.com/office/drawing/2014/main" id="{1FF12CF0-673C-416D-8182-8B4CA8F0D0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48326" y="3526586"/>
            <a:ext cx="4797767" cy="3152439"/>
          </a:xfrm>
          <a:prstGeom prst="rect">
            <a:avLst/>
          </a:prstGeom>
        </p:spPr>
      </p:pic>
      <p:sp>
        <p:nvSpPr>
          <p:cNvPr id="9" name="テキスト ボックス 8">
            <a:extLst>
              <a:ext uri="{FF2B5EF4-FFF2-40B4-BE49-F238E27FC236}">
                <a16:creationId xmlns:a16="http://schemas.microsoft.com/office/drawing/2014/main" id="{600783FB-A6FE-4A17-A084-0B1C37B2213B}"/>
              </a:ext>
            </a:extLst>
          </p:cNvPr>
          <p:cNvSpPr txBox="1"/>
          <p:nvPr/>
        </p:nvSpPr>
        <p:spPr>
          <a:xfrm>
            <a:off x="5439745" y="3538032"/>
            <a:ext cx="3750099" cy="692351"/>
          </a:xfrm>
          <a:prstGeom prst="rect">
            <a:avLst/>
          </a:prstGeom>
          <a:noFill/>
          <a:ln>
            <a:noFill/>
          </a:ln>
          <a:effectLst>
            <a:glow rad="127000">
              <a:schemeClr val="tx1"/>
            </a:glow>
          </a:effectLst>
        </p:spPr>
        <p:txBody>
          <a:bodyPr wrap="square" rtlCol="0" anchor="ctr" anchorCtr="0">
            <a:noAutofit/>
          </a:bodyPr>
          <a:lstStyle/>
          <a:p>
            <a:r>
              <a:rPr kumimoji="1" lang="ja-JP" altLang="en-US" sz="3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（例）津南中学校</a:t>
            </a:r>
            <a:endParaRPr kumimoji="1" lang="en-US" altLang="ja-JP" sz="3000" b="1" dirty="0">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22" name="フリーフォーム: 図形 21">
            <a:extLst>
              <a:ext uri="{FF2B5EF4-FFF2-40B4-BE49-F238E27FC236}">
                <a16:creationId xmlns:a16="http://schemas.microsoft.com/office/drawing/2014/main" id="{C422FECB-C55B-4D8B-A8F5-763AFD2EF0BA}"/>
              </a:ext>
            </a:extLst>
          </p:cNvPr>
          <p:cNvSpPr/>
          <p:nvPr/>
        </p:nvSpPr>
        <p:spPr>
          <a:xfrm>
            <a:off x="2830708" y="794653"/>
            <a:ext cx="7643747" cy="2967724"/>
          </a:xfrm>
          <a:custGeom>
            <a:avLst/>
            <a:gdLst>
              <a:gd name="connsiteX0" fmla="*/ 362955 w 7310585"/>
              <a:gd name="connsiteY0" fmla="*/ 0 h 2787287"/>
              <a:gd name="connsiteX1" fmla="*/ 6947630 w 7310585"/>
              <a:gd name="connsiteY1" fmla="*/ 0 h 2787287"/>
              <a:gd name="connsiteX2" fmla="*/ 7310585 w 7310585"/>
              <a:gd name="connsiteY2" fmla="*/ 362955 h 2787287"/>
              <a:gd name="connsiteX3" fmla="*/ 7310585 w 7310585"/>
              <a:gd name="connsiteY3" fmla="*/ 1814732 h 2787287"/>
              <a:gd name="connsiteX4" fmla="*/ 6947630 w 7310585"/>
              <a:gd name="connsiteY4" fmla="*/ 2177687 h 2787287"/>
              <a:gd name="connsiteX5" fmla="*/ 2056253 w 7310585"/>
              <a:gd name="connsiteY5" fmla="*/ 2177687 h 2787287"/>
              <a:gd name="connsiteX6" fmla="*/ 1284093 w 7310585"/>
              <a:gd name="connsiteY6" fmla="*/ 2787287 h 2787287"/>
              <a:gd name="connsiteX7" fmla="*/ 1453855 w 7310585"/>
              <a:gd name="connsiteY7" fmla="*/ 2177687 h 2787287"/>
              <a:gd name="connsiteX8" fmla="*/ 362955 w 7310585"/>
              <a:gd name="connsiteY8" fmla="*/ 2177687 h 2787287"/>
              <a:gd name="connsiteX9" fmla="*/ 0 w 7310585"/>
              <a:gd name="connsiteY9" fmla="*/ 1814732 h 2787287"/>
              <a:gd name="connsiteX10" fmla="*/ 0 w 7310585"/>
              <a:gd name="connsiteY10" fmla="*/ 362955 h 2787287"/>
              <a:gd name="connsiteX11" fmla="*/ 362955 w 7310585"/>
              <a:gd name="connsiteY11" fmla="*/ 0 h 278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0585" h="2787287">
                <a:moveTo>
                  <a:pt x="362955" y="0"/>
                </a:moveTo>
                <a:lnTo>
                  <a:pt x="6947630" y="0"/>
                </a:lnTo>
                <a:cubicBezTo>
                  <a:pt x="7148085" y="0"/>
                  <a:pt x="7310585" y="162500"/>
                  <a:pt x="7310585" y="362955"/>
                </a:cubicBezTo>
                <a:lnTo>
                  <a:pt x="7310585" y="1814732"/>
                </a:lnTo>
                <a:cubicBezTo>
                  <a:pt x="7310585" y="2015187"/>
                  <a:pt x="7148085" y="2177687"/>
                  <a:pt x="6947630" y="2177687"/>
                </a:cubicBezTo>
                <a:lnTo>
                  <a:pt x="2056253" y="2177687"/>
                </a:lnTo>
                <a:lnTo>
                  <a:pt x="1284093" y="2787287"/>
                </a:lnTo>
                <a:lnTo>
                  <a:pt x="1453855" y="2177687"/>
                </a:lnTo>
                <a:lnTo>
                  <a:pt x="362955" y="2177687"/>
                </a:lnTo>
                <a:cubicBezTo>
                  <a:pt x="162500" y="2177687"/>
                  <a:pt x="0" y="2015187"/>
                  <a:pt x="0" y="1814732"/>
                </a:cubicBezTo>
                <a:lnTo>
                  <a:pt x="0" y="362955"/>
                </a:lnTo>
                <a:cubicBezTo>
                  <a:pt x="0" y="162500"/>
                  <a:pt x="162500" y="0"/>
                  <a:pt x="362955" y="0"/>
                </a:cubicBezTo>
                <a:close/>
              </a:path>
            </a:pathLst>
          </a:custGeom>
          <a:solidFill>
            <a:srgbClr val="EDFCD4"/>
          </a:solidFill>
          <a:ln w="28575">
            <a:solidFill>
              <a:srgbClr val="00B050"/>
            </a:solidFill>
          </a:ln>
          <a:effectLst>
            <a:outerShdw dist="76200" dir="2700000" algn="tl" rotWithShape="0">
              <a:schemeClr val="tx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grpSp>
        <p:nvGrpSpPr>
          <p:cNvPr id="8" name="グループ化 7">
            <a:extLst>
              <a:ext uri="{FF2B5EF4-FFF2-40B4-BE49-F238E27FC236}">
                <a16:creationId xmlns:a16="http://schemas.microsoft.com/office/drawing/2014/main" id="{9E069180-A11D-4C11-A589-BDE8E24267BD}"/>
              </a:ext>
            </a:extLst>
          </p:cNvPr>
          <p:cNvGrpSpPr/>
          <p:nvPr/>
        </p:nvGrpSpPr>
        <p:grpSpPr>
          <a:xfrm>
            <a:off x="2970899" y="1213218"/>
            <a:ext cx="3607700" cy="1559596"/>
            <a:chOff x="365791" y="1818173"/>
            <a:chExt cx="4605113" cy="1990772"/>
          </a:xfrm>
        </p:grpSpPr>
        <p:sp>
          <p:nvSpPr>
            <p:cNvPr id="2" name="フリーフォーム: 図形 1">
              <a:extLst>
                <a:ext uri="{FF2B5EF4-FFF2-40B4-BE49-F238E27FC236}">
                  <a16:creationId xmlns:a16="http://schemas.microsoft.com/office/drawing/2014/main" id="{E26F9D9F-5207-4B00-914B-F1EDABFA25F8}"/>
                </a:ext>
              </a:extLst>
            </p:cNvPr>
            <p:cNvSpPr/>
            <p:nvPr/>
          </p:nvSpPr>
          <p:spPr>
            <a:xfrm>
              <a:off x="554975" y="2593157"/>
              <a:ext cx="3987954" cy="1066800"/>
            </a:xfrm>
            <a:custGeom>
              <a:avLst/>
              <a:gdLst>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850900 w 4445000"/>
                <a:gd name="connsiteY1" fmla="*/ 0 h 1066800"/>
                <a:gd name="connsiteX2" fmla="*/ 4445000 w 4445000"/>
                <a:gd name="connsiteY2" fmla="*/ 0 h 1066800"/>
                <a:gd name="connsiteX0" fmla="*/ 0 w 4445000"/>
                <a:gd name="connsiteY0" fmla="*/ 1066800 h 1066800"/>
                <a:gd name="connsiteX1" fmla="*/ 488423 w 4445000"/>
                <a:gd name="connsiteY1" fmla="*/ 8106 h 1066800"/>
                <a:gd name="connsiteX2" fmla="*/ 4445000 w 4445000"/>
                <a:gd name="connsiteY2" fmla="*/ 0 h 1066800"/>
              </a:gdLst>
              <a:ahLst/>
              <a:cxnLst>
                <a:cxn ang="0">
                  <a:pos x="connsiteX0" y="connsiteY0"/>
                </a:cxn>
                <a:cxn ang="0">
                  <a:pos x="connsiteX1" y="connsiteY1"/>
                </a:cxn>
                <a:cxn ang="0">
                  <a:pos x="connsiteX2" y="connsiteY2"/>
                </a:cxn>
              </a:cxnLst>
              <a:rect l="l" t="t" r="r" b="b"/>
              <a:pathLst>
                <a:path w="4445000" h="1066800">
                  <a:moveTo>
                    <a:pt x="0" y="1066800"/>
                  </a:moveTo>
                  <a:lnTo>
                    <a:pt x="488423" y="8106"/>
                  </a:lnTo>
                  <a:lnTo>
                    <a:pt x="4445000" y="0"/>
                  </a:ln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2643F2CD-7EDE-4F25-969A-10400B22CDA8}"/>
                </a:ext>
              </a:extLst>
            </p:cNvPr>
            <p:cNvSpPr txBox="1"/>
            <p:nvPr/>
          </p:nvSpPr>
          <p:spPr>
            <a:xfrm>
              <a:off x="982951" y="1818173"/>
              <a:ext cx="3987953" cy="856343"/>
            </a:xfrm>
            <a:prstGeom prst="rect">
              <a:avLst/>
            </a:prstGeom>
            <a:noFill/>
            <a:ln>
              <a:noFill/>
            </a:ln>
          </p:spPr>
          <p:txBody>
            <a:bodyPr wrap="square" rtlCol="0" anchor="ctr" anchorCtr="0">
              <a:noAutofit/>
            </a:bodyPr>
            <a:lstStyle/>
            <a:p>
              <a:r>
                <a:rPr kumimoji="1" lang="ja-JP" altLang="en-US" sz="4000" b="1" dirty="0">
                  <a:latin typeface="メイリオ" panose="020B0604030504040204" pitchFamily="50" charset="-128"/>
                  <a:ea typeface="メイリオ" panose="020B0604030504040204" pitchFamily="50" charset="-128"/>
                </a:rPr>
                <a:t>指定避難所</a:t>
              </a:r>
              <a:endParaRPr kumimoji="1" lang="en-US" altLang="ja-JP" sz="4000" dirty="0">
                <a:latin typeface="メイリオ" panose="020B0604030504040204" pitchFamily="50" charset="-128"/>
                <a:ea typeface="メイリオ" panose="020B0604030504040204" pitchFamily="50" charset="-128"/>
              </a:endParaRPr>
            </a:p>
          </p:txBody>
        </p:sp>
        <p:sp>
          <p:nvSpPr>
            <p:cNvPr id="3" name="楕円 2">
              <a:extLst>
                <a:ext uri="{FF2B5EF4-FFF2-40B4-BE49-F238E27FC236}">
                  <a16:creationId xmlns:a16="http://schemas.microsoft.com/office/drawing/2014/main" id="{B4F10D8D-8887-41EF-BDD4-1CEB79FC3C17}"/>
                </a:ext>
              </a:extLst>
            </p:cNvPr>
            <p:cNvSpPr/>
            <p:nvPr/>
          </p:nvSpPr>
          <p:spPr>
            <a:xfrm>
              <a:off x="365791" y="2987637"/>
              <a:ext cx="821307" cy="821308"/>
            </a:xfrm>
            <a:prstGeom prst="ellipse">
              <a:avLst/>
            </a:prstGeom>
            <a:solidFill>
              <a:srgbClr val="0198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b="1" dirty="0">
                <a:latin typeface="メイリオ" panose="020B0604030504040204" pitchFamily="50" charset="-128"/>
                <a:ea typeface="メイリオ" panose="020B0604030504040204" pitchFamily="50" charset="-128"/>
              </a:endParaRPr>
            </a:p>
          </p:txBody>
        </p:sp>
      </p:grpSp>
      <p:sp>
        <p:nvSpPr>
          <p:cNvPr id="11" name="テキスト ボックス 10">
            <a:extLst>
              <a:ext uri="{FF2B5EF4-FFF2-40B4-BE49-F238E27FC236}">
                <a16:creationId xmlns:a16="http://schemas.microsoft.com/office/drawing/2014/main" id="{20791646-79A0-4691-BAA9-C0071E26C923}"/>
              </a:ext>
            </a:extLst>
          </p:cNvPr>
          <p:cNvSpPr txBox="1"/>
          <p:nvPr/>
        </p:nvSpPr>
        <p:spPr>
          <a:xfrm>
            <a:off x="6619002" y="1111211"/>
            <a:ext cx="3706836" cy="1930601"/>
          </a:xfrm>
          <a:prstGeom prst="rect">
            <a:avLst/>
          </a:prstGeom>
          <a:noFill/>
          <a:ln w="38100">
            <a:noFill/>
          </a:ln>
        </p:spPr>
        <p:txBody>
          <a:bodyPr wrap="square" rtlCol="0" anchor="ctr" anchorCtr="0">
            <a:noAutofit/>
          </a:bodyPr>
          <a:lstStyle/>
          <a:p>
            <a:pPr>
              <a:lnSpc>
                <a:spcPts val="4000"/>
              </a:lnSpc>
            </a:pPr>
            <a:r>
              <a:rPr kumimoji="1" lang="ja-JP" altLang="en-US" sz="3200" dirty="0">
                <a:latin typeface="メイリオ" panose="020B0604030504040204" pitchFamily="50" charset="-128"/>
                <a:ea typeface="メイリオ" panose="020B0604030504040204" pitchFamily="50" charset="-128"/>
              </a:rPr>
              <a:t>災害が起きた時に、</a:t>
            </a:r>
            <a:endParaRPr kumimoji="1" lang="en-US" altLang="ja-JP" sz="3200" dirty="0">
              <a:latin typeface="メイリオ" panose="020B0604030504040204" pitchFamily="50" charset="-128"/>
              <a:ea typeface="メイリオ" panose="020B0604030504040204" pitchFamily="50" charset="-128"/>
            </a:endParaRPr>
          </a:p>
          <a:p>
            <a:pPr>
              <a:lnSpc>
                <a:spcPts val="4000"/>
              </a:lnSpc>
            </a:pPr>
            <a:r>
              <a:rPr kumimoji="1" lang="ja-JP" altLang="en-US" sz="3200" b="1" dirty="0">
                <a:solidFill>
                  <a:srgbClr val="00B050"/>
                </a:solidFill>
                <a:latin typeface="メイリオ" panose="020B0604030504040204" pitchFamily="50" charset="-128"/>
                <a:ea typeface="メイリオ" panose="020B0604030504040204" pitchFamily="50" charset="-128"/>
              </a:rPr>
              <a:t>一時的に避難</a:t>
            </a:r>
            <a:r>
              <a:rPr kumimoji="1" lang="ja-JP" altLang="en-US" sz="3200" dirty="0">
                <a:latin typeface="メイリオ" panose="020B0604030504040204" pitchFamily="50" charset="-128"/>
                <a:ea typeface="メイリオ" panose="020B0604030504040204" pitchFamily="50" charset="-128"/>
              </a:rPr>
              <a:t>し、</a:t>
            </a:r>
            <a:endParaRPr kumimoji="1" lang="en-US" altLang="ja-JP" sz="3200" dirty="0">
              <a:latin typeface="メイリオ" panose="020B0604030504040204" pitchFamily="50" charset="-128"/>
              <a:ea typeface="メイリオ" panose="020B0604030504040204" pitchFamily="50" charset="-128"/>
            </a:endParaRPr>
          </a:p>
          <a:p>
            <a:pPr>
              <a:lnSpc>
                <a:spcPts val="4000"/>
              </a:lnSpc>
            </a:pPr>
            <a:r>
              <a:rPr kumimoji="1" lang="ja-JP" altLang="en-US" sz="3200" b="1" dirty="0">
                <a:solidFill>
                  <a:srgbClr val="00B050"/>
                </a:solidFill>
                <a:latin typeface="メイリオ" panose="020B0604030504040204" pitchFamily="50" charset="-128"/>
                <a:ea typeface="メイリオ" panose="020B0604030504040204" pitchFamily="50" charset="-128"/>
              </a:rPr>
              <a:t>一定期間滞在</a:t>
            </a:r>
            <a:r>
              <a:rPr kumimoji="1" lang="ja-JP" altLang="en-US" sz="3200" dirty="0">
                <a:latin typeface="メイリオ" panose="020B0604030504040204" pitchFamily="50" charset="-128"/>
                <a:ea typeface="メイリオ" panose="020B0604030504040204" pitchFamily="50" charset="-128"/>
              </a:rPr>
              <a:t>する</a:t>
            </a:r>
            <a:endParaRPr kumimoji="1" lang="en-US" altLang="ja-JP" sz="3200" dirty="0">
              <a:latin typeface="メイリオ" panose="020B0604030504040204" pitchFamily="50" charset="-128"/>
              <a:ea typeface="メイリオ" panose="020B0604030504040204" pitchFamily="50" charset="-128"/>
            </a:endParaRPr>
          </a:p>
          <a:p>
            <a:pPr>
              <a:lnSpc>
                <a:spcPts val="4000"/>
              </a:lnSpc>
            </a:pPr>
            <a:r>
              <a:rPr kumimoji="1" lang="ja-JP" altLang="en-US" sz="3200" dirty="0">
                <a:latin typeface="メイリオ" panose="020B0604030504040204" pitchFamily="50" charset="-128"/>
                <a:ea typeface="メイリオ" panose="020B0604030504040204" pitchFamily="50" charset="-128"/>
              </a:rPr>
              <a:t>ことができる施設</a:t>
            </a:r>
            <a:endParaRPr kumimoji="1" lang="en-US" altLang="ja-JP" sz="32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9C56E613-8C67-4D81-9429-1738C3843E87}"/>
              </a:ext>
            </a:extLst>
          </p:cNvPr>
          <p:cNvSpPr txBox="1"/>
          <p:nvPr/>
        </p:nvSpPr>
        <p:spPr>
          <a:xfrm>
            <a:off x="8392601" y="644425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出典：津南中学校</a:t>
            </a:r>
            <a:r>
              <a:rPr kumimoji="1" lang="en-US" altLang="ja-JP" sz="1000" dirty="0">
                <a:solidFill>
                  <a:schemeClr val="bg1"/>
                </a:solidFill>
                <a:latin typeface="メイリオ" panose="020B0604030504040204" pitchFamily="50" charset="-128"/>
                <a:ea typeface="メイリオ" panose="020B0604030504040204" pitchFamily="50" charset="-128"/>
              </a:rPr>
              <a:t>HP</a:t>
            </a:r>
          </a:p>
        </p:txBody>
      </p:sp>
      <p:pic>
        <p:nvPicPr>
          <p:cNvPr id="10" name="図 9">
            <a:extLst>
              <a:ext uri="{FF2B5EF4-FFF2-40B4-BE49-F238E27FC236}">
                <a16:creationId xmlns:a16="http://schemas.microsoft.com/office/drawing/2014/main" id="{0A984957-DE85-8B68-9183-B1480F08B92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3" name="テキスト ボックス 12">
            <a:extLst>
              <a:ext uri="{FF2B5EF4-FFF2-40B4-BE49-F238E27FC236}">
                <a16:creationId xmlns:a16="http://schemas.microsoft.com/office/drawing/2014/main" id="{DC5077F7-E30C-BD95-8C30-3EAE3DCA9579}"/>
              </a:ext>
            </a:extLst>
          </p:cNvPr>
          <p:cNvSpPr txBox="1"/>
          <p:nvPr/>
        </p:nvSpPr>
        <p:spPr>
          <a:xfrm>
            <a:off x="65000" y="91326"/>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洪水ハザードマップの見方</a:t>
            </a:r>
            <a:endParaRPr lang="en-US" altLang="ja-JP" i="0" dirty="0"/>
          </a:p>
        </p:txBody>
      </p:sp>
      <p:sp>
        <p:nvSpPr>
          <p:cNvPr id="17" name="テキスト ボックス 16">
            <a:extLst>
              <a:ext uri="{FF2B5EF4-FFF2-40B4-BE49-F238E27FC236}">
                <a16:creationId xmlns:a16="http://schemas.microsoft.com/office/drawing/2014/main" id="{01318318-7893-8168-E76D-498A869CE7DB}"/>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9" name="テキスト ボックス 18">
            <a:extLst>
              <a:ext uri="{FF2B5EF4-FFF2-40B4-BE49-F238E27FC236}">
                <a16:creationId xmlns:a16="http://schemas.microsoft.com/office/drawing/2014/main" id="{ECFBB18A-347F-EB6D-3E46-3A056D63C01D}"/>
              </a:ext>
            </a:extLst>
          </p:cNvPr>
          <p:cNvSpPr txBox="1"/>
          <p:nvPr/>
        </p:nvSpPr>
        <p:spPr>
          <a:xfrm>
            <a:off x="190734" y="-5444"/>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こうずい</a:t>
            </a:r>
          </a:p>
        </p:txBody>
      </p:sp>
      <p:sp>
        <p:nvSpPr>
          <p:cNvPr id="21" name="テキスト ボックス 20">
            <a:extLst>
              <a:ext uri="{FF2B5EF4-FFF2-40B4-BE49-F238E27FC236}">
                <a16:creationId xmlns:a16="http://schemas.microsoft.com/office/drawing/2014/main" id="{DC9600B3-75CA-6B73-CD09-29A3ADDED851}"/>
              </a:ext>
            </a:extLst>
          </p:cNvPr>
          <p:cNvSpPr txBox="1"/>
          <p:nvPr/>
        </p:nvSpPr>
        <p:spPr>
          <a:xfrm>
            <a:off x="4669813" y="835804"/>
            <a:ext cx="5309271"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ひなんじょ</a:t>
            </a:r>
            <a:endParaRPr kumimoji="1" lang="en-US" altLang="ja-JP" sz="2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0092151-DCD5-0827-2092-67F2A5D1A8FE}"/>
              </a:ext>
            </a:extLst>
          </p:cNvPr>
          <p:cNvSpPr txBox="1"/>
          <p:nvPr/>
        </p:nvSpPr>
        <p:spPr>
          <a:xfrm>
            <a:off x="6692572" y="673101"/>
            <a:ext cx="1597222" cy="663864"/>
          </a:xfrm>
          <a:prstGeom prst="rect">
            <a:avLst/>
          </a:prstGeom>
          <a:noFill/>
          <a:ln>
            <a:noFill/>
          </a:ln>
        </p:spPr>
        <p:txBody>
          <a:bodyPr wrap="square" rtlCol="0" anchor="ctr" anchorCtr="0">
            <a:noAutofit/>
          </a:bodyPr>
          <a:lstStyle/>
          <a:p>
            <a:r>
              <a:rPr kumimoji="1" lang="ja-JP" altLang="en-US" sz="1100" dirty="0">
                <a:latin typeface="メイリオ" panose="020B0604030504040204" pitchFamily="50" charset="-128"/>
                <a:ea typeface="メイリオ" panose="020B0604030504040204" pitchFamily="50" charset="-128"/>
              </a:rPr>
              <a:t>さいがい</a:t>
            </a:r>
            <a:endParaRPr kumimoji="1" lang="en-US" altLang="ja-JP" sz="11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66A14E82-BE0A-555F-0E6C-C189405FB44E}"/>
              </a:ext>
            </a:extLst>
          </p:cNvPr>
          <p:cNvSpPr txBox="1"/>
          <p:nvPr/>
        </p:nvSpPr>
        <p:spPr>
          <a:xfrm>
            <a:off x="8434456" y="1203004"/>
            <a:ext cx="1597222" cy="663864"/>
          </a:xfrm>
          <a:prstGeom prst="rect">
            <a:avLst/>
          </a:prstGeom>
          <a:noFill/>
          <a:ln>
            <a:noFill/>
          </a:ln>
        </p:spPr>
        <p:txBody>
          <a:bodyPr wrap="square" rtlCol="0" anchor="ctr" anchorCtr="0">
            <a:noAutofit/>
          </a:bodyPr>
          <a:lstStyle/>
          <a:p>
            <a:r>
              <a:rPr kumimoji="1" lang="ja-JP" altLang="en-US" sz="1100" dirty="0">
                <a:solidFill>
                  <a:srgbClr val="00B050"/>
                </a:solidFill>
                <a:latin typeface="メイリオ" panose="020B0604030504040204" pitchFamily="50" charset="-128"/>
                <a:ea typeface="メイリオ" panose="020B0604030504040204" pitchFamily="50" charset="-128"/>
              </a:rPr>
              <a:t>ひなん</a:t>
            </a:r>
            <a:endParaRPr kumimoji="1" lang="en-US" altLang="ja-JP" sz="1100" dirty="0">
              <a:solidFill>
                <a:srgbClr val="00B050"/>
              </a:solidFill>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F24A7D2C-909E-BF5B-673F-5BE41F0420BF}"/>
              </a:ext>
            </a:extLst>
          </p:cNvPr>
          <p:cNvSpPr txBox="1"/>
          <p:nvPr/>
        </p:nvSpPr>
        <p:spPr>
          <a:xfrm>
            <a:off x="8400888" y="1721677"/>
            <a:ext cx="1597222" cy="663864"/>
          </a:xfrm>
          <a:prstGeom prst="rect">
            <a:avLst/>
          </a:prstGeom>
          <a:noFill/>
          <a:ln>
            <a:noFill/>
          </a:ln>
        </p:spPr>
        <p:txBody>
          <a:bodyPr wrap="square" rtlCol="0" anchor="ctr" anchorCtr="0">
            <a:noAutofit/>
          </a:bodyPr>
          <a:lstStyle/>
          <a:p>
            <a:r>
              <a:rPr kumimoji="1" lang="ja-JP" altLang="en-US" sz="1100" dirty="0">
                <a:solidFill>
                  <a:srgbClr val="00B050"/>
                </a:solidFill>
                <a:latin typeface="メイリオ" panose="020B0604030504040204" pitchFamily="50" charset="-128"/>
                <a:ea typeface="メイリオ" panose="020B0604030504040204" pitchFamily="50" charset="-128"/>
              </a:rPr>
              <a:t>たいざい</a:t>
            </a:r>
            <a:endParaRPr kumimoji="1" lang="en-US" altLang="ja-JP" sz="1100" dirty="0">
              <a:solidFill>
                <a:srgbClr val="00B050"/>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15BAD023-72D8-1D1F-C963-E7A20F6163D0}"/>
              </a:ext>
            </a:extLst>
          </p:cNvPr>
          <p:cNvSpPr txBox="1"/>
          <p:nvPr/>
        </p:nvSpPr>
        <p:spPr>
          <a:xfrm>
            <a:off x="9252917" y="2221157"/>
            <a:ext cx="1597222" cy="663864"/>
          </a:xfrm>
          <a:prstGeom prst="rect">
            <a:avLst/>
          </a:prstGeom>
          <a:noFill/>
          <a:ln>
            <a:noFill/>
          </a:ln>
        </p:spPr>
        <p:txBody>
          <a:bodyPr wrap="square" rtlCol="0" anchor="ctr" anchorCtr="0">
            <a:noAutofit/>
          </a:bodyPr>
          <a:lstStyle/>
          <a:p>
            <a:r>
              <a:rPr kumimoji="1" lang="ja-JP" altLang="en-US" sz="1100" dirty="0">
                <a:latin typeface="メイリオ" panose="020B0604030504040204" pitchFamily="50" charset="-128"/>
                <a:ea typeface="メイリオ" panose="020B0604030504040204" pitchFamily="50" charset="-128"/>
              </a:rPr>
              <a:t>しせつ</a:t>
            </a:r>
            <a:endParaRPr kumimoji="1" lang="en-US" altLang="ja-JP" sz="1100" dirty="0">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BE9ED8AA-EE1B-5B3E-D2A8-DAE720157A18}"/>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8013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テキスト, 地図 が含まれている画像&#10;&#10;自動的に生成された説明">
            <a:extLst>
              <a:ext uri="{FF2B5EF4-FFF2-40B4-BE49-F238E27FC236}">
                <a16:creationId xmlns:a16="http://schemas.microsoft.com/office/drawing/2014/main" id="{703B9D3D-227F-4822-86EF-AF1F47D4F1A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0" y="716490"/>
            <a:ext cx="6660019" cy="6141511"/>
          </a:xfrm>
          <a:prstGeom prst="rect">
            <a:avLst/>
          </a:prstGeom>
        </p:spPr>
      </p:pic>
      <p:sp>
        <p:nvSpPr>
          <p:cNvPr id="9" name="正方形/長方形 8">
            <a:extLst>
              <a:ext uri="{FF2B5EF4-FFF2-40B4-BE49-F238E27FC236}">
                <a16:creationId xmlns:a16="http://schemas.microsoft.com/office/drawing/2014/main" id="{4CD5285C-038A-44C1-9342-0240B3791044}"/>
              </a:ext>
            </a:extLst>
          </p:cNvPr>
          <p:cNvSpPr/>
          <p:nvPr/>
        </p:nvSpPr>
        <p:spPr>
          <a:xfrm>
            <a:off x="4097482" y="716490"/>
            <a:ext cx="6570518" cy="6141511"/>
          </a:xfrm>
          <a:prstGeom prst="rect">
            <a:avLst/>
          </a:prstGeom>
          <a:gradFill>
            <a:gsLst>
              <a:gs pos="0">
                <a:schemeClr val="bg1">
                  <a:alpha val="0"/>
                </a:schemeClr>
              </a:gs>
              <a:gs pos="29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1C6E6B34-4F1A-468D-B00A-884522640436}"/>
              </a:ext>
            </a:extLst>
          </p:cNvPr>
          <p:cNvGrpSpPr/>
          <p:nvPr/>
        </p:nvGrpSpPr>
        <p:grpSpPr>
          <a:xfrm>
            <a:off x="6096000" y="2371725"/>
            <a:ext cx="4450218" cy="4172926"/>
            <a:chOff x="1734127" y="2247722"/>
            <a:chExt cx="5690598" cy="4463653"/>
          </a:xfrm>
        </p:grpSpPr>
        <p:sp>
          <p:nvSpPr>
            <p:cNvPr id="3" name="テキスト ボックス 2">
              <a:extLst>
                <a:ext uri="{FF2B5EF4-FFF2-40B4-BE49-F238E27FC236}">
                  <a16:creationId xmlns:a16="http://schemas.microsoft.com/office/drawing/2014/main" id="{8D231885-C698-426B-BB6E-D59DC6B6932E}"/>
                </a:ext>
              </a:extLst>
            </p:cNvPr>
            <p:cNvSpPr txBox="1"/>
            <p:nvPr/>
          </p:nvSpPr>
          <p:spPr>
            <a:xfrm>
              <a:off x="3819706" y="2247722"/>
              <a:ext cx="3605019" cy="856344"/>
            </a:xfrm>
            <a:prstGeom prst="rect">
              <a:avLst/>
            </a:prstGeom>
            <a:noFill/>
            <a:ln>
              <a:noFill/>
            </a:ln>
          </p:spPr>
          <p:txBody>
            <a:bodyPr wrap="square" rtlCol="0" anchor="ctr" anchorCtr="0">
              <a:noAutofit/>
            </a:bodyPr>
            <a:lstStyle/>
            <a:p>
              <a:r>
                <a:rPr kumimoji="1" lang="en-US" altLang="ja-JP" sz="3200" dirty="0">
                  <a:latin typeface="メイリオ" panose="020B0604030504040204" pitchFamily="50" charset="-128"/>
                  <a:ea typeface="メイリオ" panose="020B0604030504040204" pitchFamily="50" charset="-128"/>
                </a:rPr>
                <a:t>10.0</a:t>
              </a:r>
              <a:r>
                <a:rPr kumimoji="1" lang="ja-JP" altLang="en-US" sz="3200" dirty="0">
                  <a:latin typeface="メイリオ" panose="020B0604030504040204" pitchFamily="50" charset="-128"/>
                  <a:ea typeface="メイリオ" panose="020B0604030504040204" pitchFamily="50" charset="-128"/>
                </a:rPr>
                <a:t>～</a:t>
              </a:r>
              <a:r>
                <a:rPr kumimoji="1" lang="en-US" altLang="ja-JP" sz="3200" dirty="0">
                  <a:latin typeface="メイリオ" panose="020B0604030504040204" pitchFamily="50" charset="-128"/>
                  <a:ea typeface="メイリオ" panose="020B0604030504040204" pitchFamily="50" charset="-128"/>
                </a:rPr>
                <a:t>20.0m</a:t>
              </a:r>
            </a:p>
          </p:txBody>
        </p:sp>
        <p:sp>
          <p:nvSpPr>
            <p:cNvPr id="15" name="テキスト ボックス 14">
              <a:extLst>
                <a:ext uri="{FF2B5EF4-FFF2-40B4-BE49-F238E27FC236}">
                  <a16:creationId xmlns:a16="http://schemas.microsoft.com/office/drawing/2014/main" id="{03B4790F-66B9-4AE8-B064-EDE37DA70C74}"/>
                </a:ext>
              </a:extLst>
            </p:cNvPr>
            <p:cNvSpPr txBox="1"/>
            <p:nvPr/>
          </p:nvSpPr>
          <p:spPr>
            <a:xfrm>
              <a:off x="3819706" y="3149549"/>
              <a:ext cx="3605019" cy="856344"/>
            </a:xfrm>
            <a:prstGeom prst="rect">
              <a:avLst/>
            </a:prstGeom>
            <a:noFill/>
            <a:ln>
              <a:noFill/>
            </a:ln>
          </p:spPr>
          <p:txBody>
            <a:bodyPr wrap="square" rtlCol="0" anchor="ctr" anchorCtr="0">
              <a:noAutofit/>
            </a:bodyPr>
            <a:lstStyle/>
            <a:p>
              <a:r>
                <a:rPr kumimoji="1" lang="en-US" altLang="ja-JP" sz="3200" dirty="0">
                  <a:latin typeface="メイリオ" panose="020B0604030504040204" pitchFamily="50" charset="-128"/>
                  <a:ea typeface="メイリオ" panose="020B0604030504040204" pitchFamily="50" charset="-128"/>
                </a:rPr>
                <a:t>5.0</a:t>
              </a:r>
              <a:r>
                <a:rPr kumimoji="1" lang="ja-JP" altLang="en-US" sz="3200" dirty="0">
                  <a:latin typeface="メイリオ" panose="020B0604030504040204" pitchFamily="50" charset="-128"/>
                  <a:ea typeface="メイリオ" panose="020B0604030504040204" pitchFamily="50" charset="-128"/>
                </a:rPr>
                <a:t>～</a:t>
              </a:r>
              <a:r>
                <a:rPr kumimoji="1" lang="en-US" altLang="ja-JP" sz="3200" dirty="0">
                  <a:latin typeface="メイリオ" panose="020B0604030504040204" pitchFamily="50" charset="-128"/>
                  <a:ea typeface="メイリオ" panose="020B0604030504040204" pitchFamily="50" charset="-128"/>
                </a:rPr>
                <a:t>10.0m</a:t>
              </a:r>
            </a:p>
          </p:txBody>
        </p:sp>
        <p:sp>
          <p:nvSpPr>
            <p:cNvPr id="19" name="テキスト ボックス 18">
              <a:extLst>
                <a:ext uri="{FF2B5EF4-FFF2-40B4-BE49-F238E27FC236}">
                  <a16:creationId xmlns:a16="http://schemas.microsoft.com/office/drawing/2014/main" id="{EE0ADBEF-163A-4819-9AB8-0AFEFA5D0A11}"/>
                </a:ext>
              </a:extLst>
            </p:cNvPr>
            <p:cNvSpPr txBox="1"/>
            <p:nvPr/>
          </p:nvSpPr>
          <p:spPr>
            <a:xfrm>
              <a:off x="3819706" y="4051376"/>
              <a:ext cx="3605019" cy="856344"/>
            </a:xfrm>
            <a:prstGeom prst="rect">
              <a:avLst/>
            </a:prstGeom>
            <a:noFill/>
            <a:ln>
              <a:noFill/>
            </a:ln>
          </p:spPr>
          <p:txBody>
            <a:bodyPr wrap="square" rtlCol="0" anchor="ctr" anchorCtr="0">
              <a:noAutofit/>
            </a:bodyPr>
            <a:lstStyle/>
            <a:p>
              <a:r>
                <a:rPr kumimoji="1" lang="en-US" altLang="ja-JP" sz="3200" dirty="0">
                  <a:latin typeface="メイリオ" panose="020B0604030504040204" pitchFamily="50" charset="-128"/>
                  <a:ea typeface="メイリオ" panose="020B0604030504040204" pitchFamily="50" charset="-128"/>
                </a:rPr>
                <a:t>3.0</a:t>
              </a:r>
              <a:r>
                <a:rPr kumimoji="1" lang="ja-JP" altLang="en-US" sz="3200" dirty="0">
                  <a:latin typeface="メイリオ" panose="020B0604030504040204" pitchFamily="50" charset="-128"/>
                  <a:ea typeface="メイリオ" panose="020B0604030504040204" pitchFamily="50" charset="-128"/>
                </a:rPr>
                <a:t>～</a:t>
              </a:r>
              <a:r>
                <a:rPr kumimoji="1" lang="en-US" altLang="ja-JP" sz="3200" dirty="0">
                  <a:latin typeface="メイリオ" panose="020B0604030504040204" pitchFamily="50" charset="-128"/>
                  <a:ea typeface="メイリオ" panose="020B0604030504040204" pitchFamily="50" charset="-128"/>
                </a:rPr>
                <a:t>5.0m</a:t>
              </a:r>
            </a:p>
          </p:txBody>
        </p:sp>
        <p:sp>
          <p:nvSpPr>
            <p:cNvPr id="20" name="テキスト ボックス 19">
              <a:extLst>
                <a:ext uri="{FF2B5EF4-FFF2-40B4-BE49-F238E27FC236}">
                  <a16:creationId xmlns:a16="http://schemas.microsoft.com/office/drawing/2014/main" id="{368C44C0-F5AA-4CCC-94B9-78AE8C64A2FB}"/>
                </a:ext>
              </a:extLst>
            </p:cNvPr>
            <p:cNvSpPr txBox="1"/>
            <p:nvPr/>
          </p:nvSpPr>
          <p:spPr>
            <a:xfrm>
              <a:off x="3819706" y="4953203"/>
              <a:ext cx="3605019" cy="856344"/>
            </a:xfrm>
            <a:prstGeom prst="rect">
              <a:avLst/>
            </a:prstGeom>
            <a:noFill/>
            <a:ln>
              <a:noFill/>
            </a:ln>
          </p:spPr>
          <p:txBody>
            <a:bodyPr wrap="square" rtlCol="0" anchor="ctr" anchorCtr="0">
              <a:noAutofit/>
            </a:bodyPr>
            <a:lstStyle/>
            <a:p>
              <a:r>
                <a:rPr kumimoji="1" lang="en-US" altLang="ja-JP" sz="3200" dirty="0">
                  <a:latin typeface="メイリオ" panose="020B0604030504040204" pitchFamily="50" charset="-128"/>
                  <a:ea typeface="メイリオ" panose="020B0604030504040204" pitchFamily="50" charset="-128"/>
                </a:rPr>
                <a:t>0.5</a:t>
              </a:r>
              <a:r>
                <a:rPr kumimoji="1" lang="ja-JP" altLang="en-US" sz="3200" dirty="0">
                  <a:latin typeface="メイリオ" panose="020B0604030504040204" pitchFamily="50" charset="-128"/>
                  <a:ea typeface="メイリオ" panose="020B0604030504040204" pitchFamily="50" charset="-128"/>
                </a:rPr>
                <a:t>～</a:t>
              </a:r>
              <a:r>
                <a:rPr kumimoji="1" lang="en-US" altLang="ja-JP" sz="3200" dirty="0">
                  <a:latin typeface="メイリオ" panose="020B0604030504040204" pitchFamily="50" charset="-128"/>
                  <a:ea typeface="メイリオ" panose="020B0604030504040204" pitchFamily="50" charset="-128"/>
                </a:rPr>
                <a:t>3.0m</a:t>
              </a:r>
            </a:p>
          </p:txBody>
        </p:sp>
        <p:sp>
          <p:nvSpPr>
            <p:cNvPr id="21" name="テキスト ボックス 20">
              <a:extLst>
                <a:ext uri="{FF2B5EF4-FFF2-40B4-BE49-F238E27FC236}">
                  <a16:creationId xmlns:a16="http://schemas.microsoft.com/office/drawing/2014/main" id="{93427ADB-A045-492D-89FA-DACF2644718E}"/>
                </a:ext>
              </a:extLst>
            </p:cNvPr>
            <p:cNvSpPr txBox="1"/>
            <p:nvPr/>
          </p:nvSpPr>
          <p:spPr>
            <a:xfrm>
              <a:off x="3819706" y="5855031"/>
              <a:ext cx="3605019" cy="856344"/>
            </a:xfrm>
            <a:prstGeom prst="rect">
              <a:avLst/>
            </a:prstGeom>
            <a:noFill/>
            <a:ln>
              <a:noFill/>
            </a:ln>
          </p:spPr>
          <p:txBody>
            <a:bodyPr wrap="square" rtlCol="0" anchor="ctr" anchorCtr="0">
              <a:noAutofit/>
            </a:bodyPr>
            <a:lstStyle/>
            <a:p>
              <a:r>
                <a:rPr kumimoji="1" lang="en-US" altLang="ja-JP" sz="3200" dirty="0">
                  <a:latin typeface="メイリオ" panose="020B0604030504040204" pitchFamily="50" charset="-128"/>
                  <a:ea typeface="メイリオ" panose="020B0604030504040204" pitchFamily="50" charset="-128"/>
                </a:rPr>
                <a:t>0.5m</a:t>
              </a:r>
              <a:r>
                <a:rPr kumimoji="1" lang="ja-JP" altLang="en-US" sz="3200" dirty="0">
                  <a:latin typeface="メイリオ" panose="020B0604030504040204" pitchFamily="50" charset="-128"/>
                  <a:ea typeface="メイリオ" panose="020B0604030504040204" pitchFamily="50" charset="-128"/>
                </a:rPr>
                <a:t>未満</a:t>
              </a:r>
              <a:endParaRPr kumimoji="1" lang="en-US" altLang="ja-JP" sz="32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83512569-748C-45F9-A898-24CB3815DE04}"/>
                </a:ext>
              </a:extLst>
            </p:cNvPr>
            <p:cNvSpPr/>
            <p:nvPr/>
          </p:nvSpPr>
          <p:spPr>
            <a:xfrm>
              <a:off x="1734127" y="2308258"/>
              <a:ext cx="2022079" cy="663864"/>
            </a:xfrm>
            <a:prstGeom prst="rect">
              <a:avLst/>
            </a:prstGeom>
            <a:solidFill>
              <a:srgbClr val="CA7A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E4C22EE1-74B6-4AFF-9F00-AA3870341760}"/>
                </a:ext>
              </a:extLst>
            </p:cNvPr>
            <p:cNvSpPr/>
            <p:nvPr/>
          </p:nvSpPr>
          <p:spPr>
            <a:xfrm>
              <a:off x="1734127" y="3194498"/>
              <a:ext cx="2022079" cy="663864"/>
            </a:xfrm>
            <a:prstGeom prst="rect">
              <a:avLst/>
            </a:prstGeom>
            <a:solidFill>
              <a:srgbClr val="E6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6C0B4F12-3FFD-4D23-9AAE-0925D2C5DBF4}"/>
                </a:ext>
              </a:extLst>
            </p:cNvPr>
            <p:cNvSpPr/>
            <p:nvPr/>
          </p:nvSpPr>
          <p:spPr>
            <a:xfrm>
              <a:off x="1734127" y="4080738"/>
              <a:ext cx="2022079" cy="663864"/>
            </a:xfrm>
            <a:prstGeom prst="rect">
              <a:avLst/>
            </a:prstGeom>
            <a:solidFill>
              <a:srgbClr val="EDA4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6476A5D6-F9E9-4241-B0A1-E55ABD014F41}"/>
                </a:ext>
              </a:extLst>
            </p:cNvPr>
            <p:cNvSpPr/>
            <p:nvPr/>
          </p:nvSpPr>
          <p:spPr>
            <a:xfrm>
              <a:off x="1734127" y="4966978"/>
              <a:ext cx="2022079" cy="663864"/>
            </a:xfrm>
            <a:prstGeom prst="rect">
              <a:avLst/>
            </a:prstGeom>
            <a:solidFill>
              <a:srgbClr val="F5C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F4003150-BCB7-432C-A054-564CEF5FA0EF}"/>
                </a:ext>
              </a:extLst>
            </p:cNvPr>
            <p:cNvSpPr/>
            <p:nvPr/>
          </p:nvSpPr>
          <p:spPr>
            <a:xfrm>
              <a:off x="1734127" y="5853216"/>
              <a:ext cx="2022079" cy="663864"/>
            </a:xfrm>
            <a:prstGeom prst="rect">
              <a:avLst/>
            </a:prstGeom>
            <a:solidFill>
              <a:srgbClr val="E8E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 name="四角形: 角を丸くする 9">
            <a:extLst>
              <a:ext uri="{FF2B5EF4-FFF2-40B4-BE49-F238E27FC236}">
                <a16:creationId xmlns:a16="http://schemas.microsoft.com/office/drawing/2014/main" id="{24E6BB2D-4C1D-40AA-9C80-0A6634493751}"/>
              </a:ext>
            </a:extLst>
          </p:cNvPr>
          <p:cNvSpPr/>
          <p:nvPr/>
        </p:nvSpPr>
        <p:spPr>
          <a:xfrm>
            <a:off x="1700646" y="875589"/>
            <a:ext cx="8845573" cy="1107100"/>
          </a:xfrm>
          <a:prstGeom prst="roundRect">
            <a:avLst>
              <a:gd name="adj" fmla="val 50000"/>
            </a:avLst>
          </a:prstGeom>
          <a:solidFill>
            <a:srgbClr val="C1E4FF"/>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F9560BA-019B-499D-8BD4-AED4E877B620}"/>
              </a:ext>
            </a:extLst>
          </p:cNvPr>
          <p:cNvSpPr txBox="1"/>
          <p:nvPr/>
        </p:nvSpPr>
        <p:spPr>
          <a:xfrm>
            <a:off x="1995054" y="1274501"/>
            <a:ext cx="8672946" cy="663864"/>
          </a:xfrm>
          <a:prstGeom prst="rect">
            <a:avLst/>
          </a:prstGeom>
          <a:noFill/>
          <a:ln>
            <a:noFill/>
          </a:ln>
        </p:spPr>
        <p:txBody>
          <a:bodyPr wrap="square" rtlCol="0" anchor="ctr" anchorCtr="0">
            <a:noAutofit/>
          </a:bodyPr>
          <a:lstStyle/>
          <a:p>
            <a:r>
              <a:rPr kumimoji="1" lang="ja-JP" altLang="en-US" sz="4000" b="1" dirty="0">
                <a:latin typeface="メイリオ" panose="020B0604030504040204" pitchFamily="50" charset="-128"/>
                <a:ea typeface="メイリオ" panose="020B0604030504040204" pitchFamily="50" charset="-128"/>
              </a:rPr>
              <a:t>浸水深</a:t>
            </a:r>
            <a:r>
              <a:rPr kumimoji="1" lang="ja-JP" altLang="en-US" sz="3500" dirty="0">
                <a:latin typeface="メイリオ" panose="020B0604030504040204" pitchFamily="50" charset="-128"/>
                <a:ea typeface="メイリオ" panose="020B0604030504040204" pitchFamily="50" charset="-128"/>
              </a:rPr>
              <a:t>：洪水で水に覆われたときの</a:t>
            </a:r>
            <a:r>
              <a:rPr kumimoji="1" lang="ja-JP" altLang="en-US" sz="3500" b="1" dirty="0">
                <a:latin typeface="メイリオ" panose="020B0604030504040204" pitchFamily="50" charset="-128"/>
                <a:ea typeface="メイリオ" panose="020B0604030504040204" pitchFamily="50" charset="-128"/>
              </a:rPr>
              <a:t>深さ</a:t>
            </a:r>
            <a:endParaRPr kumimoji="1" lang="en-US" altLang="ja-JP" sz="3500" b="1"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2C03CDDA-E6F7-4C10-95B3-3474C49A7FEE}"/>
              </a:ext>
            </a:extLst>
          </p:cNvPr>
          <p:cNvSpPr txBox="1"/>
          <p:nvPr/>
        </p:nvSpPr>
        <p:spPr>
          <a:xfrm>
            <a:off x="1960421" y="868871"/>
            <a:ext cx="1842653"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しんすいしん</a:t>
            </a:r>
            <a:endParaRPr kumimoji="1" lang="en-US" altLang="ja-JP" sz="20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36929A00-A629-42D7-BE78-C31008C6D57B}"/>
              </a:ext>
            </a:extLst>
          </p:cNvPr>
          <p:cNvSpPr txBox="1"/>
          <p:nvPr/>
        </p:nvSpPr>
        <p:spPr>
          <a:xfrm>
            <a:off x="6150869" y="928068"/>
            <a:ext cx="741422"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おお</a:t>
            </a:r>
            <a:endParaRPr kumimoji="1" lang="en-US" altLang="ja-JP" sz="20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B9916DB3-DA38-92E5-1082-79C8ACD98823}"/>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1" name="テキスト ボックス 10">
            <a:extLst>
              <a:ext uri="{FF2B5EF4-FFF2-40B4-BE49-F238E27FC236}">
                <a16:creationId xmlns:a16="http://schemas.microsoft.com/office/drawing/2014/main" id="{7965093D-0193-A880-B145-4869F61D1685}"/>
              </a:ext>
            </a:extLst>
          </p:cNvPr>
          <p:cNvSpPr txBox="1"/>
          <p:nvPr/>
        </p:nvSpPr>
        <p:spPr>
          <a:xfrm>
            <a:off x="65000" y="112847"/>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洪水ハザードマップの見方</a:t>
            </a:r>
            <a:endParaRPr lang="en-US" altLang="ja-JP" i="0" dirty="0"/>
          </a:p>
        </p:txBody>
      </p:sp>
      <p:sp>
        <p:nvSpPr>
          <p:cNvPr id="13" name="テキスト ボックス 12">
            <a:extLst>
              <a:ext uri="{FF2B5EF4-FFF2-40B4-BE49-F238E27FC236}">
                <a16:creationId xmlns:a16="http://schemas.microsoft.com/office/drawing/2014/main" id="{98CF7A3F-AF85-44B3-9BEB-C16A48B58F43}"/>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6" name="テキスト ボックス 15">
            <a:extLst>
              <a:ext uri="{FF2B5EF4-FFF2-40B4-BE49-F238E27FC236}">
                <a16:creationId xmlns:a16="http://schemas.microsoft.com/office/drawing/2014/main" id="{133A8DA5-6199-F8AA-820D-7238D74E3112}"/>
              </a:ext>
            </a:extLst>
          </p:cNvPr>
          <p:cNvSpPr txBox="1"/>
          <p:nvPr/>
        </p:nvSpPr>
        <p:spPr>
          <a:xfrm>
            <a:off x="3898392" y="928068"/>
            <a:ext cx="1225783"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こうずい</a:t>
            </a:r>
            <a:endParaRPr kumimoji="1" lang="en-US" altLang="ja-JP" sz="20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FC25A7EF-6E9B-51D5-B871-D90E70114201}"/>
              </a:ext>
            </a:extLst>
          </p:cNvPr>
          <p:cNvSpPr txBox="1"/>
          <p:nvPr/>
        </p:nvSpPr>
        <p:spPr>
          <a:xfrm>
            <a:off x="190734" y="-5444"/>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こうずい</a:t>
            </a:r>
          </a:p>
        </p:txBody>
      </p:sp>
      <p:sp>
        <p:nvSpPr>
          <p:cNvPr id="2" name="スライド番号プレースホルダー 9">
            <a:extLst>
              <a:ext uri="{FF2B5EF4-FFF2-40B4-BE49-F238E27FC236}">
                <a16:creationId xmlns:a16="http://schemas.microsoft.com/office/drawing/2014/main" id="{025B76B6-C719-1BE8-6794-6BF6D021CF04}"/>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035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DE9A8455-1C99-40E3-91C6-28FFBA28B10C}"/>
              </a:ext>
            </a:extLst>
          </p:cNvPr>
          <p:cNvSpPr/>
          <p:nvPr/>
        </p:nvSpPr>
        <p:spPr>
          <a:xfrm>
            <a:off x="1524000" y="700487"/>
            <a:ext cx="9144000" cy="1064813"/>
          </a:xfrm>
          <a:prstGeom prst="rect">
            <a:avLst/>
          </a:prstGeom>
          <a:solidFill>
            <a:srgbClr val="E6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descr="時計, 記号 が含まれている画像&#10;&#10;自動的に生成された説明">
            <a:extLst>
              <a:ext uri="{FF2B5EF4-FFF2-40B4-BE49-F238E27FC236}">
                <a16:creationId xmlns:a16="http://schemas.microsoft.com/office/drawing/2014/main" id="{C98B5788-1066-492B-8C9C-4BD0ACEF58C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524000" y="1162017"/>
            <a:ext cx="7543800" cy="5695983"/>
          </a:xfrm>
          <a:prstGeom prst="rect">
            <a:avLst/>
          </a:prstGeom>
        </p:spPr>
      </p:pic>
      <p:sp>
        <p:nvSpPr>
          <p:cNvPr id="36" name="正方形/長方形 35">
            <a:extLst>
              <a:ext uri="{FF2B5EF4-FFF2-40B4-BE49-F238E27FC236}">
                <a16:creationId xmlns:a16="http://schemas.microsoft.com/office/drawing/2014/main" id="{64D07E46-C01C-4175-B45C-FCFACF782569}"/>
              </a:ext>
            </a:extLst>
          </p:cNvPr>
          <p:cNvSpPr/>
          <p:nvPr/>
        </p:nvSpPr>
        <p:spPr>
          <a:xfrm>
            <a:off x="5588000" y="922027"/>
            <a:ext cx="5080000" cy="1158521"/>
          </a:xfrm>
          <a:prstGeom prst="rect">
            <a:avLst/>
          </a:prstGeom>
          <a:solidFill>
            <a:srgbClr val="E6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97BA87F8-DAA9-4037-A6EA-8BCE0BD4A333}"/>
              </a:ext>
            </a:extLst>
          </p:cNvPr>
          <p:cNvSpPr/>
          <p:nvPr/>
        </p:nvSpPr>
        <p:spPr>
          <a:xfrm>
            <a:off x="5588000" y="2080552"/>
            <a:ext cx="5080000" cy="1893968"/>
          </a:xfrm>
          <a:prstGeom prst="rect">
            <a:avLst/>
          </a:prstGeom>
          <a:solidFill>
            <a:srgbClr val="EDA4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B386410-29CE-47B5-9010-9E0D9E4564E9}"/>
              </a:ext>
            </a:extLst>
          </p:cNvPr>
          <p:cNvSpPr/>
          <p:nvPr/>
        </p:nvSpPr>
        <p:spPr>
          <a:xfrm>
            <a:off x="6273800" y="4010008"/>
            <a:ext cx="4394200" cy="2416191"/>
          </a:xfrm>
          <a:prstGeom prst="rect">
            <a:avLst/>
          </a:prstGeom>
          <a:solidFill>
            <a:srgbClr val="F5C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88A7639-9179-457B-930E-C0476A95FB73}"/>
              </a:ext>
            </a:extLst>
          </p:cNvPr>
          <p:cNvSpPr/>
          <p:nvPr/>
        </p:nvSpPr>
        <p:spPr>
          <a:xfrm>
            <a:off x="6096000" y="6450438"/>
            <a:ext cx="4572000" cy="407562"/>
          </a:xfrm>
          <a:prstGeom prst="rect">
            <a:avLst/>
          </a:prstGeom>
          <a:solidFill>
            <a:srgbClr val="E8E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 name="直線コネクタ 29">
            <a:extLst>
              <a:ext uri="{FF2B5EF4-FFF2-40B4-BE49-F238E27FC236}">
                <a16:creationId xmlns:a16="http://schemas.microsoft.com/office/drawing/2014/main" id="{E2DA4E11-1355-45C9-98BC-2DBB7ABD4909}"/>
              </a:ext>
            </a:extLst>
          </p:cNvPr>
          <p:cNvCxnSpPr/>
          <p:nvPr/>
        </p:nvCxnSpPr>
        <p:spPr>
          <a:xfrm>
            <a:off x="1524000" y="3962400"/>
            <a:ext cx="9144000" cy="0"/>
          </a:xfrm>
          <a:prstGeom prst="line">
            <a:avLst/>
          </a:prstGeom>
          <a:ln w="889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4B35F3B4-DEBB-4813-8E77-2FF954AB2A2A}"/>
              </a:ext>
            </a:extLst>
          </p:cNvPr>
          <p:cNvCxnSpPr/>
          <p:nvPr/>
        </p:nvCxnSpPr>
        <p:spPr>
          <a:xfrm>
            <a:off x="1524000" y="6438898"/>
            <a:ext cx="9144000" cy="0"/>
          </a:xfrm>
          <a:prstGeom prst="line">
            <a:avLst/>
          </a:prstGeom>
          <a:ln w="889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8060CFEF-FBB3-41F6-8102-EBFD66B0F7F2}"/>
              </a:ext>
            </a:extLst>
          </p:cNvPr>
          <p:cNvCxnSpPr/>
          <p:nvPr/>
        </p:nvCxnSpPr>
        <p:spPr>
          <a:xfrm>
            <a:off x="1524000" y="2030185"/>
            <a:ext cx="9144000" cy="0"/>
          </a:xfrm>
          <a:prstGeom prst="line">
            <a:avLst/>
          </a:prstGeom>
          <a:ln w="889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7B73126D-6C28-4299-B28F-3027EC14F127}"/>
              </a:ext>
            </a:extLst>
          </p:cNvPr>
          <p:cNvSpPr txBox="1"/>
          <p:nvPr/>
        </p:nvSpPr>
        <p:spPr>
          <a:xfrm>
            <a:off x="4593994" y="681229"/>
            <a:ext cx="6074007" cy="1445661"/>
          </a:xfrm>
          <a:prstGeom prst="rect">
            <a:avLst/>
          </a:prstGeom>
          <a:noFill/>
          <a:ln>
            <a:noFill/>
          </a:ln>
        </p:spPr>
        <p:txBody>
          <a:bodyPr wrap="square" rtlCol="0" anchor="ctr" anchorCtr="0">
            <a:noAutofit/>
          </a:bodyPr>
          <a:lstStyle/>
          <a:p>
            <a:pPr algn="r">
              <a:lnSpc>
                <a:spcPts val="4300"/>
              </a:lnSpc>
            </a:pPr>
            <a:r>
              <a:rPr kumimoji="1" lang="en-US" altLang="ja-JP" sz="4000" b="1" dirty="0">
                <a:latin typeface="メイリオ" panose="020B0604030504040204" pitchFamily="50" charset="-128"/>
                <a:ea typeface="メイリオ" panose="020B0604030504040204" pitchFamily="50" charset="-128"/>
              </a:rPr>
              <a:t>5.0m</a:t>
            </a:r>
            <a:r>
              <a:rPr kumimoji="1" lang="ja-JP" altLang="en-US" sz="4000" b="1" dirty="0">
                <a:latin typeface="メイリオ" panose="020B0604030504040204" pitchFamily="50" charset="-128"/>
                <a:ea typeface="メイリオ" panose="020B0604030504040204" pitchFamily="50" charset="-128"/>
              </a:rPr>
              <a:t>以上</a:t>
            </a:r>
            <a:endParaRPr kumimoji="1" lang="en-US" altLang="ja-JP" sz="4000" b="1" dirty="0">
              <a:latin typeface="メイリオ" panose="020B0604030504040204" pitchFamily="50" charset="-128"/>
              <a:ea typeface="メイリオ" panose="020B0604030504040204" pitchFamily="50" charset="-128"/>
            </a:endParaRPr>
          </a:p>
          <a:p>
            <a:pPr algn="r">
              <a:lnSpc>
                <a:spcPts val="4300"/>
              </a:lnSpc>
            </a:pPr>
            <a:r>
              <a:rPr kumimoji="1" lang="en-US" altLang="ja-JP" sz="4000" b="1" dirty="0">
                <a:latin typeface="メイリオ" panose="020B0604030504040204" pitchFamily="50" charset="-128"/>
                <a:ea typeface="メイリオ" panose="020B0604030504040204" pitchFamily="50" charset="-128"/>
              </a:rPr>
              <a:t>(</a:t>
            </a:r>
            <a:r>
              <a:rPr kumimoji="1" lang="ja-JP" altLang="en-US" sz="4000" b="1" dirty="0">
                <a:latin typeface="メイリオ" panose="020B0604030504040204" pitchFamily="50" charset="-128"/>
                <a:ea typeface="メイリオ" panose="020B0604030504040204" pitchFamily="50" charset="-128"/>
              </a:rPr>
              <a:t>ビルの</a:t>
            </a:r>
            <a:r>
              <a:rPr kumimoji="1" lang="en-US" altLang="ja-JP" sz="4000" b="1" dirty="0">
                <a:latin typeface="メイリオ" panose="020B0604030504040204" pitchFamily="50" charset="-128"/>
                <a:ea typeface="メイリオ" panose="020B0604030504040204" pitchFamily="50" charset="-128"/>
              </a:rPr>
              <a:t>3</a:t>
            </a:r>
            <a:r>
              <a:rPr kumimoji="1" lang="ja-JP" altLang="en-US" sz="4000" b="1" dirty="0">
                <a:latin typeface="メイリオ" panose="020B0604030504040204" pitchFamily="50" charset="-128"/>
                <a:ea typeface="メイリオ" panose="020B0604030504040204" pitchFamily="50" charset="-128"/>
              </a:rPr>
              <a:t>階まで浸水</a:t>
            </a:r>
            <a:r>
              <a:rPr kumimoji="1" lang="en-US" altLang="ja-JP" sz="4000" b="1" dirty="0">
                <a:latin typeface="メイリオ" panose="020B0604030504040204" pitchFamily="50" charset="-128"/>
                <a:ea typeface="メイリオ" panose="020B0604030504040204" pitchFamily="50" charset="-128"/>
              </a:rPr>
              <a:t>)</a:t>
            </a:r>
          </a:p>
        </p:txBody>
      </p:sp>
      <p:sp>
        <p:nvSpPr>
          <p:cNvPr id="37" name="テキスト ボックス 36">
            <a:extLst>
              <a:ext uri="{FF2B5EF4-FFF2-40B4-BE49-F238E27FC236}">
                <a16:creationId xmlns:a16="http://schemas.microsoft.com/office/drawing/2014/main" id="{C1F2CF1C-30EF-498C-A130-6D89D8E769A3}"/>
              </a:ext>
            </a:extLst>
          </p:cNvPr>
          <p:cNvSpPr txBox="1"/>
          <p:nvPr/>
        </p:nvSpPr>
        <p:spPr>
          <a:xfrm>
            <a:off x="6839857" y="2041073"/>
            <a:ext cx="4110950" cy="1445661"/>
          </a:xfrm>
          <a:prstGeom prst="rect">
            <a:avLst/>
          </a:prstGeom>
          <a:noFill/>
          <a:ln>
            <a:noFill/>
          </a:ln>
        </p:spPr>
        <p:txBody>
          <a:bodyPr wrap="square" rtlCol="0" anchor="ctr" anchorCtr="0">
            <a:noAutofit/>
          </a:bodyPr>
          <a:lstStyle/>
          <a:p>
            <a:pPr algn="ctr">
              <a:lnSpc>
                <a:spcPts val="4300"/>
              </a:lnSpc>
            </a:pPr>
            <a:r>
              <a:rPr kumimoji="1" lang="en-US" altLang="ja-JP" sz="4000" b="1" dirty="0">
                <a:latin typeface="メイリオ" panose="020B0604030504040204" pitchFamily="50" charset="-128"/>
                <a:ea typeface="メイリオ" panose="020B0604030504040204" pitchFamily="50" charset="-128"/>
              </a:rPr>
              <a:t>3.0</a:t>
            </a:r>
            <a:r>
              <a:rPr kumimoji="1" lang="ja-JP" altLang="en-US" sz="4000" b="1" dirty="0">
                <a:latin typeface="メイリオ" panose="020B0604030504040204" pitchFamily="50" charset="-128"/>
                <a:ea typeface="メイリオ" panose="020B0604030504040204" pitchFamily="50" charset="-128"/>
              </a:rPr>
              <a:t>～</a:t>
            </a:r>
            <a:r>
              <a:rPr kumimoji="1" lang="en-US" altLang="ja-JP" sz="4000" b="1" dirty="0">
                <a:latin typeface="メイリオ" panose="020B0604030504040204" pitchFamily="50" charset="-128"/>
                <a:ea typeface="メイリオ" panose="020B0604030504040204" pitchFamily="50" charset="-128"/>
              </a:rPr>
              <a:t>5.0m</a:t>
            </a:r>
          </a:p>
          <a:p>
            <a:pPr algn="ctr">
              <a:lnSpc>
                <a:spcPts val="4300"/>
              </a:lnSpc>
            </a:pPr>
            <a:r>
              <a:rPr kumimoji="1" lang="en-US" altLang="ja-JP" sz="4000" b="1" dirty="0">
                <a:latin typeface="メイリオ" panose="020B0604030504040204" pitchFamily="50" charset="-128"/>
                <a:ea typeface="メイリオ" panose="020B0604030504040204" pitchFamily="50" charset="-128"/>
              </a:rPr>
              <a:t>(2</a:t>
            </a:r>
            <a:r>
              <a:rPr kumimoji="1" lang="ja-JP" altLang="en-US" sz="4000" b="1" dirty="0">
                <a:latin typeface="メイリオ" panose="020B0604030504040204" pitchFamily="50" charset="-128"/>
                <a:ea typeface="メイリオ" panose="020B0604030504040204" pitchFamily="50" charset="-128"/>
              </a:rPr>
              <a:t>階床上浸水</a:t>
            </a:r>
            <a:r>
              <a:rPr kumimoji="1" lang="en-US" altLang="ja-JP" sz="4000" b="1" dirty="0">
                <a:latin typeface="メイリオ" panose="020B0604030504040204" pitchFamily="50" charset="-128"/>
                <a:ea typeface="メイリオ" panose="020B0604030504040204" pitchFamily="50" charset="-128"/>
              </a:rPr>
              <a:t>)</a:t>
            </a:r>
          </a:p>
        </p:txBody>
      </p:sp>
      <p:sp>
        <p:nvSpPr>
          <p:cNvPr id="38" name="テキスト ボックス 37">
            <a:extLst>
              <a:ext uri="{FF2B5EF4-FFF2-40B4-BE49-F238E27FC236}">
                <a16:creationId xmlns:a16="http://schemas.microsoft.com/office/drawing/2014/main" id="{A953D0BD-3087-4EFF-9E63-AAD9F66B99A5}"/>
              </a:ext>
            </a:extLst>
          </p:cNvPr>
          <p:cNvSpPr txBox="1"/>
          <p:nvPr/>
        </p:nvSpPr>
        <p:spPr>
          <a:xfrm>
            <a:off x="6839857" y="3985315"/>
            <a:ext cx="4110950" cy="1445661"/>
          </a:xfrm>
          <a:prstGeom prst="rect">
            <a:avLst/>
          </a:prstGeom>
          <a:noFill/>
          <a:ln>
            <a:noFill/>
          </a:ln>
        </p:spPr>
        <p:txBody>
          <a:bodyPr wrap="square" rtlCol="0" anchor="ctr" anchorCtr="0">
            <a:noAutofit/>
          </a:bodyPr>
          <a:lstStyle/>
          <a:p>
            <a:pPr algn="ctr">
              <a:lnSpc>
                <a:spcPts val="4300"/>
              </a:lnSpc>
            </a:pPr>
            <a:r>
              <a:rPr kumimoji="1" lang="en-US" altLang="ja-JP" sz="4000" b="1" dirty="0">
                <a:latin typeface="メイリオ" panose="020B0604030504040204" pitchFamily="50" charset="-128"/>
                <a:ea typeface="メイリオ" panose="020B0604030504040204" pitchFamily="50" charset="-128"/>
              </a:rPr>
              <a:t>0.5</a:t>
            </a:r>
            <a:r>
              <a:rPr kumimoji="1" lang="ja-JP" altLang="en-US" sz="4000" b="1" dirty="0">
                <a:latin typeface="メイリオ" panose="020B0604030504040204" pitchFamily="50" charset="-128"/>
                <a:ea typeface="メイリオ" panose="020B0604030504040204" pitchFamily="50" charset="-128"/>
              </a:rPr>
              <a:t>～</a:t>
            </a:r>
            <a:r>
              <a:rPr kumimoji="1" lang="en-US" altLang="ja-JP" sz="4000" b="1" dirty="0">
                <a:latin typeface="メイリオ" panose="020B0604030504040204" pitchFamily="50" charset="-128"/>
                <a:ea typeface="メイリオ" panose="020B0604030504040204" pitchFamily="50" charset="-128"/>
              </a:rPr>
              <a:t>3.0m</a:t>
            </a:r>
          </a:p>
          <a:p>
            <a:pPr algn="ctr">
              <a:lnSpc>
                <a:spcPts val="4300"/>
              </a:lnSpc>
            </a:pPr>
            <a:r>
              <a:rPr kumimoji="1" lang="en-US" altLang="ja-JP" sz="4000" b="1" dirty="0">
                <a:latin typeface="メイリオ" panose="020B0604030504040204" pitchFamily="50" charset="-128"/>
                <a:ea typeface="メイリオ" panose="020B0604030504040204" pitchFamily="50" charset="-128"/>
              </a:rPr>
              <a:t>(1</a:t>
            </a:r>
            <a:r>
              <a:rPr kumimoji="1" lang="ja-JP" altLang="en-US" sz="4000" b="1" dirty="0">
                <a:latin typeface="メイリオ" panose="020B0604030504040204" pitchFamily="50" charset="-128"/>
                <a:ea typeface="メイリオ" panose="020B0604030504040204" pitchFamily="50" charset="-128"/>
              </a:rPr>
              <a:t>階床下浸水</a:t>
            </a:r>
            <a:r>
              <a:rPr kumimoji="1" lang="en-US" altLang="ja-JP" sz="4000" b="1" dirty="0">
                <a:latin typeface="メイリオ" panose="020B0604030504040204" pitchFamily="50" charset="-128"/>
                <a:ea typeface="メイリオ" panose="020B0604030504040204" pitchFamily="50" charset="-128"/>
              </a:rPr>
              <a:t>)</a:t>
            </a:r>
          </a:p>
        </p:txBody>
      </p:sp>
      <p:sp>
        <p:nvSpPr>
          <p:cNvPr id="40" name="正方形/長方形 39">
            <a:extLst>
              <a:ext uri="{FF2B5EF4-FFF2-40B4-BE49-F238E27FC236}">
                <a16:creationId xmlns:a16="http://schemas.microsoft.com/office/drawing/2014/main" id="{47C2B355-AB47-4768-B29D-313D087EB7DB}"/>
              </a:ext>
            </a:extLst>
          </p:cNvPr>
          <p:cNvSpPr/>
          <p:nvPr/>
        </p:nvSpPr>
        <p:spPr>
          <a:xfrm>
            <a:off x="7359540" y="5385921"/>
            <a:ext cx="3071585" cy="1399372"/>
          </a:xfrm>
          <a:prstGeom prst="rect">
            <a:avLst/>
          </a:prstGeom>
          <a:solidFill>
            <a:srgbClr val="E8E9A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6945B65A-609E-4870-8992-A68101C65322}"/>
              </a:ext>
            </a:extLst>
          </p:cNvPr>
          <p:cNvSpPr txBox="1"/>
          <p:nvPr/>
        </p:nvSpPr>
        <p:spPr>
          <a:xfrm>
            <a:off x="7496572" y="5480865"/>
            <a:ext cx="2797518" cy="1316046"/>
          </a:xfrm>
          <a:prstGeom prst="rect">
            <a:avLst/>
          </a:prstGeom>
          <a:noFill/>
          <a:ln>
            <a:noFill/>
          </a:ln>
        </p:spPr>
        <p:txBody>
          <a:bodyPr wrap="none" tIns="0" bIns="0" rtlCol="0" anchor="ctr" anchorCtr="0">
            <a:noAutofit/>
          </a:bodyPr>
          <a:lstStyle/>
          <a:p>
            <a:pPr algn="ctr">
              <a:lnSpc>
                <a:spcPts val="4800"/>
              </a:lnSpc>
            </a:pPr>
            <a:r>
              <a:rPr kumimoji="1" lang="en-US" altLang="ja-JP" sz="4000" b="1" dirty="0">
                <a:latin typeface="メイリオ" panose="020B0604030504040204" pitchFamily="50" charset="-128"/>
                <a:ea typeface="メイリオ" panose="020B0604030504040204" pitchFamily="50" charset="-128"/>
              </a:rPr>
              <a:t>0.5m</a:t>
            </a:r>
            <a:r>
              <a:rPr kumimoji="1" lang="ja-JP" altLang="en-US" sz="4000" b="1" dirty="0">
                <a:latin typeface="メイリオ" panose="020B0604030504040204" pitchFamily="50" charset="-128"/>
                <a:ea typeface="メイリオ" panose="020B0604030504040204" pitchFamily="50" charset="-128"/>
              </a:rPr>
              <a:t>未満</a:t>
            </a:r>
            <a:endParaRPr kumimoji="1" lang="en-US" altLang="ja-JP" sz="4000" b="1" dirty="0">
              <a:latin typeface="メイリオ" panose="020B0604030504040204" pitchFamily="50" charset="-128"/>
              <a:ea typeface="メイリオ" panose="020B0604030504040204" pitchFamily="50" charset="-128"/>
            </a:endParaRPr>
          </a:p>
          <a:p>
            <a:pPr algn="ctr">
              <a:lnSpc>
                <a:spcPts val="4800"/>
              </a:lnSpc>
            </a:pPr>
            <a:r>
              <a:rPr kumimoji="1" lang="ja-JP" altLang="en-US" sz="4000" b="1" dirty="0">
                <a:latin typeface="メイリオ" panose="020B0604030504040204" pitchFamily="50" charset="-128"/>
                <a:ea typeface="メイリオ" panose="020B0604030504040204" pitchFamily="50" charset="-128"/>
              </a:rPr>
              <a:t>（床下浸水）</a:t>
            </a:r>
            <a:endParaRPr kumimoji="1" lang="en-US" altLang="ja-JP" sz="4000" b="1" dirty="0">
              <a:latin typeface="メイリオ" panose="020B0604030504040204" pitchFamily="50" charset="-128"/>
              <a:ea typeface="メイリオ" panose="020B0604030504040204" pitchFamily="50" charset="-128"/>
            </a:endParaRPr>
          </a:p>
        </p:txBody>
      </p:sp>
      <p:cxnSp>
        <p:nvCxnSpPr>
          <p:cNvPr id="44" name="直線コネクタ 43">
            <a:extLst>
              <a:ext uri="{FF2B5EF4-FFF2-40B4-BE49-F238E27FC236}">
                <a16:creationId xmlns:a16="http://schemas.microsoft.com/office/drawing/2014/main" id="{E41EADAB-954A-4351-987C-D51188ACE112}"/>
              </a:ext>
            </a:extLst>
          </p:cNvPr>
          <p:cNvCxnSpPr>
            <a:cxnSpLocks/>
          </p:cNvCxnSpPr>
          <p:nvPr/>
        </p:nvCxnSpPr>
        <p:spPr>
          <a:xfrm>
            <a:off x="6361352" y="6649105"/>
            <a:ext cx="920750" cy="0"/>
          </a:xfrm>
          <a:prstGeom prst="line">
            <a:avLst/>
          </a:prstGeom>
          <a:ln w="88900">
            <a:solidFill>
              <a:schemeClr val="tx1"/>
            </a:solidFill>
            <a:headEnd type="triangle"/>
          </a:ln>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063FDC54-F627-483A-B328-2C43FD42E0B4}"/>
              </a:ext>
            </a:extLst>
          </p:cNvPr>
          <p:cNvSpPr/>
          <p:nvPr/>
        </p:nvSpPr>
        <p:spPr>
          <a:xfrm>
            <a:off x="3555205" y="890943"/>
            <a:ext cx="1921329" cy="3071457"/>
          </a:xfrm>
          <a:prstGeom prst="rect">
            <a:avLst/>
          </a:prstGeom>
          <a:solidFill>
            <a:srgbClr val="EC5A5A"/>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7CCEEB24-F02F-4A4C-A140-38F89CB094A6}"/>
              </a:ext>
            </a:extLst>
          </p:cNvPr>
          <p:cNvSpPr txBox="1"/>
          <p:nvPr/>
        </p:nvSpPr>
        <p:spPr>
          <a:xfrm>
            <a:off x="3686684" y="1349919"/>
            <a:ext cx="1658368" cy="2204592"/>
          </a:xfrm>
          <a:prstGeom prst="rect">
            <a:avLst/>
          </a:prstGeom>
          <a:noFill/>
          <a:ln>
            <a:noFill/>
          </a:ln>
        </p:spPr>
        <p:txBody>
          <a:bodyPr wrap="none" tIns="0" bIns="0" rtlCol="0" anchor="ctr" anchorCtr="0">
            <a:noAutofit/>
          </a:bodyPr>
          <a:lstStyle/>
          <a:p>
            <a:pPr>
              <a:lnSpc>
                <a:spcPts val="4800"/>
              </a:lnSpc>
            </a:pPr>
            <a:r>
              <a:rPr kumimoji="1" lang="ja-JP" altLang="en-US" sz="4000" b="1" dirty="0">
                <a:solidFill>
                  <a:schemeClr val="bg1"/>
                </a:solidFill>
                <a:latin typeface="メイリオ" panose="020B0604030504040204" pitchFamily="50" charset="-128"/>
                <a:ea typeface="メイリオ" panose="020B0604030504040204" pitchFamily="50" charset="-128"/>
              </a:rPr>
              <a:t>早期</a:t>
            </a:r>
            <a:endParaRPr kumimoji="1" lang="en-US" altLang="ja-JP" sz="4000" b="1" dirty="0">
              <a:solidFill>
                <a:schemeClr val="bg1"/>
              </a:solidFill>
              <a:latin typeface="メイリオ" panose="020B0604030504040204" pitchFamily="50" charset="-128"/>
              <a:ea typeface="メイリオ" panose="020B0604030504040204" pitchFamily="50" charset="-128"/>
            </a:endParaRPr>
          </a:p>
          <a:p>
            <a:pPr>
              <a:lnSpc>
                <a:spcPts val="4800"/>
              </a:lnSpc>
            </a:pPr>
            <a:r>
              <a:rPr kumimoji="1" lang="ja-JP" altLang="en-US" sz="4000" b="1" dirty="0">
                <a:solidFill>
                  <a:schemeClr val="bg1"/>
                </a:solidFill>
                <a:latin typeface="メイリオ" panose="020B0604030504040204" pitchFamily="50" charset="-128"/>
                <a:ea typeface="メイリオ" panose="020B0604030504040204" pitchFamily="50" charset="-128"/>
              </a:rPr>
              <a:t>立退き</a:t>
            </a:r>
            <a:endParaRPr kumimoji="1" lang="en-US" altLang="ja-JP" sz="4000" b="1" dirty="0">
              <a:solidFill>
                <a:schemeClr val="bg1"/>
              </a:solidFill>
              <a:latin typeface="メイリオ" panose="020B0604030504040204" pitchFamily="50" charset="-128"/>
              <a:ea typeface="メイリオ" panose="020B0604030504040204" pitchFamily="50" charset="-128"/>
            </a:endParaRPr>
          </a:p>
          <a:p>
            <a:pPr>
              <a:lnSpc>
                <a:spcPts val="4800"/>
              </a:lnSpc>
            </a:pPr>
            <a:r>
              <a:rPr kumimoji="1" lang="ja-JP" altLang="en-US" sz="4000" b="1" dirty="0">
                <a:solidFill>
                  <a:schemeClr val="bg1"/>
                </a:solidFill>
                <a:latin typeface="メイリオ" panose="020B0604030504040204" pitchFamily="50" charset="-128"/>
                <a:ea typeface="メイリオ" panose="020B0604030504040204" pitchFamily="50" charset="-128"/>
              </a:rPr>
              <a:t>が必要</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1530B53C-0BE9-6E6B-D43D-158A8A505FA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323694E3-DAF7-2B41-DD52-33B5B7A19769}"/>
              </a:ext>
            </a:extLst>
          </p:cNvPr>
          <p:cNvSpPr txBox="1"/>
          <p:nvPr/>
        </p:nvSpPr>
        <p:spPr>
          <a:xfrm>
            <a:off x="65000" y="101133"/>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洪水ハザードマップの見方</a:t>
            </a:r>
            <a:endParaRPr lang="en-US" altLang="ja-JP" i="0" dirty="0"/>
          </a:p>
        </p:txBody>
      </p:sp>
      <p:sp>
        <p:nvSpPr>
          <p:cNvPr id="6" name="テキスト ボックス 5">
            <a:extLst>
              <a:ext uri="{FF2B5EF4-FFF2-40B4-BE49-F238E27FC236}">
                <a16:creationId xmlns:a16="http://schemas.microsoft.com/office/drawing/2014/main" id="{3CDF4625-B88B-893E-6FE3-4F2312AB9CAB}"/>
              </a:ext>
            </a:extLst>
          </p:cNvPr>
          <p:cNvSpPr txBox="1"/>
          <p:nvPr/>
        </p:nvSpPr>
        <p:spPr>
          <a:xfrm>
            <a:off x="225024" y="5986"/>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こうずい</a:t>
            </a:r>
          </a:p>
        </p:txBody>
      </p:sp>
      <p:sp>
        <p:nvSpPr>
          <p:cNvPr id="8" name="テキスト ボックス 7">
            <a:extLst>
              <a:ext uri="{FF2B5EF4-FFF2-40B4-BE49-F238E27FC236}">
                <a16:creationId xmlns:a16="http://schemas.microsoft.com/office/drawing/2014/main" id="{006E81AA-7F6C-2C0E-C79C-135DF7BDBAAD}"/>
              </a:ext>
            </a:extLst>
          </p:cNvPr>
          <p:cNvSpPr txBox="1"/>
          <p:nvPr/>
        </p:nvSpPr>
        <p:spPr>
          <a:xfrm>
            <a:off x="3809837" y="1953202"/>
            <a:ext cx="839179" cy="276999"/>
          </a:xfrm>
          <a:prstGeom prst="rect">
            <a:avLst/>
          </a:prstGeom>
          <a:noFill/>
        </p:spPr>
        <p:txBody>
          <a:bodyPr wrap="square" rIns="0">
            <a:spAutoFit/>
          </a:bodyPr>
          <a:lstStyle/>
          <a:p>
            <a:pPr algn="dist"/>
            <a:r>
              <a:rPr lang="ja-JP" altLang="en-US" sz="1200" b="1" dirty="0">
                <a:solidFill>
                  <a:schemeClr val="bg1"/>
                </a:solidFill>
                <a:latin typeface="メイリオ" panose="020B0604030504040204" pitchFamily="50" charset="-128"/>
                <a:ea typeface="メイリオ" panose="020B0604030504040204" pitchFamily="50" charset="-128"/>
              </a:rPr>
              <a:t>たちの</a:t>
            </a:r>
          </a:p>
        </p:txBody>
      </p:sp>
      <p:sp>
        <p:nvSpPr>
          <p:cNvPr id="10" name="テキスト ボックス 9">
            <a:extLst>
              <a:ext uri="{FF2B5EF4-FFF2-40B4-BE49-F238E27FC236}">
                <a16:creationId xmlns:a16="http://schemas.microsoft.com/office/drawing/2014/main" id="{0D6CD076-948E-73AC-8FEC-4AD394100886}"/>
              </a:ext>
            </a:extLst>
          </p:cNvPr>
          <p:cNvSpPr txBox="1"/>
          <p:nvPr/>
        </p:nvSpPr>
        <p:spPr>
          <a:xfrm>
            <a:off x="9254338" y="1192456"/>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しんすい</a:t>
            </a:r>
          </a:p>
        </p:txBody>
      </p:sp>
      <p:sp>
        <p:nvSpPr>
          <p:cNvPr id="3" name="スライド番号プレースホルダー 9">
            <a:extLst>
              <a:ext uri="{FF2B5EF4-FFF2-40B4-BE49-F238E27FC236}">
                <a16:creationId xmlns:a16="http://schemas.microsoft.com/office/drawing/2014/main" id="{2F372A17-2F60-404F-63AA-1CA2D09AC2DE}"/>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AC2E45D2-FD2D-BF12-C52D-910581B2AC5A}"/>
              </a:ext>
            </a:extLst>
          </p:cNvPr>
          <p:cNvSpPr txBox="1"/>
          <p:nvPr/>
        </p:nvSpPr>
        <p:spPr>
          <a:xfrm>
            <a:off x="9287029" y="2545061"/>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しんすい</a:t>
            </a:r>
          </a:p>
        </p:txBody>
      </p:sp>
      <p:sp>
        <p:nvSpPr>
          <p:cNvPr id="11" name="テキスト ボックス 10">
            <a:extLst>
              <a:ext uri="{FF2B5EF4-FFF2-40B4-BE49-F238E27FC236}">
                <a16:creationId xmlns:a16="http://schemas.microsoft.com/office/drawing/2014/main" id="{DCD2AE55-9DC1-EBD9-DBE7-586155B6B7D3}"/>
              </a:ext>
            </a:extLst>
          </p:cNvPr>
          <p:cNvSpPr txBox="1"/>
          <p:nvPr/>
        </p:nvSpPr>
        <p:spPr>
          <a:xfrm>
            <a:off x="9338746" y="4492095"/>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しんすい</a:t>
            </a:r>
          </a:p>
        </p:txBody>
      </p:sp>
      <p:sp>
        <p:nvSpPr>
          <p:cNvPr id="13" name="テキスト ボックス 12">
            <a:extLst>
              <a:ext uri="{FF2B5EF4-FFF2-40B4-BE49-F238E27FC236}">
                <a16:creationId xmlns:a16="http://schemas.microsoft.com/office/drawing/2014/main" id="{9B389644-DDE7-3D3B-77D3-B4375563CC48}"/>
              </a:ext>
            </a:extLst>
          </p:cNvPr>
          <p:cNvSpPr txBox="1"/>
          <p:nvPr/>
        </p:nvSpPr>
        <p:spPr>
          <a:xfrm>
            <a:off x="8876314" y="5963231"/>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しんすい</a:t>
            </a:r>
          </a:p>
        </p:txBody>
      </p:sp>
      <p:sp>
        <p:nvSpPr>
          <p:cNvPr id="15" name="テキスト ボックス 14">
            <a:extLst>
              <a:ext uri="{FF2B5EF4-FFF2-40B4-BE49-F238E27FC236}">
                <a16:creationId xmlns:a16="http://schemas.microsoft.com/office/drawing/2014/main" id="{DB2C67B5-3672-31EE-596F-E937993C5D2E}"/>
              </a:ext>
            </a:extLst>
          </p:cNvPr>
          <p:cNvSpPr txBox="1"/>
          <p:nvPr/>
        </p:nvSpPr>
        <p:spPr>
          <a:xfrm>
            <a:off x="8254402" y="2554838"/>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ゆかうえ</a:t>
            </a:r>
          </a:p>
        </p:txBody>
      </p:sp>
      <p:sp>
        <p:nvSpPr>
          <p:cNvPr id="18" name="テキスト ボックス 17">
            <a:extLst>
              <a:ext uri="{FF2B5EF4-FFF2-40B4-BE49-F238E27FC236}">
                <a16:creationId xmlns:a16="http://schemas.microsoft.com/office/drawing/2014/main" id="{45D95720-C88D-18D7-ECF9-C9570D87A43F}"/>
              </a:ext>
            </a:extLst>
          </p:cNvPr>
          <p:cNvSpPr txBox="1"/>
          <p:nvPr/>
        </p:nvSpPr>
        <p:spPr>
          <a:xfrm>
            <a:off x="8321685" y="4492095"/>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ゆかした</a:t>
            </a:r>
          </a:p>
        </p:txBody>
      </p:sp>
      <p:sp>
        <p:nvSpPr>
          <p:cNvPr id="23" name="テキスト ボックス 22">
            <a:extLst>
              <a:ext uri="{FF2B5EF4-FFF2-40B4-BE49-F238E27FC236}">
                <a16:creationId xmlns:a16="http://schemas.microsoft.com/office/drawing/2014/main" id="{A35FD444-B1E0-69C1-9244-53F9A4686FF7}"/>
              </a:ext>
            </a:extLst>
          </p:cNvPr>
          <p:cNvSpPr txBox="1"/>
          <p:nvPr/>
        </p:nvSpPr>
        <p:spPr>
          <a:xfrm>
            <a:off x="7872676" y="5963231"/>
            <a:ext cx="924864" cy="261610"/>
          </a:xfrm>
          <a:prstGeom prst="rect">
            <a:avLst/>
          </a:prstGeom>
          <a:noFill/>
        </p:spPr>
        <p:txBody>
          <a:bodyPr wrap="square" rIns="0">
            <a:spAutoFit/>
          </a:bodyPr>
          <a:lstStyle/>
          <a:p>
            <a:pPr algn="dist"/>
            <a:r>
              <a:rPr lang="ja-JP" altLang="en-US" sz="1100" dirty="0">
                <a:latin typeface="メイリオ" panose="020B0604030504040204" pitchFamily="50" charset="-128"/>
                <a:ea typeface="メイリオ" panose="020B0604030504040204" pitchFamily="50" charset="-128"/>
              </a:rPr>
              <a:t>ゆかした</a:t>
            </a:r>
          </a:p>
        </p:txBody>
      </p:sp>
    </p:spTree>
    <p:extLst>
      <p:ext uri="{BB962C8B-B14F-4D97-AF65-F5344CB8AC3E}">
        <p14:creationId xmlns:p14="http://schemas.microsoft.com/office/powerpoint/2010/main" val="362189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テキスト, 地図 が含まれている画像&#10;&#10;自動的に生成された説明">
            <a:extLst>
              <a:ext uri="{FF2B5EF4-FFF2-40B4-BE49-F238E27FC236}">
                <a16:creationId xmlns:a16="http://schemas.microsoft.com/office/drawing/2014/main" id="{427BBD9B-0FDA-421A-A523-51F61A7570C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59137" y="1800232"/>
            <a:ext cx="2960539" cy="5057770"/>
          </a:xfrm>
          <a:prstGeom prst="rect">
            <a:avLst/>
          </a:prstGeom>
        </p:spPr>
      </p:pic>
      <p:sp>
        <p:nvSpPr>
          <p:cNvPr id="6" name="正方形/長方形 5">
            <a:extLst>
              <a:ext uri="{FF2B5EF4-FFF2-40B4-BE49-F238E27FC236}">
                <a16:creationId xmlns:a16="http://schemas.microsoft.com/office/drawing/2014/main" id="{8B35C029-747F-4F53-BF86-ADC8F8F001A7}"/>
              </a:ext>
            </a:extLst>
          </p:cNvPr>
          <p:cNvSpPr/>
          <p:nvPr/>
        </p:nvSpPr>
        <p:spPr>
          <a:xfrm>
            <a:off x="4068813" y="2469042"/>
            <a:ext cx="1397869" cy="4388958"/>
          </a:xfrm>
          <a:prstGeom prst="rect">
            <a:avLst/>
          </a:prstGeom>
          <a:gradFill>
            <a:gsLst>
              <a:gs pos="0">
                <a:schemeClr val="bg1">
                  <a:alpha val="0"/>
                </a:schemeClr>
              </a:gs>
              <a:gs pos="25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a:extLst>
              <a:ext uri="{FF2B5EF4-FFF2-40B4-BE49-F238E27FC236}">
                <a16:creationId xmlns:a16="http://schemas.microsoft.com/office/drawing/2014/main" id="{CE452AE8-155C-478F-9EB3-5F5F47E76E4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5493" r="9078"/>
          <a:stretch/>
        </p:blipFill>
        <p:spPr>
          <a:xfrm>
            <a:off x="8565117" y="4810261"/>
            <a:ext cx="1869665" cy="1563609"/>
          </a:xfrm>
          <a:prstGeom prst="rect">
            <a:avLst/>
          </a:prstGeom>
        </p:spPr>
      </p:pic>
      <p:sp>
        <p:nvSpPr>
          <p:cNvPr id="12" name="四角形: 角を丸くする 11">
            <a:extLst>
              <a:ext uri="{FF2B5EF4-FFF2-40B4-BE49-F238E27FC236}">
                <a16:creationId xmlns:a16="http://schemas.microsoft.com/office/drawing/2014/main" id="{76383518-4A39-4D00-9DF5-3BD9C0F28AC0}"/>
              </a:ext>
            </a:extLst>
          </p:cNvPr>
          <p:cNvSpPr/>
          <p:nvPr/>
        </p:nvSpPr>
        <p:spPr>
          <a:xfrm>
            <a:off x="210000" y="824948"/>
            <a:ext cx="11772000" cy="1644094"/>
          </a:xfrm>
          <a:prstGeom prst="roundRect">
            <a:avLst>
              <a:gd name="adj" fmla="val 10081"/>
            </a:avLst>
          </a:prstGeom>
          <a:solidFill>
            <a:srgbClr val="FFD9D9"/>
          </a:solidFill>
          <a:ln w="381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8027137E-6A95-47E1-893E-BC98ECB16D5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7226" r="17400"/>
          <a:stretch/>
        </p:blipFill>
        <p:spPr>
          <a:xfrm>
            <a:off x="8564318" y="2798529"/>
            <a:ext cx="1869666" cy="1563609"/>
          </a:xfrm>
          <a:prstGeom prst="rect">
            <a:avLst/>
          </a:prstGeom>
        </p:spPr>
      </p:pic>
      <p:sp>
        <p:nvSpPr>
          <p:cNvPr id="9" name="テキスト ボックス 8">
            <a:extLst>
              <a:ext uri="{FF2B5EF4-FFF2-40B4-BE49-F238E27FC236}">
                <a16:creationId xmlns:a16="http://schemas.microsoft.com/office/drawing/2014/main" id="{22847468-F254-419A-9C51-BA87AD95418A}"/>
              </a:ext>
            </a:extLst>
          </p:cNvPr>
          <p:cNvSpPr txBox="1"/>
          <p:nvPr/>
        </p:nvSpPr>
        <p:spPr>
          <a:xfrm>
            <a:off x="505247" y="1196572"/>
            <a:ext cx="8973161" cy="1135061"/>
          </a:xfrm>
          <a:prstGeom prst="rect">
            <a:avLst/>
          </a:prstGeom>
          <a:noFill/>
          <a:ln>
            <a:noFill/>
          </a:ln>
        </p:spPr>
        <p:txBody>
          <a:bodyPr wrap="square" rtlCol="0" anchor="t" anchorCtr="0">
            <a:noAutofit/>
          </a:bodyPr>
          <a:lstStyle/>
          <a:p>
            <a:r>
              <a:rPr kumimoji="1" lang="ja-JP" altLang="en-US" sz="4000" b="1" dirty="0">
                <a:latin typeface="メイリオ" panose="020B0604030504040204" pitchFamily="50" charset="-128"/>
                <a:ea typeface="メイリオ" panose="020B0604030504040204" pitchFamily="50" charset="-128"/>
              </a:rPr>
              <a:t>家屋倒壊等氾濫想定区域</a:t>
            </a:r>
            <a:endParaRPr kumimoji="1" lang="en-US" altLang="ja-JP" sz="4000" b="1" dirty="0">
              <a:latin typeface="メイリオ" panose="020B0604030504040204" pitchFamily="50" charset="-128"/>
              <a:ea typeface="メイリオ" panose="020B0604030504040204" pitchFamily="50" charset="-128"/>
            </a:endParaRPr>
          </a:p>
          <a:p>
            <a:r>
              <a:rPr kumimoji="1" lang="ja-JP" altLang="en-US" sz="3600" dirty="0">
                <a:latin typeface="メイリオ" panose="020B0604030504040204" pitchFamily="50" charset="-128"/>
                <a:ea typeface="メイリオ" panose="020B0604030504040204" pitchFamily="50" charset="-128"/>
              </a:rPr>
              <a:t>川の氾濫で</a:t>
            </a:r>
            <a:r>
              <a:rPr kumimoji="1" lang="ja-JP" altLang="en-US" sz="3600" b="1" dirty="0">
                <a:latin typeface="メイリオ" panose="020B0604030504040204" pitchFamily="50" charset="-128"/>
                <a:ea typeface="メイリオ" panose="020B0604030504040204" pitchFamily="50" charset="-128"/>
              </a:rPr>
              <a:t>家屋の倒壊</a:t>
            </a:r>
            <a:r>
              <a:rPr kumimoji="1" lang="ja-JP" altLang="en-US" sz="3600" dirty="0">
                <a:latin typeface="メイリオ" panose="020B0604030504040204" pitchFamily="50" charset="-128"/>
                <a:ea typeface="メイリオ" panose="020B0604030504040204" pitchFamily="50" charset="-128"/>
              </a:rPr>
              <a:t>のおそれがある区域</a:t>
            </a:r>
            <a:endParaRPr kumimoji="1" lang="en-US" altLang="ja-JP" sz="36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C87A6FCB-54AD-400B-AC7D-88E1B1A0143A}"/>
              </a:ext>
            </a:extLst>
          </p:cNvPr>
          <p:cNvSpPr txBox="1"/>
          <p:nvPr/>
        </p:nvSpPr>
        <p:spPr>
          <a:xfrm>
            <a:off x="630109" y="794835"/>
            <a:ext cx="2475949" cy="663864"/>
          </a:xfrm>
          <a:prstGeom prst="rect">
            <a:avLst/>
          </a:prstGeom>
          <a:noFill/>
          <a:ln>
            <a:noFill/>
          </a:ln>
        </p:spPr>
        <p:txBody>
          <a:bodyPr wrap="square" rtlCol="0" anchor="ctr" anchorCtr="0">
            <a:noAutofit/>
          </a:bodyPr>
          <a:lstStyle/>
          <a:p>
            <a:pPr algn="dist"/>
            <a:r>
              <a:rPr kumimoji="1" lang="ja-JP" altLang="en-US" sz="1500" dirty="0">
                <a:latin typeface="メイリオ" panose="020B0604030504040204" pitchFamily="50" charset="-128"/>
                <a:ea typeface="メイリオ" panose="020B0604030504040204" pitchFamily="50" charset="-128"/>
              </a:rPr>
              <a:t>かおく とうかいとう</a:t>
            </a:r>
            <a:endParaRPr kumimoji="1" lang="en-US" altLang="ja-JP" sz="15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33A83AA-0E47-4ECC-9497-D4CDDEF585E3}"/>
              </a:ext>
            </a:extLst>
          </p:cNvPr>
          <p:cNvSpPr txBox="1"/>
          <p:nvPr/>
        </p:nvSpPr>
        <p:spPr>
          <a:xfrm>
            <a:off x="3106058" y="794835"/>
            <a:ext cx="3077028" cy="663864"/>
          </a:xfrm>
          <a:prstGeom prst="rect">
            <a:avLst/>
          </a:prstGeom>
          <a:noFill/>
          <a:ln>
            <a:noFill/>
          </a:ln>
        </p:spPr>
        <p:txBody>
          <a:bodyPr wrap="square" rtlCol="0" anchor="ctr" anchorCtr="0">
            <a:noAutofit/>
          </a:bodyPr>
          <a:lstStyle/>
          <a:p>
            <a:pPr algn="dist"/>
            <a:r>
              <a:rPr kumimoji="1" lang="ja-JP" altLang="en-US" sz="1500" dirty="0">
                <a:latin typeface="メイリオ" panose="020B0604030504040204" pitchFamily="50" charset="-128"/>
                <a:ea typeface="メイリオ" panose="020B0604030504040204" pitchFamily="50" charset="-128"/>
              </a:rPr>
              <a:t>はんらんそうていくいき</a:t>
            </a:r>
            <a:endParaRPr kumimoji="1" lang="en-US" altLang="ja-JP" sz="15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1F8ED6B9-5710-4A4C-B55F-93FD8EEC09BD}"/>
              </a:ext>
            </a:extLst>
          </p:cNvPr>
          <p:cNvSpPr txBox="1"/>
          <p:nvPr/>
        </p:nvSpPr>
        <p:spPr>
          <a:xfrm>
            <a:off x="4773409" y="2754602"/>
            <a:ext cx="2302485" cy="912004"/>
          </a:xfrm>
          <a:prstGeom prst="rect">
            <a:avLst/>
          </a:prstGeom>
          <a:solidFill>
            <a:srgbClr val="0070C0"/>
          </a:solidFill>
          <a:ln w="50800">
            <a:noFill/>
          </a:ln>
        </p:spPr>
        <p:txBody>
          <a:bodyPr wrap="square" lIns="0" tIns="396000" rIns="0" bIns="0" rtlCol="0" anchor="ctr" anchorCtr="0">
            <a:noAutofit/>
          </a:bodyP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氾濫流</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C1603C7-26BE-4597-8F83-3EE69BB589E5}"/>
              </a:ext>
            </a:extLst>
          </p:cNvPr>
          <p:cNvSpPr txBox="1"/>
          <p:nvPr/>
        </p:nvSpPr>
        <p:spPr>
          <a:xfrm>
            <a:off x="4775370" y="4718961"/>
            <a:ext cx="2302485" cy="912004"/>
          </a:xfrm>
          <a:prstGeom prst="rect">
            <a:avLst/>
          </a:prstGeom>
          <a:solidFill>
            <a:srgbClr val="0070C0"/>
          </a:solidFill>
          <a:ln w="50800">
            <a:noFill/>
          </a:ln>
        </p:spPr>
        <p:txBody>
          <a:bodyPr wrap="square" lIns="0" tIns="396000" rIns="0" bIns="0" rtlCol="0" anchor="ctr" anchorCtr="0">
            <a:noAutofit/>
          </a:bodyP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河岸侵食</a:t>
            </a:r>
            <a:endParaRPr kumimoji="1" lang="en-US" altLang="ja-JP" sz="4000" dirty="0">
              <a:solidFill>
                <a:schemeClr val="bg1"/>
              </a:solidFill>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10894E65-7DAB-43CC-8AA0-0ACCBD0BAEF4}"/>
              </a:ext>
            </a:extLst>
          </p:cNvPr>
          <p:cNvSpPr txBox="1"/>
          <p:nvPr/>
        </p:nvSpPr>
        <p:spPr>
          <a:xfrm>
            <a:off x="4550226" y="3772227"/>
            <a:ext cx="4110950" cy="661146"/>
          </a:xfrm>
          <a:prstGeom prst="rect">
            <a:avLst/>
          </a:prstGeom>
          <a:noFill/>
          <a:ln>
            <a:noFill/>
          </a:ln>
        </p:spPr>
        <p:txBody>
          <a:bodyPr wrap="square" rtlCol="0" anchor="ctr" anchorCtr="0">
            <a:noAutofit/>
          </a:bodyPr>
          <a:lstStyle/>
          <a:p>
            <a:pPr algn="ctr"/>
            <a:r>
              <a:rPr kumimoji="1" lang="ja-JP" altLang="en-US" sz="3000" b="1" dirty="0">
                <a:latin typeface="メイリオ" panose="020B0604030504040204" pitchFamily="50" charset="-128"/>
                <a:ea typeface="メイリオ" panose="020B0604030504040204" pitchFamily="50" charset="-128"/>
              </a:rPr>
              <a:t>洪水の流れが速い</a:t>
            </a:r>
            <a:r>
              <a:rPr kumimoji="1" lang="ja-JP" altLang="en-US" sz="3000" dirty="0">
                <a:latin typeface="メイリオ" panose="020B0604030504040204" pitchFamily="50" charset="-128"/>
                <a:ea typeface="メイリオ" panose="020B0604030504040204" pitchFamily="50" charset="-128"/>
              </a:rPr>
              <a:t>区域</a:t>
            </a:r>
            <a:endParaRPr kumimoji="1" lang="en-US" altLang="ja-JP" sz="30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4048AC95-5CF1-4B24-A1E8-6F9096C3539D}"/>
              </a:ext>
            </a:extLst>
          </p:cNvPr>
          <p:cNvSpPr txBox="1"/>
          <p:nvPr/>
        </p:nvSpPr>
        <p:spPr>
          <a:xfrm>
            <a:off x="4639832" y="5803150"/>
            <a:ext cx="4001485" cy="832973"/>
          </a:xfrm>
          <a:prstGeom prst="rect">
            <a:avLst/>
          </a:prstGeom>
          <a:noFill/>
          <a:ln>
            <a:noFill/>
          </a:ln>
        </p:spPr>
        <p:txBody>
          <a:bodyPr wrap="square" rtlCol="0" anchor="ctr" anchorCtr="0">
            <a:noAutofit/>
          </a:bodyPr>
          <a:lstStyle/>
          <a:p>
            <a:r>
              <a:rPr kumimoji="1" lang="ja-JP" altLang="en-US" sz="3000" b="1" dirty="0">
                <a:latin typeface="メイリオ" panose="020B0604030504040204" pitchFamily="50" charset="-128"/>
                <a:ea typeface="メイリオ" panose="020B0604030504040204" pitchFamily="50" charset="-128"/>
              </a:rPr>
              <a:t>河岸が削られるおそれ</a:t>
            </a:r>
            <a:endParaRPr kumimoji="1" lang="en-US" altLang="ja-JP" sz="3000" b="1" dirty="0">
              <a:latin typeface="メイリオ" panose="020B0604030504040204" pitchFamily="50" charset="-128"/>
              <a:ea typeface="メイリオ" panose="020B0604030504040204" pitchFamily="50" charset="-128"/>
            </a:endParaRPr>
          </a:p>
          <a:p>
            <a:r>
              <a:rPr kumimoji="1" lang="ja-JP" altLang="en-US" sz="3000" dirty="0">
                <a:latin typeface="メイリオ" panose="020B0604030504040204" pitchFamily="50" charset="-128"/>
                <a:ea typeface="メイリオ" panose="020B0604030504040204" pitchFamily="50" charset="-128"/>
              </a:rPr>
              <a:t>のある区域</a:t>
            </a:r>
            <a:endParaRPr kumimoji="1" lang="en-US" altLang="ja-JP" sz="30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BFBE4350-602A-4403-B8BF-C67B2BDF75D0}"/>
              </a:ext>
            </a:extLst>
          </p:cNvPr>
          <p:cNvSpPr txBox="1"/>
          <p:nvPr/>
        </p:nvSpPr>
        <p:spPr>
          <a:xfrm>
            <a:off x="4902717" y="2626696"/>
            <a:ext cx="2243280" cy="66386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はんらんりゅう</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BECBAC1D-D82F-4020-AA39-BADEE86FE0C4}"/>
              </a:ext>
            </a:extLst>
          </p:cNvPr>
          <p:cNvSpPr txBox="1"/>
          <p:nvPr/>
        </p:nvSpPr>
        <p:spPr>
          <a:xfrm>
            <a:off x="4721615" y="4602177"/>
            <a:ext cx="2243280" cy="66386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かがんしんしょく</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3856E624-21CB-4931-8021-D25D6F299A41}"/>
              </a:ext>
            </a:extLst>
          </p:cNvPr>
          <p:cNvPicPr>
            <a:picLocks noChangeAspect="1"/>
          </p:cNvPicPr>
          <p:nvPr/>
        </p:nvPicPr>
        <p:blipFill>
          <a:blip r:embed="rId6"/>
          <a:stretch>
            <a:fillRect/>
          </a:stretch>
        </p:blipFill>
        <p:spPr>
          <a:xfrm>
            <a:off x="7131571" y="2764474"/>
            <a:ext cx="1349490" cy="902133"/>
          </a:xfrm>
          <a:prstGeom prst="rect">
            <a:avLst/>
          </a:prstGeom>
        </p:spPr>
      </p:pic>
      <p:pic>
        <p:nvPicPr>
          <p:cNvPr id="4" name="図 3">
            <a:extLst>
              <a:ext uri="{FF2B5EF4-FFF2-40B4-BE49-F238E27FC236}">
                <a16:creationId xmlns:a16="http://schemas.microsoft.com/office/drawing/2014/main" id="{B3F6F75F-0102-40A6-84D0-624EEA677FBD}"/>
              </a:ext>
            </a:extLst>
          </p:cNvPr>
          <p:cNvPicPr>
            <a:picLocks noChangeAspect="1"/>
          </p:cNvPicPr>
          <p:nvPr/>
        </p:nvPicPr>
        <p:blipFill>
          <a:blip r:embed="rId7"/>
          <a:stretch>
            <a:fillRect/>
          </a:stretch>
        </p:blipFill>
        <p:spPr>
          <a:xfrm>
            <a:off x="7131571" y="4718962"/>
            <a:ext cx="1349490" cy="902133"/>
          </a:xfrm>
          <a:prstGeom prst="rect">
            <a:avLst/>
          </a:prstGeom>
          <a:solidFill>
            <a:schemeClr val="bg1"/>
          </a:solidFill>
          <a:ln w="82550">
            <a:noFill/>
          </a:ln>
        </p:spPr>
      </p:pic>
      <p:sp>
        <p:nvSpPr>
          <p:cNvPr id="7" name="四角形: 角を丸くする 6">
            <a:extLst>
              <a:ext uri="{FF2B5EF4-FFF2-40B4-BE49-F238E27FC236}">
                <a16:creationId xmlns:a16="http://schemas.microsoft.com/office/drawing/2014/main" id="{11C2F179-C66C-438E-98E8-AA541615B515}"/>
              </a:ext>
            </a:extLst>
          </p:cNvPr>
          <p:cNvSpPr/>
          <p:nvPr/>
        </p:nvSpPr>
        <p:spPr>
          <a:xfrm>
            <a:off x="4550226" y="2619153"/>
            <a:ext cx="6013066" cy="1808641"/>
          </a:xfrm>
          <a:prstGeom prst="roundRect">
            <a:avLst>
              <a:gd name="adj" fmla="val 7408"/>
            </a:avLst>
          </a:prstGeom>
          <a:noFill/>
          <a:ln w="571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998E23FC-CF5A-4B63-8110-249E2BAE9038}"/>
              </a:ext>
            </a:extLst>
          </p:cNvPr>
          <p:cNvSpPr/>
          <p:nvPr/>
        </p:nvSpPr>
        <p:spPr>
          <a:xfrm>
            <a:off x="4550226" y="4579571"/>
            <a:ext cx="6013066" cy="2141919"/>
          </a:xfrm>
          <a:prstGeom prst="roundRect">
            <a:avLst>
              <a:gd name="adj" fmla="val 7408"/>
            </a:avLst>
          </a:prstGeom>
          <a:noFill/>
          <a:ln w="57150">
            <a:solidFill>
              <a:srgbClr val="F5B9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a:extLst>
              <a:ext uri="{FF2B5EF4-FFF2-40B4-BE49-F238E27FC236}">
                <a16:creationId xmlns:a16="http://schemas.microsoft.com/office/drawing/2014/main" id="{1E084880-6300-A0D5-0ACA-B091617BC994}"/>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8" name="テキスト ボックス 17">
            <a:extLst>
              <a:ext uri="{FF2B5EF4-FFF2-40B4-BE49-F238E27FC236}">
                <a16:creationId xmlns:a16="http://schemas.microsoft.com/office/drawing/2014/main" id="{178CAF92-4021-3EB6-EF6A-FF3699B74322}"/>
              </a:ext>
            </a:extLst>
          </p:cNvPr>
          <p:cNvSpPr txBox="1"/>
          <p:nvPr/>
        </p:nvSpPr>
        <p:spPr>
          <a:xfrm>
            <a:off x="65000" y="88128"/>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洪水ハザードマップの見方</a:t>
            </a:r>
            <a:endParaRPr lang="en-US" altLang="ja-JP" i="0" dirty="0"/>
          </a:p>
        </p:txBody>
      </p:sp>
      <p:sp>
        <p:nvSpPr>
          <p:cNvPr id="20" name="テキスト ボックス 19">
            <a:extLst>
              <a:ext uri="{FF2B5EF4-FFF2-40B4-BE49-F238E27FC236}">
                <a16:creationId xmlns:a16="http://schemas.microsoft.com/office/drawing/2014/main" id="{B026F3CC-4188-7779-C145-C91F1885087A}"/>
              </a:ext>
            </a:extLst>
          </p:cNvPr>
          <p:cNvSpPr txBox="1"/>
          <p:nvPr/>
        </p:nvSpPr>
        <p:spPr>
          <a:xfrm>
            <a:off x="205248" y="-5444"/>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こうずい</a:t>
            </a:r>
          </a:p>
        </p:txBody>
      </p:sp>
      <p:sp>
        <p:nvSpPr>
          <p:cNvPr id="22" name="テキスト ボックス 21">
            <a:extLst>
              <a:ext uri="{FF2B5EF4-FFF2-40B4-BE49-F238E27FC236}">
                <a16:creationId xmlns:a16="http://schemas.microsoft.com/office/drawing/2014/main" id="{D54E785E-7723-88F8-B6F3-98F39618624E}"/>
              </a:ext>
            </a:extLst>
          </p:cNvPr>
          <p:cNvSpPr txBox="1"/>
          <p:nvPr/>
        </p:nvSpPr>
        <p:spPr>
          <a:xfrm>
            <a:off x="1469758" y="1572176"/>
            <a:ext cx="1041213" cy="456112"/>
          </a:xfrm>
          <a:prstGeom prst="rect">
            <a:avLst/>
          </a:prstGeom>
          <a:noFill/>
          <a:ln>
            <a:noFill/>
          </a:ln>
        </p:spPr>
        <p:txBody>
          <a:bodyPr wrap="square" rtlCol="0" anchor="ctr" anchorCtr="0">
            <a:noAutofit/>
          </a:bodyPr>
          <a:lstStyle/>
          <a:p>
            <a:pPr algn="dist"/>
            <a:r>
              <a:rPr kumimoji="1" lang="ja-JP" altLang="en-US" sz="1500" dirty="0">
                <a:latin typeface="メイリオ" panose="020B0604030504040204" pitchFamily="50" charset="-128"/>
                <a:ea typeface="メイリオ" panose="020B0604030504040204" pitchFamily="50" charset="-128"/>
              </a:rPr>
              <a:t>はんらん</a:t>
            </a:r>
            <a:endParaRPr kumimoji="1" lang="en-US" altLang="ja-JP" sz="15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C8B6159B-99EF-9EFA-33D1-D0EDF9F44509}"/>
              </a:ext>
            </a:extLst>
          </p:cNvPr>
          <p:cNvSpPr txBox="1"/>
          <p:nvPr/>
        </p:nvSpPr>
        <p:spPr>
          <a:xfrm>
            <a:off x="4201008" y="1572176"/>
            <a:ext cx="1041213" cy="456112"/>
          </a:xfrm>
          <a:prstGeom prst="rect">
            <a:avLst/>
          </a:prstGeom>
          <a:noFill/>
          <a:ln>
            <a:noFill/>
          </a:ln>
        </p:spPr>
        <p:txBody>
          <a:bodyPr wrap="square" rtlCol="0" anchor="ctr" anchorCtr="0">
            <a:noAutofit/>
          </a:bodyPr>
          <a:lstStyle/>
          <a:p>
            <a:pPr algn="dist"/>
            <a:r>
              <a:rPr kumimoji="1" lang="ja-JP" altLang="en-US" sz="1500" dirty="0">
                <a:latin typeface="メイリオ" panose="020B0604030504040204" pitchFamily="50" charset="-128"/>
                <a:ea typeface="メイリオ" panose="020B0604030504040204" pitchFamily="50" charset="-128"/>
              </a:rPr>
              <a:t>とうかい</a:t>
            </a:r>
            <a:endParaRPr kumimoji="1" lang="en-US" altLang="ja-JP" sz="1500"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CB1B8103-8B96-D169-1133-5389134A160F}"/>
              </a:ext>
            </a:extLst>
          </p:cNvPr>
          <p:cNvSpPr txBox="1"/>
          <p:nvPr/>
        </p:nvSpPr>
        <p:spPr>
          <a:xfrm>
            <a:off x="8318526" y="1572176"/>
            <a:ext cx="890474" cy="456112"/>
          </a:xfrm>
          <a:prstGeom prst="rect">
            <a:avLst/>
          </a:prstGeom>
          <a:noFill/>
          <a:ln>
            <a:noFill/>
          </a:ln>
        </p:spPr>
        <p:txBody>
          <a:bodyPr wrap="square" rtlCol="0" anchor="ctr" anchorCtr="0">
            <a:noAutofit/>
          </a:bodyPr>
          <a:lstStyle/>
          <a:p>
            <a:pPr algn="dist"/>
            <a:r>
              <a:rPr kumimoji="1" lang="ja-JP" altLang="en-US" sz="1500" dirty="0">
                <a:latin typeface="メイリオ" panose="020B0604030504040204" pitchFamily="50" charset="-128"/>
                <a:ea typeface="メイリオ" panose="020B0604030504040204" pitchFamily="50" charset="-128"/>
              </a:rPr>
              <a:t>くいき</a:t>
            </a:r>
            <a:endParaRPr kumimoji="1" lang="en-US" altLang="ja-JP" sz="15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A1898BE6-EBE5-AAFB-6813-970CF141B3AE}"/>
              </a:ext>
            </a:extLst>
          </p:cNvPr>
          <p:cNvSpPr txBox="1"/>
          <p:nvPr/>
        </p:nvSpPr>
        <p:spPr>
          <a:xfrm>
            <a:off x="7671772" y="3567441"/>
            <a:ext cx="890474" cy="456112"/>
          </a:xfrm>
          <a:prstGeom prst="rect">
            <a:avLst/>
          </a:prstGeom>
          <a:noFill/>
          <a:ln>
            <a:noFill/>
          </a:ln>
        </p:spPr>
        <p:txBody>
          <a:bodyPr wrap="square" rtlCol="0" anchor="ctr" anchorCtr="0">
            <a:noAutofit/>
          </a:bodyPr>
          <a:lstStyle/>
          <a:p>
            <a:pPr algn="dist"/>
            <a:r>
              <a:rPr kumimoji="1" lang="ja-JP" altLang="en-US" sz="1200" dirty="0">
                <a:latin typeface="メイリオ" panose="020B0604030504040204" pitchFamily="50" charset="-128"/>
                <a:ea typeface="メイリオ" panose="020B0604030504040204" pitchFamily="50" charset="-128"/>
              </a:rPr>
              <a:t>くいき</a:t>
            </a:r>
            <a:endParaRPr kumimoji="1" lang="en-US" altLang="ja-JP"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E8EC66A7-B9E6-D3CD-B8CC-665C731BFA61}"/>
              </a:ext>
            </a:extLst>
          </p:cNvPr>
          <p:cNvSpPr txBox="1"/>
          <p:nvPr/>
        </p:nvSpPr>
        <p:spPr>
          <a:xfrm>
            <a:off x="5782652" y="5956194"/>
            <a:ext cx="890474" cy="456112"/>
          </a:xfrm>
          <a:prstGeom prst="rect">
            <a:avLst/>
          </a:prstGeom>
          <a:noFill/>
          <a:ln>
            <a:noFill/>
          </a:ln>
        </p:spPr>
        <p:txBody>
          <a:bodyPr wrap="square" rtlCol="0" anchor="ctr" anchorCtr="0">
            <a:noAutofit/>
          </a:bodyPr>
          <a:lstStyle/>
          <a:p>
            <a:pPr algn="dist"/>
            <a:r>
              <a:rPr kumimoji="1" lang="ja-JP" altLang="en-US" sz="1200" dirty="0">
                <a:latin typeface="メイリオ" panose="020B0604030504040204" pitchFamily="50" charset="-128"/>
                <a:ea typeface="メイリオ" panose="020B0604030504040204" pitchFamily="50" charset="-128"/>
              </a:rPr>
              <a:t>くいき</a:t>
            </a:r>
            <a:endParaRPr kumimoji="1" lang="en-US" altLang="ja-JP" sz="12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602EEE88-D480-7DE7-2A7C-1973CBC31254}"/>
              </a:ext>
            </a:extLst>
          </p:cNvPr>
          <p:cNvSpPr txBox="1"/>
          <p:nvPr/>
        </p:nvSpPr>
        <p:spPr>
          <a:xfrm>
            <a:off x="4600228" y="3567441"/>
            <a:ext cx="1057980" cy="456112"/>
          </a:xfrm>
          <a:prstGeom prst="rect">
            <a:avLst/>
          </a:prstGeom>
          <a:noFill/>
          <a:ln>
            <a:noFill/>
          </a:ln>
        </p:spPr>
        <p:txBody>
          <a:bodyPr wrap="square" rtlCol="0" anchor="ctr" anchorCtr="0">
            <a:noAutofit/>
          </a:bodyPr>
          <a:lstStyle/>
          <a:p>
            <a:pPr algn="dist"/>
            <a:r>
              <a:rPr kumimoji="1" lang="ja-JP" altLang="en-US" sz="1200" dirty="0">
                <a:latin typeface="メイリオ" panose="020B0604030504040204" pitchFamily="50" charset="-128"/>
                <a:ea typeface="メイリオ" panose="020B0604030504040204" pitchFamily="50" charset="-128"/>
              </a:rPr>
              <a:t>こうずい</a:t>
            </a:r>
            <a:endParaRPr kumimoji="1" lang="en-US" altLang="ja-JP" sz="12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31E6DEE8-D1A3-C155-51CB-516D62475EDA}"/>
              </a:ext>
            </a:extLst>
          </p:cNvPr>
          <p:cNvSpPr txBox="1"/>
          <p:nvPr/>
        </p:nvSpPr>
        <p:spPr>
          <a:xfrm>
            <a:off x="4623343" y="5506390"/>
            <a:ext cx="1057980" cy="456112"/>
          </a:xfrm>
          <a:prstGeom prst="rect">
            <a:avLst/>
          </a:prstGeom>
          <a:noFill/>
          <a:ln>
            <a:noFill/>
          </a:ln>
        </p:spPr>
        <p:txBody>
          <a:bodyPr wrap="square" rtlCol="0" anchor="ctr" anchorCtr="0">
            <a:noAutofit/>
          </a:bodyPr>
          <a:lstStyle/>
          <a:p>
            <a:pPr algn="dist"/>
            <a:r>
              <a:rPr kumimoji="1" lang="ja-JP" altLang="en-US" sz="1200" dirty="0">
                <a:latin typeface="メイリオ" panose="020B0604030504040204" pitchFamily="50" charset="-128"/>
                <a:ea typeface="メイリオ" panose="020B0604030504040204" pitchFamily="50" charset="-128"/>
              </a:rPr>
              <a:t>かわぎし</a:t>
            </a:r>
            <a:endParaRPr kumimoji="1" lang="en-US" altLang="ja-JP" sz="12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AFC983CF-91D0-04CB-BEE0-D7608E5CB6C7}"/>
              </a:ext>
            </a:extLst>
          </p:cNvPr>
          <p:cNvSpPr txBox="1"/>
          <p:nvPr/>
        </p:nvSpPr>
        <p:spPr>
          <a:xfrm>
            <a:off x="5766293" y="5501360"/>
            <a:ext cx="561936" cy="456112"/>
          </a:xfrm>
          <a:prstGeom prst="rect">
            <a:avLst/>
          </a:prstGeom>
          <a:noFill/>
          <a:ln>
            <a:noFill/>
          </a:ln>
        </p:spPr>
        <p:txBody>
          <a:bodyPr wrap="square" rtlCol="0" anchor="ctr" anchorCtr="0">
            <a:noAutofit/>
          </a:bodyPr>
          <a:lstStyle/>
          <a:p>
            <a:pPr algn="dist"/>
            <a:r>
              <a:rPr kumimoji="1" lang="ja-JP" altLang="en-US" sz="1200" dirty="0">
                <a:latin typeface="メイリオ" panose="020B0604030504040204" pitchFamily="50" charset="-128"/>
                <a:ea typeface="メイリオ" panose="020B0604030504040204" pitchFamily="50" charset="-128"/>
              </a:rPr>
              <a:t>けず</a:t>
            </a:r>
            <a:endParaRPr kumimoji="1" lang="en-US" altLang="ja-JP" sz="1200" dirty="0">
              <a:latin typeface="メイリオ" panose="020B0604030504040204" pitchFamily="50" charset="-128"/>
              <a:ea typeface="メイリオ" panose="020B0604030504040204" pitchFamily="50" charset="-128"/>
            </a:endParaRPr>
          </a:p>
        </p:txBody>
      </p:sp>
      <p:sp>
        <p:nvSpPr>
          <p:cNvPr id="2" name="スライド番号プレースホルダー 9">
            <a:extLst>
              <a:ext uri="{FF2B5EF4-FFF2-40B4-BE49-F238E27FC236}">
                <a16:creationId xmlns:a16="http://schemas.microsoft.com/office/drawing/2014/main" id="{98E92617-960B-6538-8EE6-9A42FFC43027}"/>
              </a:ext>
            </a:extLst>
          </p:cNvPr>
          <p:cNvSpPr>
            <a:spLocks noGrp="1"/>
          </p:cNvSpPr>
          <p:nvPr>
            <p:ph type="sldNum" sz="quarter" idx="12"/>
          </p:nvPr>
        </p:nvSpPr>
        <p:spPr>
          <a:xfrm>
            <a:off x="10094043"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6</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751CB58-27FB-000E-1AA5-C1ADAF266E15}"/>
              </a:ext>
            </a:extLst>
          </p:cNvPr>
          <p:cNvSpPr txBox="1"/>
          <p:nvPr/>
        </p:nvSpPr>
        <p:spPr>
          <a:xfrm>
            <a:off x="1268903" y="3801151"/>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Tree>
    <p:extLst>
      <p:ext uri="{BB962C8B-B14F-4D97-AF65-F5344CB8AC3E}">
        <p14:creationId xmlns:p14="http://schemas.microsoft.com/office/powerpoint/2010/main" val="3818209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B07E12F3-B57B-41FB-B8A8-21AB6F290E20}"/>
              </a:ext>
            </a:extLst>
          </p:cNvPr>
          <p:cNvCxnSpPr>
            <a:cxnSpLocks/>
          </p:cNvCxnSpPr>
          <p:nvPr/>
        </p:nvCxnSpPr>
        <p:spPr>
          <a:xfrm>
            <a:off x="3940062" y="1987578"/>
            <a:ext cx="0" cy="4710595"/>
          </a:xfrm>
          <a:prstGeom prst="line">
            <a:avLst/>
          </a:prstGeom>
          <a:noFill/>
          <a:ln w="38100">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21" name="直線コネクタ 20">
            <a:extLst>
              <a:ext uri="{FF2B5EF4-FFF2-40B4-BE49-F238E27FC236}">
                <a16:creationId xmlns:a16="http://schemas.microsoft.com/office/drawing/2014/main" id="{4C57EE35-767D-408C-B259-05B4AAAFE2F7}"/>
              </a:ext>
            </a:extLst>
          </p:cNvPr>
          <p:cNvCxnSpPr>
            <a:cxnSpLocks/>
          </p:cNvCxnSpPr>
          <p:nvPr/>
        </p:nvCxnSpPr>
        <p:spPr>
          <a:xfrm>
            <a:off x="7899804" y="1987578"/>
            <a:ext cx="0" cy="4710595"/>
          </a:xfrm>
          <a:prstGeom prst="line">
            <a:avLst/>
          </a:prstGeom>
          <a:noFill/>
          <a:ln w="38100">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cxnSp>
      <p:sp>
        <p:nvSpPr>
          <p:cNvPr id="9" name="四角形: 角を丸くする 8">
            <a:extLst>
              <a:ext uri="{FF2B5EF4-FFF2-40B4-BE49-F238E27FC236}">
                <a16:creationId xmlns:a16="http://schemas.microsoft.com/office/drawing/2014/main" id="{BDDCB35D-838B-49E2-8130-7E1A1BA26BE5}"/>
              </a:ext>
            </a:extLst>
          </p:cNvPr>
          <p:cNvSpPr/>
          <p:nvPr/>
        </p:nvSpPr>
        <p:spPr>
          <a:xfrm>
            <a:off x="210000" y="833907"/>
            <a:ext cx="11772000" cy="1052426"/>
          </a:xfrm>
          <a:prstGeom prst="roundRect">
            <a:avLst/>
          </a:prstGeom>
          <a:solidFill>
            <a:srgbClr val="F7E3C5"/>
          </a:solidFill>
          <a:ln w="38100">
            <a:solidFill>
              <a:srgbClr val="EAB1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94C5093D-A60F-4FC7-A5D9-EB521ED84BDC}"/>
              </a:ext>
            </a:extLst>
          </p:cNvPr>
          <p:cNvSpPr txBox="1"/>
          <p:nvPr/>
        </p:nvSpPr>
        <p:spPr>
          <a:xfrm>
            <a:off x="517358" y="1124003"/>
            <a:ext cx="10948733" cy="641668"/>
          </a:xfrm>
          <a:prstGeom prst="rect">
            <a:avLst/>
          </a:prstGeom>
          <a:noFill/>
          <a:ln>
            <a:noFill/>
          </a:ln>
        </p:spPr>
        <p:txBody>
          <a:bodyPr wrap="square" rtlCol="0" anchor="t" anchorCtr="0">
            <a:noAutofit/>
          </a:bodyPr>
          <a:lstStyle/>
          <a:p>
            <a:r>
              <a:rPr kumimoji="1" lang="ja-JP" altLang="en-US" sz="4000" b="1" dirty="0">
                <a:latin typeface="メイリオ" panose="020B0604030504040204" pitchFamily="50" charset="-128"/>
                <a:ea typeface="メイリオ" panose="020B0604030504040204" pitchFamily="50" charset="-128"/>
              </a:rPr>
              <a:t>土砂災害警戒区域</a:t>
            </a:r>
            <a:r>
              <a:rPr kumimoji="1" lang="ja-JP" altLang="en-US" sz="4000" dirty="0">
                <a:latin typeface="メイリオ" panose="020B0604030504040204" pitchFamily="50" charset="-128"/>
                <a:ea typeface="メイリオ" panose="020B0604030504040204" pitchFamily="50" charset="-128"/>
              </a:rPr>
              <a:t>：</a:t>
            </a:r>
            <a:r>
              <a:rPr kumimoji="1" lang="ja-JP" altLang="en-US" sz="3600" dirty="0">
                <a:latin typeface="メイリオ" panose="020B0604030504040204" pitchFamily="50" charset="-128"/>
                <a:ea typeface="メイリオ" panose="020B0604030504040204" pitchFamily="50" charset="-128"/>
              </a:rPr>
              <a:t>土砂災害のおそれのある区域</a:t>
            </a:r>
            <a:endParaRPr kumimoji="1" lang="en-US" altLang="ja-JP" sz="36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3FA07532-7DF1-4447-874E-2AAB1DF19FB7}"/>
              </a:ext>
            </a:extLst>
          </p:cNvPr>
          <p:cNvSpPr txBox="1"/>
          <p:nvPr/>
        </p:nvSpPr>
        <p:spPr>
          <a:xfrm>
            <a:off x="666433" y="722267"/>
            <a:ext cx="4188221"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どしゃ さいがい けいかい くいき</a:t>
            </a:r>
            <a:endParaRPr kumimoji="1" lang="en-US" altLang="ja-JP" sz="2000" dirty="0">
              <a:latin typeface="メイリオ" panose="020B0604030504040204" pitchFamily="50" charset="-128"/>
              <a:ea typeface="メイリオ" panose="020B0604030504040204" pitchFamily="50" charset="-128"/>
            </a:endParaRPr>
          </a:p>
        </p:txBody>
      </p:sp>
      <p:grpSp>
        <p:nvGrpSpPr>
          <p:cNvPr id="15" name="グループ化 14">
            <a:extLst>
              <a:ext uri="{FF2B5EF4-FFF2-40B4-BE49-F238E27FC236}">
                <a16:creationId xmlns:a16="http://schemas.microsoft.com/office/drawing/2014/main" id="{D3BA2BE1-C2FF-1482-00F0-DE1C90E66F1A}"/>
              </a:ext>
            </a:extLst>
          </p:cNvPr>
          <p:cNvGrpSpPr/>
          <p:nvPr/>
        </p:nvGrpSpPr>
        <p:grpSpPr>
          <a:xfrm>
            <a:off x="449583" y="2033257"/>
            <a:ext cx="2928918" cy="4719000"/>
            <a:chOff x="449583" y="2033257"/>
            <a:chExt cx="2928918" cy="4719000"/>
          </a:xfrm>
        </p:grpSpPr>
        <p:pic>
          <p:nvPicPr>
            <p:cNvPr id="12" name="図 11">
              <a:extLst>
                <a:ext uri="{FF2B5EF4-FFF2-40B4-BE49-F238E27FC236}">
                  <a16:creationId xmlns:a16="http://schemas.microsoft.com/office/drawing/2014/main" id="{3644B33E-DD30-45E8-822F-C3684F584CF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892"/>
            <a:stretch/>
          </p:blipFill>
          <p:spPr>
            <a:xfrm>
              <a:off x="506531" y="3122886"/>
              <a:ext cx="2810530" cy="2351409"/>
            </a:xfrm>
            <a:prstGeom prst="rect">
              <a:avLst/>
            </a:prstGeom>
          </p:spPr>
        </p:pic>
        <p:sp>
          <p:nvSpPr>
            <p:cNvPr id="18" name="テキスト ボックス 17">
              <a:extLst>
                <a:ext uri="{FF2B5EF4-FFF2-40B4-BE49-F238E27FC236}">
                  <a16:creationId xmlns:a16="http://schemas.microsoft.com/office/drawing/2014/main" id="{BFB07178-B1ED-45AD-86F0-F70B826FE90D}"/>
                </a:ext>
              </a:extLst>
            </p:cNvPr>
            <p:cNvSpPr txBox="1"/>
            <p:nvPr/>
          </p:nvSpPr>
          <p:spPr>
            <a:xfrm>
              <a:off x="548940" y="2033257"/>
              <a:ext cx="2829561" cy="1044211"/>
            </a:xfrm>
            <a:prstGeom prst="rect">
              <a:avLst/>
            </a:prstGeom>
            <a:solidFill>
              <a:srgbClr val="0070C0"/>
            </a:solidFill>
            <a:ln w="50800">
              <a:noFill/>
            </a:ln>
          </p:spPr>
          <p:txBody>
            <a:bodyPr wrap="square" lIns="0" tIns="396000" rIns="0" bIns="0" rtlCol="0" anchor="ctr" anchorCtr="0">
              <a:noAutofit/>
            </a:bodyP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がけ崩れ</a:t>
              </a:r>
              <a:endParaRPr kumimoji="1" lang="en-US" altLang="ja-JP" sz="4000" dirty="0">
                <a:solidFill>
                  <a:schemeClr val="bg1"/>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E339032D-77EB-462A-8CCE-CF2C8FD96F1A}"/>
                </a:ext>
              </a:extLst>
            </p:cNvPr>
            <p:cNvSpPr txBox="1"/>
            <p:nvPr/>
          </p:nvSpPr>
          <p:spPr>
            <a:xfrm>
              <a:off x="449583" y="5570549"/>
              <a:ext cx="2928916" cy="1181708"/>
            </a:xfrm>
            <a:prstGeom prst="rect">
              <a:avLst/>
            </a:prstGeom>
            <a:noFill/>
            <a:ln>
              <a:noFill/>
            </a:ln>
          </p:spPr>
          <p:txBody>
            <a:bodyPr wrap="square" rtlCol="0" anchor="ctr" anchorCtr="0">
              <a:noAutofit/>
            </a:bodyPr>
            <a:lstStyle/>
            <a:p>
              <a:r>
                <a:rPr kumimoji="1" lang="ja-JP" altLang="en-US" sz="3200" dirty="0">
                  <a:latin typeface="メイリオ" panose="020B0604030504040204" pitchFamily="50" charset="-128"/>
                  <a:ea typeface="メイリオ" panose="020B0604030504040204" pitchFamily="50" charset="-128"/>
                </a:rPr>
                <a:t>急な斜面が</a:t>
              </a:r>
              <a:endParaRPr kumimoji="1" lang="en-US" altLang="ja-JP" sz="3200" dirty="0">
                <a:latin typeface="メイリオ" panose="020B0604030504040204" pitchFamily="50" charset="-128"/>
                <a:ea typeface="メイリオ" panose="020B0604030504040204" pitchFamily="50" charset="-128"/>
              </a:endParaRPr>
            </a:p>
            <a:p>
              <a:r>
                <a:rPr kumimoji="1" lang="ja-JP" altLang="en-US" sz="3200" b="1" dirty="0">
                  <a:solidFill>
                    <a:srgbClr val="EC5A5A"/>
                  </a:solidFill>
                  <a:latin typeface="メイリオ" panose="020B0604030504040204" pitchFamily="50" charset="-128"/>
                  <a:ea typeface="メイリオ" panose="020B0604030504040204" pitchFamily="50" charset="-128"/>
                </a:rPr>
                <a:t>崩れ落ちる</a:t>
              </a:r>
              <a:endParaRPr kumimoji="1" lang="en-US" altLang="ja-JP" sz="3200" b="1" dirty="0">
                <a:solidFill>
                  <a:srgbClr val="EC5A5A"/>
                </a:solidFill>
                <a:latin typeface="メイリオ" panose="020B0604030504040204" pitchFamily="50" charset="-128"/>
                <a:ea typeface="メイリオ" panose="020B0604030504040204" pitchFamily="50" charset="-128"/>
              </a:endParaRPr>
            </a:p>
          </p:txBody>
        </p:sp>
      </p:grpSp>
      <p:sp>
        <p:nvSpPr>
          <p:cNvPr id="17" name="テキスト ボックス 16">
            <a:extLst>
              <a:ext uri="{FF2B5EF4-FFF2-40B4-BE49-F238E27FC236}">
                <a16:creationId xmlns:a16="http://schemas.microsoft.com/office/drawing/2014/main" id="{2A04FDDE-1C9E-4970-B358-6F8FF0BE4889}"/>
              </a:ext>
            </a:extLst>
          </p:cNvPr>
          <p:cNvSpPr txBox="1"/>
          <p:nvPr/>
        </p:nvSpPr>
        <p:spPr>
          <a:xfrm>
            <a:off x="1843740" y="1894145"/>
            <a:ext cx="901296" cy="74541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くず</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A0BF513F-CA5D-9DE9-8318-E44E3157C15C}"/>
              </a:ext>
            </a:extLst>
          </p:cNvPr>
          <p:cNvGrpSpPr/>
          <p:nvPr/>
        </p:nvGrpSpPr>
        <p:grpSpPr>
          <a:xfrm>
            <a:off x="4405371" y="1894145"/>
            <a:ext cx="3029125" cy="4858112"/>
            <a:chOff x="4518509" y="1894145"/>
            <a:chExt cx="3029125" cy="4858112"/>
          </a:xfrm>
        </p:grpSpPr>
        <p:pic>
          <p:nvPicPr>
            <p:cNvPr id="14" name="図 13">
              <a:extLst>
                <a:ext uri="{FF2B5EF4-FFF2-40B4-BE49-F238E27FC236}">
                  <a16:creationId xmlns:a16="http://schemas.microsoft.com/office/drawing/2014/main" id="{A24EA86A-A052-4A84-9CD3-D35F7EE072E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5215"/>
            <a:stretch/>
          </p:blipFill>
          <p:spPr>
            <a:xfrm>
              <a:off x="4632808" y="3213254"/>
              <a:ext cx="2865376" cy="2267285"/>
            </a:xfrm>
            <a:prstGeom prst="rect">
              <a:avLst/>
            </a:prstGeom>
          </p:spPr>
        </p:pic>
        <p:sp>
          <p:nvSpPr>
            <p:cNvPr id="19" name="テキスト ボックス 18">
              <a:extLst>
                <a:ext uri="{FF2B5EF4-FFF2-40B4-BE49-F238E27FC236}">
                  <a16:creationId xmlns:a16="http://schemas.microsoft.com/office/drawing/2014/main" id="{53121337-143B-4E7D-BADE-E1F07578FA3A}"/>
                </a:ext>
              </a:extLst>
            </p:cNvPr>
            <p:cNvSpPr txBox="1"/>
            <p:nvPr/>
          </p:nvSpPr>
          <p:spPr>
            <a:xfrm>
              <a:off x="4611861" y="2024931"/>
              <a:ext cx="2829561" cy="1044211"/>
            </a:xfrm>
            <a:prstGeom prst="rect">
              <a:avLst/>
            </a:prstGeom>
            <a:solidFill>
              <a:srgbClr val="0070C0"/>
            </a:solidFill>
            <a:ln w="50800">
              <a:noFill/>
            </a:ln>
          </p:spPr>
          <p:txBody>
            <a:bodyPr wrap="square" lIns="0" tIns="396000" rIns="0" bIns="0" rtlCol="0" anchor="ctr" anchorCtr="0">
              <a:noAutofit/>
            </a:bodyP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土石流</a:t>
              </a:r>
              <a:endParaRPr kumimoji="1" lang="en-US" altLang="ja-JP" sz="4000" dirty="0">
                <a:solidFill>
                  <a:schemeClr val="bg1"/>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813E22D2-80D7-4EC6-87AC-CACB610BB384}"/>
                </a:ext>
              </a:extLst>
            </p:cNvPr>
            <p:cNvSpPr txBox="1"/>
            <p:nvPr/>
          </p:nvSpPr>
          <p:spPr>
            <a:xfrm>
              <a:off x="4518509" y="5570549"/>
              <a:ext cx="3029125" cy="1181708"/>
            </a:xfrm>
            <a:prstGeom prst="rect">
              <a:avLst/>
            </a:prstGeom>
            <a:noFill/>
            <a:ln>
              <a:noFill/>
            </a:ln>
          </p:spPr>
          <p:txBody>
            <a:bodyPr wrap="square" rtlCol="0" anchor="ctr" anchorCtr="0">
              <a:noAutofit/>
            </a:bodyPr>
            <a:lstStyle/>
            <a:p>
              <a:r>
                <a:rPr kumimoji="1" lang="ja-JP" altLang="en-US" sz="2800" dirty="0">
                  <a:latin typeface="メイリオ" panose="020B0604030504040204" pitchFamily="50" charset="-128"/>
                  <a:ea typeface="メイリオ" panose="020B0604030504040204" pitchFamily="50" charset="-128"/>
                </a:rPr>
                <a:t>たまった土砂が</a:t>
              </a:r>
              <a:endParaRPr kumimoji="1" lang="en-US" altLang="ja-JP" sz="2800" dirty="0">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一気に下流へ</a:t>
              </a:r>
              <a:endParaRPr kumimoji="1" lang="en-US" altLang="ja-JP" sz="2800"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押し流される</a:t>
              </a:r>
              <a:endParaRPr kumimoji="1" lang="en-US" altLang="ja-JP" sz="2800" b="1" dirty="0">
                <a:solidFill>
                  <a:srgbClr val="EC5A5A"/>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F8391619-1D3F-4082-B510-03DAED3EAB87}"/>
                </a:ext>
              </a:extLst>
            </p:cNvPr>
            <p:cNvSpPr txBox="1"/>
            <p:nvPr/>
          </p:nvSpPr>
          <p:spPr>
            <a:xfrm>
              <a:off x="5161122" y="1894145"/>
              <a:ext cx="2042719" cy="74541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どせきりゅう</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grpSp>
      <p:grpSp>
        <p:nvGrpSpPr>
          <p:cNvPr id="13" name="グループ化 12">
            <a:extLst>
              <a:ext uri="{FF2B5EF4-FFF2-40B4-BE49-F238E27FC236}">
                <a16:creationId xmlns:a16="http://schemas.microsoft.com/office/drawing/2014/main" id="{E7559378-B09C-7C16-FD23-6CCC9283DFC0}"/>
              </a:ext>
            </a:extLst>
          </p:cNvPr>
          <p:cNvGrpSpPr/>
          <p:nvPr/>
        </p:nvGrpSpPr>
        <p:grpSpPr>
          <a:xfrm>
            <a:off x="8461367" y="1894145"/>
            <a:ext cx="3516085" cy="4858112"/>
            <a:chOff x="8461367" y="1894145"/>
            <a:chExt cx="3516085" cy="4858112"/>
          </a:xfrm>
        </p:grpSpPr>
        <p:pic>
          <p:nvPicPr>
            <p:cNvPr id="16" name="図 15">
              <a:extLst>
                <a:ext uri="{FF2B5EF4-FFF2-40B4-BE49-F238E27FC236}">
                  <a16:creationId xmlns:a16="http://schemas.microsoft.com/office/drawing/2014/main" id="{60AF36C6-D99A-47EF-92BD-336889440AA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5423"/>
            <a:stretch/>
          </p:blipFill>
          <p:spPr>
            <a:xfrm>
              <a:off x="8480400" y="3122886"/>
              <a:ext cx="2810530" cy="2351409"/>
            </a:xfrm>
            <a:prstGeom prst="rect">
              <a:avLst/>
            </a:prstGeom>
          </p:spPr>
        </p:pic>
        <p:sp>
          <p:nvSpPr>
            <p:cNvPr id="20" name="テキスト ボックス 19">
              <a:extLst>
                <a:ext uri="{FF2B5EF4-FFF2-40B4-BE49-F238E27FC236}">
                  <a16:creationId xmlns:a16="http://schemas.microsoft.com/office/drawing/2014/main" id="{DFCC31D7-026E-4DA6-BFB0-7BECF466E5BF}"/>
                </a:ext>
              </a:extLst>
            </p:cNvPr>
            <p:cNvSpPr txBox="1"/>
            <p:nvPr/>
          </p:nvSpPr>
          <p:spPr>
            <a:xfrm>
              <a:off x="8461367" y="2024932"/>
              <a:ext cx="2829561" cy="1044211"/>
            </a:xfrm>
            <a:prstGeom prst="rect">
              <a:avLst/>
            </a:prstGeom>
            <a:solidFill>
              <a:srgbClr val="0070C0"/>
            </a:solidFill>
            <a:ln w="50800">
              <a:noFill/>
            </a:ln>
          </p:spPr>
          <p:txBody>
            <a:bodyPr wrap="square" lIns="0" tIns="396000" rIns="0" bIns="0" rtlCol="0" anchor="ctr" anchorCtr="0">
              <a:noAutofit/>
            </a:bodyP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地すべり</a:t>
              </a:r>
              <a:endParaRPr kumimoji="1" lang="en-US" altLang="ja-JP" sz="4000" dirty="0">
                <a:solidFill>
                  <a:schemeClr val="bg1"/>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1A132781-E965-4208-90F4-7F1A92822875}"/>
                </a:ext>
              </a:extLst>
            </p:cNvPr>
            <p:cNvSpPr txBox="1"/>
            <p:nvPr/>
          </p:nvSpPr>
          <p:spPr>
            <a:xfrm>
              <a:off x="8461368" y="5570549"/>
              <a:ext cx="3516084" cy="1181708"/>
            </a:xfrm>
            <a:prstGeom prst="rect">
              <a:avLst/>
            </a:prstGeom>
            <a:noFill/>
            <a:ln>
              <a:noFill/>
            </a:ln>
          </p:spPr>
          <p:txBody>
            <a:bodyPr wrap="square" rtlCol="0" anchor="ctr" anchorCtr="0">
              <a:noAutofit/>
            </a:bodyPr>
            <a:lstStyle/>
            <a:p>
              <a:r>
                <a:rPr kumimoji="1" lang="ja-JP" altLang="en-US" sz="2800" dirty="0">
                  <a:latin typeface="メイリオ" panose="020B0604030504040204" pitchFamily="50" charset="-128"/>
                  <a:ea typeface="メイリオ" panose="020B0604030504040204" pitchFamily="50" charset="-128"/>
                </a:rPr>
                <a:t>斜面が塊のまま</a:t>
              </a:r>
              <a:endParaRPr kumimoji="1" lang="en-US" altLang="ja-JP" sz="2800" dirty="0">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低い方向にゆっくり</a:t>
              </a:r>
              <a:endParaRPr kumimoji="1" lang="en-US" altLang="ja-JP" sz="2800"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移動する</a:t>
              </a:r>
              <a:endParaRPr kumimoji="1" lang="en-US" altLang="ja-JP" sz="2800" b="1" dirty="0">
                <a:solidFill>
                  <a:srgbClr val="EC5A5A"/>
                </a:solidFill>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1600B04-AFE5-43F2-ADFE-7078939AE22C}"/>
                </a:ext>
              </a:extLst>
            </p:cNvPr>
            <p:cNvSpPr txBox="1"/>
            <p:nvPr/>
          </p:nvSpPr>
          <p:spPr>
            <a:xfrm>
              <a:off x="8881179" y="1894145"/>
              <a:ext cx="1931952" cy="74541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じ</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grpSp>
      <p:pic>
        <p:nvPicPr>
          <p:cNvPr id="3" name="図 2">
            <a:extLst>
              <a:ext uri="{FF2B5EF4-FFF2-40B4-BE49-F238E27FC236}">
                <a16:creationId xmlns:a16="http://schemas.microsoft.com/office/drawing/2014/main" id="{4EC560CC-5D7A-4677-841A-9B375263EFCD}"/>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8CB4E156-9B51-0222-EAAD-E2BA76AD4E2D}"/>
              </a:ext>
            </a:extLst>
          </p:cNvPr>
          <p:cNvSpPr txBox="1"/>
          <p:nvPr/>
        </p:nvSpPr>
        <p:spPr>
          <a:xfrm>
            <a:off x="65000" y="101245"/>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土砂災害ハザードマップの見方</a:t>
            </a:r>
            <a:endParaRPr lang="en-US" altLang="ja-JP" i="0" dirty="0"/>
          </a:p>
        </p:txBody>
      </p:sp>
      <p:sp>
        <p:nvSpPr>
          <p:cNvPr id="7" name="テキスト ボックス 6">
            <a:extLst>
              <a:ext uri="{FF2B5EF4-FFF2-40B4-BE49-F238E27FC236}">
                <a16:creationId xmlns:a16="http://schemas.microsoft.com/office/drawing/2014/main" id="{B81CC39E-5388-124D-D918-33934A0E7492}"/>
              </a:ext>
            </a:extLst>
          </p:cNvPr>
          <p:cNvSpPr txBox="1"/>
          <p:nvPr/>
        </p:nvSpPr>
        <p:spPr>
          <a:xfrm>
            <a:off x="372435" y="0"/>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どしゃ　さいがい</a:t>
            </a:r>
          </a:p>
        </p:txBody>
      </p:sp>
      <p:sp>
        <p:nvSpPr>
          <p:cNvPr id="24" name="テキスト ボックス 23">
            <a:extLst>
              <a:ext uri="{FF2B5EF4-FFF2-40B4-BE49-F238E27FC236}">
                <a16:creationId xmlns:a16="http://schemas.microsoft.com/office/drawing/2014/main" id="{1E2D1092-CCA3-AA69-70F6-5D8656284E44}"/>
              </a:ext>
            </a:extLst>
          </p:cNvPr>
          <p:cNvSpPr txBox="1"/>
          <p:nvPr/>
        </p:nvSpPr>
        <p:spPr>
          <a:xfrm>
            <a:off x="5141243" y="773071"/>
            <a:ext cx="4188221"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どしゃ さいがい</a:t>
            </a:r>
            <a:endParaRPr kumimoji="1" lang="en-US" altLang="ja-JP" sz="20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E6D66A2C-7E29-15F8-862C-E3F04559E816}"/>
              </a:ext>
            </a:extLst>
          </p:cNvPr>
          <p:cNvSpPr txBox="1"/>
          <p:nvPr/>
        </p:nvSpPr>
        <p:spPr>
          <a:xfrm>
            <a:off x="10112464" y="780973"/>
            <a:ext cx="966072"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くいき</a:t>
            </a:r>
            <a:endParaRPr kumimoji="1" lang="en-US" altLang="ja-JP" sz="20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86D9D3BD-AEE2-DDA0-0617-99B64E26AF94}"/>
              </a:ext>
            </a:extLst>
          </p:cNvPr>
          <p:cNvSpPr txBox="1"/>
          <p:nvPr/>
        </p:nvSpPr>
        <p:spPr>
          <a:xfrm>
            <a:off x="1342830" y="5273145"/>
            <a:ext cx="966072"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しゃめん</a:t>
            </a:r>
            <a:endParaRPr kumimoji="1" lang="en-US" altLang="ja-JP" sz="12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4703992B-A07D-E346-A4EF-BE509351AF8D}"/>
              </a:ext>
            </a:extLst>
          </p:cNvPr>
          <p:cNvSpPr txBox="1"/>
          <p:nvPr/>
        </p:nvSpPr>
        <p:spPr>
          <a:xfrm>
            <a:off x="472589" y="5829471"/>
            <a:ext cx="579291" cy="663864"/>
          </a:xfrm>
          <a:prstGeom prst="rect">
            <a:avLst/>
          </a:prstGeom>
          <a:noFill/>
          <a:ln>
            <a:noFill/>
          </a:ln>
        </p:spPr>
        <p:txBody>
          <a:bodyPr wrap="square" rtlCol="0" anchor="ctr" anchorCtr="0">
            <a:noAutofit/>
          </a:bodyPr>
          <a:lstStyle/>
          <a:p>
            <a:r>
              <a:rPr kumimoji="1" lang="ja-JP" altLang="en-US" sz="1200" dirty="0">
                <a:solidFill>
                  <a:srgbClr val="EC5A5A"/>
                </a:solidFill>
                <a:latin typeface="メイリオ" panose="020B0604030504040204" pitchFamily="50" charset="-128"/>
                <a:ea typeface="メイリオ" panose="020B0604030504040204" pitchFamily="50" charset="-128"/>
              </a:rPr>
              <a:t>くず</a:t>
            </a:r>
            <a:endParaRPr kumimoji="1" lang="en-US" altLang="ja-JP" sz="1200" dirty="0">
              <a:solidFill>
                <a:srgbClr val="EC5A5A"/>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BF0F2550-F6DC-BF41-BE77-F51DD580EABD}"/>
              </a:ext>
            </a:extLst>
          </p:cNvPr>
          <p:cNvSpPr txBox="1"/>
          <p:nvPr/>
        </p:nvSpPr>
        <p:spPr>
          <a:xfrm>
            <a:off x="5952358" y="5117955"/>
            <a:ext cx="966072"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どしゃ</a:t>
            </a:r>
            <a:endParaRPr kumimoji="1" lang="en-US" altLang="ja-JP" sz="1200"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5EB6E883-BC77-C628-36D4-9FEEB30651CE}"/>
              </a:ext>
            </a:extLst>
          </p:cNvPr>
          <p:cNvSpPr txBox="1"/>
          <p:nvPr/>
        </p:nvSpPr>
        <p:spPr>
          <a:xfrm>
            <a:off x="4403121" y="5977391"/>
            <a:ext cx="579291" cy="663864"/>
          </a:xfrm>
          <a:prstGeom prst="rect">
            <a:avLst/>
          </a:prstGeom>
          <a:noFill/>
          <a:ln>
            <a:noFill/>
          </a:ln>
        </p:spPr>
        <p:txBody>
          <a:bodyPr wrap="square" rtlCol="0" anchor="ctr" anchorCtr="0">
            <a:noAutofit/>
          </a:bodyPr>
          <a:lstStyle/>
          <a:p>
            <a:pPr algn="ctr"/>
            <a:r>
              <a:rPr kumimoji="1" lang="ja-JP" altLang="en-US" sz="1200" dirty="0">
                <a:solidFill>
                  <a:srgbClr val="EC5A5A"/>
                </a:solidFill>
                <a:latin typeface="メイリオ" panose="020B0604030504040204" pitchFamily="50" charset="-128"/>
                <a:ea typeface="メイリオ" panose="020B0604030504040204" pitchFamily="50" charset="-128"/>
              </a:rPr>
              <a:t>お</a:t>
            </a:r>
            <a:endParaRPr kumimoji="1" lang="en-US" altLang="ja-JP" sz="1200" dirty="0">
              <a:solidFill>
                <a:srgbClr val="EC5A5A"/>
              </a:solidFill>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EF53B1DD-ECAE-3256-1D5A-9EFA2341DF7B}"/>
              </a:ext>
            </a:extLst>
          </p:cNvPr>
          <p:cNvSpPr txBox="1"/>
          <p:nvPr/>
        </p:nvSpPr>
        <p:spPr>
          <a:xfrm>
            <a:off x="8480400" y="5124985"/>
            <a:ext cx="966072"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しゃめん</a:t>
            </a:r>
            <a:endParaRPr kumimoji="1" lang="en-US" altLang="ja-JP" sz="12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6ADFD89C-7910-1971-0F1B-31460EFD2CED}"/>
              </a:ext>
            </a:extLst>
          </p:cNvPr>
          <p:cNvSpPr txBox="1"/>
          <p:nvPr/>
        </p:nvSpPr>
        <p:spPr>
          <a:xfrm>
            <a:off x="8591533" y="5991905"/>
            <a:ext cx="746927" cy="663864"/>
          </a:xfrm>
          <a:prstGeom prst="rect">
            <a:avLst/>
          </a:prstGeom>
          <a:noFill/>
          <a:ln>
            <a:noFill/>
          </a:ln>
        </p:spPr>
        <p:txBody>
          <a:bodyPr wrap="square" rtlCol="0" anchor="ctr" anchorCtr="0">
            <a:noAutofit/>
          </a:bodyPr>
          <a:lstStyle/>
          <a:p>
            <a:r>
              <a:rPr kumimoji="1" lang="ja-JP" altLang="en-US" sz="1200" dirty="0">
                <a:solidFill>
                  <a:srgbClr val="EC5A5A"/>
                </a:solidFill>
                <a:latin typeface="メイリオ" panose="020B0604030504040204" pitchFamily="50" charset="-128"/>
                <a:ea typeface="メイリオ" panose="020B0604030504040204" pitchFamily="50" charset="-128"/>
              </a:rPr>
              <a:t>いどう</a:t>
            </a:r>
            <a:endParaRPr kumimoji="1" lang="en-US" altLang="ja-JP" sz="1200" dirty="0">
              <a:solidFill>
                <a:srgbClr val="EC5A5A"/>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82C3462-AEEF-5DD2-D163-3380E0684388}"/>
              </a:ext>
            </a:extLst>
          </p:cNvPr>
          <p:cNvSpPr txBox="1"/>
          <p:nvPr/>
        </p:nvSpPr>
        <p:spPr>
          <a:xfrm>
            <a:off x="9338460" y="5128289"/>
            <a:ext cx="966072"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かたまり</a:t>
            </a:r>
            <a:endParaRPr kumimoji="1" lang="en-US" altLang="ja-JP" sz="1200" dirty="0">
              <a:latin typeface="メイリオ" panose="020B0604030504040204" pitchFamily="50" charset="-128"/>
              <a:ea typeface="メイリオ" panose="020B0604030504040204" pitchFamily="50" charset="-128"/>
            </a:endParaRPr>
          </a:p>
        </p:txBody>
      </p:sp>
      <p:sp>
        <p:nvSpPr>
          <p:cNvPr id="6" name="スライド番号プレースホルダー 9">
            <a:extLst>
              <a:ext uri="{FF2B5EF4-FFF2-40B4-BE49-F238E27FC236}">
                <a16:creationId xmlns:a16="http://schemas.microsoft.com/office/drawing/2014/main" id="{FB918339-C7C7-D767-276E-9AAB4C7FE475}"/>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0120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80C14B28-FDBD-4AE3-A395-36AAADBC2011}"/>
              </a:ext>
            </a:extLst>
          </p:cNvPr>
          <p:cNvSpPr/>
          <p:nvPr/>
        </p:nvSpPr>
        <p:spPr>
          <a:xfrm>
            <a:off x="4489781" y="716489"/>
            <a:ext cx="1397869" cy="6141511"/>
          </a:xfrm>
          <a:prstGeom prst="rect">
            <a:avLst/>
          </a:prstGeom>
          <a:gradFill>
            <a:gsLst>
              <a:gs pos="0">
                <a:schemeClr val="bg1">
                  <a:alpha val="0"/>
                </a:schemeClr>
              </a:gs>
              <a:gs pos="25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62F4FDA-FABD-4315-9FA3-E080C88040CB}"/>
              </a:ext>
            </a:extLst>
          </p:cNvPr>
          <p:cNvSpPr/>
          <p:nvPr/>
        </p:nvSpPr>
        <p:spPr>
          <a:xfrm>
            <a:off x="3894680" y="725543"/>
            <a:ext cx="1397869" cy="6141511"/>
          </a:xfrm>
          <a:prstGeom prst="rect">
            <a:avLst/>
          </a:prstGeom>
          <a:gradFill>
            <a:gsLst>
              <a:gs pos="0">
                <a:schemeClr val="bg1">
                  <a:alpha val="0"/>
                </a:schemeClr>
              </a:gs>
              <a:gs pos="25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40BB0D07-C1BB-4A9A-944F-776920B6A511}"/>
              </a:ext>
            </a:extLst>
          </p:cNvPr>
          <p:cNvSpPr/>
          <p:nvPr/>
        </p:nvSpPr>
        <p:spPr>
          <a:xfrm>
            <a:off x="3933624" y="903970"/>
            <a:ext cx="7893408" cy="3467541"/>
          </a:xfrm>
          <a:prstGeom prst="roundRect">
            <a:avLst>
              <a:gd name="adj" fmla="val 7408"/>
            </a:avLst>
          </a:prstGeom>
          <a:noFill/>
          <a:ln w="57150">
            <a:solidFill>
              <a:srgbClr val="FAE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8FCC75EA-4FCC-497A-A6C2-548A75B84BCA}"/>
              </a:ext>
            </a:extLst>
          </p:cNvPr>
          <p:cNvSpPr/>
          <p:nvPr/>
        </p:nvSpPr>
        <p:spPr>
          <a:xfrm>
            <a:off x="3933625" y="4606350"/>
            <a:ext cx="7893408" cy="2052000"/>
          </a:xfrm>
          <a:prstGeom prst="roundRect">
            <a:avLst>
              <a:gd name="adj" fmla="val 7408"/>
            </a:avLst>
          </a:prstGeom>
          <a:noFill/>
          <a:ln w="57150">
            <a:solidFill>
              <a:srgbClr val="F222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C33D608E-4584-43B8-875E-3B50E83EDAC5}"/>
              </a:ext>
            </a:extLst>
          </p:cNvPr>
          <p:cNvSpPr/>
          <p:nvPr/>
        </p:nvSpPr>
        <p:spPr>
          <a:xfrm>
            <a:off x="4124243" y="1306049"/>
            <a:ext cx="4840615" cy="48926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r>
              <a:rPr kumimoji="1" lang="ja-JP" altLang="en-US" sz="4000" b="1" dirty="0">
                <a:solidFill>
                  <a:schemeClr val="tx1"/>
                </a:solidFill>
                <a:latin typeface="メイリオ" panose="020B0604030504040204" pitchFamily="50" charset="-128"/>
                <a:ea typeface="メイリオ" panose="020B0604030504040204" pitchFamily="50" charset="-128"/>
              </a:rPr>
              <a:t>土砂災害警戒区域</a:t>
            </a:r>
          </a:p>
        </p:txBody>
      </p:sp>
      <p:sp>
        <p:nvSpPr>
          <p:cNvPr id="13" name="テキスト ボックス 12">
            <a:extLst>
              <a:ext uri="{FF2B5EF4-FFF2-40B4-BE49-F238E27FC236}">
                <a16:creationId xmlns:a16="http://schemas.microsoft.com/office/drawing/2014/main" id="{BE015700-FBED-41C4-8C7A-B39B5E3CE39F}"/>
              </a:ext>
            </a:extLst>
          </p:cNvPr>
          <p:cNvSpPr txBox="1"/>
          <p:nvPr/>
        </p:nvSpPr>
        <p:spPr>
          <a:xfrm>
            <a:off x="4244563" y="830170"/>
            <a:ext cx="4188221"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どしゃ さいがい けいかい くいき</a:t>
            </a:r>
            <a:endParaRPr kumimoji="1" lang="en-US" altLang="ja-JP" sz="2000" dirty="0">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19B0133D-FECB-4003-91FA-8F03313D4523}"/>
              </a:ext>
            </a:extLst>
          </p:cNvPr>
          <p:cNvSpPr/>
          <p:nvPr/>
        </p:nvSpPr>
        <p:spPr>
          <a:xfrm>
            <a:off x="4178426" y="2941608"/>
            <a:ext cx="1153068" cy="489264"/>
          </a:xfrm>
          <a:prstGeom prst="rect">
            <a:avLst/>
          </a:prstGeom>
          <a:solidFill>
            <a:srgbClr val="FFF461"/>
          </a:solidFill>
          <a:ln w="88900">
            <a:solidFill>
              <a:srgbClr val="F08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AAEEC629-2F25-4529-8C46-85AAA839E25F}"/>
              </a:ext>
            </a:extLst>
          </p:cNvPr>
          <p:cNvSpPr/>
          <p:nvPr/>
        </p:nvSpPr>
        <p:spPr>
          <a:xfrm>
            <a:off x="4178427" y="5669752"/>
            <a:ext cx="1153067" cy="792000"/>
          </a:xfrm>
          <a:prstGeom prst="rect">
            <a:avLst/>
          </a:prstGeom>
          <a:noFill/>
          <a:ln w="952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四角形: 角を丸くする 36">
            <a:extLst>
              <a:ext uri="{FF2B5EF4-FFF2-40B4-BE49-F238E27FC236}">
                <a16:creationId xmlns:a16="http://schemas.microsoft.com/office/drawing/2014/main" id="{A42B2502-B5F2-46EA-AE9D-759932A49BB8}"/>
              </a:ext>
            </a:extLst>
          </p:cNvPr>
          <p:cNvSpPr/>
          <p:nvPr/>
        </p:nvSpPr>
        <p:spPr>
          <a:xfrm>
            <a:off x="4124243" y="5020230"/>
            <a:ext cx="5307800" cy="48926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4000" b="1" dirty="0">
                <a:solidFill>
                  <a:schemeClr val="tx1"/>
                </a:solidFill>
                <a:latin typeface="メイリオ" panose="020B0604030504040204" pitchFamily="50" charset="-128"/>
                <a:ea typeface="メイリオ" panose="020B0604030504040204" pitchFamily="50" charset="-128"/>
              </a:rPr>
              <a:t>土砂災害特別警戒区域</a:t>
            </a:r>
          </a:p>
        </p:txBody>
      </p:sp>
      <p:sp>
        <p:nvSpPr>
          <p:cNvPr id="38" name="テキスト ボックス 37">
            <a:extLst>
              <a:ext uri="{FF2B5EF4-FFF2-40B4-BE49-F238E27FC236}">
                <a16:creationId xmlns:a16="http://schemas.microsoft.com/office/drawing/2014/main" id="{C7D5EEBC-E0F3-4B9A-8C81-F396AC14631A}"/>
              </a:ext>
            </a:extLst>
          </p:cNvPr>
          <p:cNvSpPr txBox="1"/>
          <p:nvPr/>
        </p:nvSpPr>
        <p:spPr>
          <a:xfrm>
            <a:off x="4244563" y="4544351"/>
            <a:ext cx="5436120" cy="663864"/>
          </a:xfrm>
          <a:prstGeom prst="rect">
            <a:avLst/>
          </a:prstGeom>
          <a:noFill/>
          <a:ln>
            <a:noFill/>
          </a:ln>
        </p:spPr>
        <p:txBody>
          <a:bodyPr wrap="square" rtlCol="0" anchor="ctr" anchorCtr="0">
            <a:noAutofit/>
          </a:bodyPr>
          <a:lstStyle/>
          <a:p>
            <a:r>
              <a:rPr kumimoji="1" lang="ja-JP" altLang="en-US" sz="2000" dirty="0">
                <a:latin typeface="メイリオ" panose="020B0604030504040204" pitchFamily="50" charset="-128"/>
                <a:ea typeface="メイリオ" panose="020B0604030504040204" pitchFamily="50" charset="-128"/>
              </a:rPr>
              <a:t>どしゃ さいがい とくべつ けいかい くいき</a:t>
            </a:r>
            <a:endParaRPr kumimoji="1" lang="en-US" altLang="ja-JP" sz="2000"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CBC8A324-0201-4012-ACA8-B7E4D03D1952}"/>
              </a:ext>
            </a:extLst>
          </p:cNvPr>
          <p:cNvSpPr txBox="1"/>
          <p:nvPr/>
        </p:nvSpPr>
        <p:spPr>
          <a:xfrm>
            <a:off x="5468572" y="3697004"/>
            <a:ext cx="1333759" cy="523220"/>
          </a:xfrm>
          <a:prstGeom prst="rect">
            <a:avLst/>
          </a:prstGeom>
          <a:noFill/>
        </p:spPr>
        <p:txBody>
          <a:bodyPr wrap="square">
            <a:spAutoFit/>
          </a:bodyPr>
          <a:lstStyle/>
          <a:p>
            <a:r>
              <a:rPr kumimoji="1" lang="ja-JP" altLang="en-US" sz="2800" b="1" dirty="0">
                <a:latin typeface="メイリオ" panose="020B0604030504040204" pitchFamily="50" charset="-128"/>
                <a:ea typeface="メイリオ" panose="020B0604030504040204" pitchFamily="50" charset="-128"/>
              </a:rPr>
              <a:t>土石流</a:t>
            </a:r>
            <a:endParaRPr kumimoji="1" lang="en-US" altLang="ja-JP" sz="2800" b="1"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238329DE-D2EA-4720-8DD7-9B1A3053DB05}"/>
              </a:ext>
            </a:extLst>
          </p:cNvPr>
          <p:cNvSpPr txBox="1"/>
          <p:nvPr/>
        </p:nvSpPr>
        <p:spPr>
          <a:xfrm>
            <a:off x="5564691" y="5564753"/>
            <a:ext cx="6119581" cy="1041311"/>
          </a:xfrm>
          <a:prstGeom prst="rect">
            <a:avLst/>
          </a:prstGeom>
          <a:noFill/>
        </p:spPr>
        <p:txBody>
          <a:bodyPr wrap="square">
            <a:spAutoFit/>
          </a:bodyPr>
          <a:lstStyle/>
          <a:p>
            <a:pPr>
              <a:lnSpc>
                <a:spcPts val="3700"/>
              </a:lnSpc>
            </a:pPr>
            <a:r>
              <a:rPr kumimoji="1" lang="ja-JP" altLang="en-US" sz="2800" b="1" dirty="0">
                <a:latin typeface="メイリオ" panose="020B0604030504040204" pitchFamily="50" charset="-128"/>
                <a:ea typeface="メイリオ" panose="020B0604030504040204" pitchFamily="50" charset="-128"/>
              </a:rPr>
              <a:t>建物の中にいても建物ごと被害を</a:t>
            </a:r>
            <a:endParaRPr kumimoji="1" lang="en-US" altLang="ja-JP" sz="2800" b="1" dirty="0">
              <a:latin typeface="メイリオ" panose="020B0604030504040204" pitchFamily="50" charset="-128"/>
              <a:ea typeface="メイリオ" panose="020B0604030504040204" pitchFamily="50" charset="-128"/>
            </a:endParaRPr>
          </a:p>
          <a:p>
            <a:pPr>
              <a:lnSpc>
                <a:spcPts val="3700"/>
              </a:lnSpc>
            </a:pPr>
            <a:r>
              <a:rPr kumimoji="1" lang="ja-JP" altLang="en-US" sz="2800" b="1" dirty="0">
                <a:latin typeface="メイリオ" panose="020B0604030504040204" pitchFamily="50" charset="-128"/>
                <a:ea typeface="メイリオ" panose="020B0604030504040204" pitchFamily="50" charset="-128"/>
              </a:rPr>
              <a:t>受けるおそれのある範囲</a:t>
            </a:r>
            <a:endParaRPr kumimoji="1" lang="en-US" altLang="ja-JP" sz="2800" b="1" dirty="0">
              <a:latin typeface="メイリオ" panose="020B0604030504040204" pitchFamily="50" charset="-128"/>
              <a:ea typeface="メイリオ" panose="020B0604030504040204" pitchFamily="50" charset="-128"/>
            </a:endParaRPr>
          </a:p>
        </p:txBody>
      </p:sp>
      <p:pic>
        <p:nvPicPr>
          <p:cNvPr id="6" name="図 5" descr="テキスト, 地図 が含まれている画像&#10;&#10;自動的に生成された説明">
            <a:extLst>
              <a:ext uri="{FF2B5EF4-FFF2-40B4-BE49-F238E27FC236}">
                <a16:creationId xmlns:a16="http://schemas.microsoft.com/office/drawing/2014/main" id="{7C479F7F-06DB-4B25-BB9D-1DB333F9A8F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3912" y="725542"/>
            <a:ext cx="3257571" cy="6132458"/>
          </a:xfrm>
          <a:prstGeom prst="rect">
            <a:avLst/>
          </a:prstGeom>
        </p:spPr>
      </p:pic>
      <p:sp>
        <p:nvSpPr>
          <p:cNvPr id="20" name="正方形/長方形 19">
            <a:extLst>
              <a:ext uri="{FF2B5EF4-FFF2-40B4-BE49-F238E27FC236}">
                <a16:creationId xmlns:a16="http://schemas.microsoft.com/office/drawing/2014/main" id="{AD23B740-89CD-4F12-9DDE-31A5929D8E40}"/>
              </a:ext>
            </a:extLst>
          </p:cNvPr>
          <p:cNvSpPr/>
          <p:nvPr/>
        </p:nvSpPr>
        <p:spPr>
          <a:xfrm>
            <a:off x="4178426" y="3677886"/>
            <a:ext cx="1153068" cy="489264"/>
          </a:xfrm>
          <a:prstGeom prst="rect">
            <a:avLst/>
          </a:prstGeom>
          <a:solidFill>
            <a:srgbClr val="FFF461"/>
          </a:solidFill>
          <a:ln w="889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709D03CD-15B0-41B8-A522-23697857C8ED}"/>
              </a:ext>
            </a:extLst>
          </p:cNvPr>
          <p:cNvSpPr/>
          <p:nvPr/>
        </p:nvSpPr>
        <p:spPr>
          <a:xfrm>
            <a:off x="7873597" y="3677886"/>
            <a:ext cx="1153068" cy="489264"/>
          </a:xfrm>
          <a:prstGeom prst="rect">
            <a:avLst/>
          </a:prstGeom>
          <a:solidFill>
            <a:srgbClr val="FFF461"/>
          </a:solidFill>
          <a:ln w="88900">
            <a:solidFill>
              <a:srgbClr val="8D521B"/>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CBC8A324-0201-4012-ACA8-B7E4D03D1952}"/>
              </a:ext>
            </a:extLst>
          </p:cNvPr>
          <p:cNvSpPr txBox="1"/>
          <p:nvPr/>
        </p:nvSpPr>
        <p:spPr>
          <a:xfrm>
            <a:off x="4109647" y="2329386"/>
            <a:ext cx="3949315" cy="461665"/>
          </a:xfrm>
          <a:prstGeom prst="rect">
            <a:avLst/>
          </a:prstGeom>
          <a:noFill/>
        </p:spPr>
        <p:txBody>
          <a:bodyPr wrap="square">
            <a:spAutoFit/>
          </a:bodyPr>
          <a:lstStyle/>
          <a:p>
            <a:r>
              <a:rPr kumimoji="1" lang="en-US" altLang="ja-JP" sz="2400" dirty="0">
                <a:latin typeface="メイリオ" panose="020B0604030504040204" pitchFamily="50" charset="-128"/>
                <a:ea typeface="メイリオ" panose="020B0604030504040204" pitchFamily="50" charset="-128"/>
              </a:rPr>
              <a:t>※</a:t>
            </a:r>
            <a:r>
              <a:rPr kumimoji="1" lang="ja-JP" altLang="en-US" sz="2400" dirty="0">
                <a:latin typeface="メイリオ" panose="020B0604030504040204" pitchFamily="50" charset="-128"/>
                <a:ea typeface="メイリオ" panose="020B0604030504040204" pitchFamily="50" charset="-128"/>
              </a:rPr>
              <a:t>線の色は土砂災害の種類</a:t>
            </a:r>
            <a:endParaRPr kumimoji="1" lang="en-US" altLang="ja-JP" sz="24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2CD51621-634F-22C7-A089-4BAA494DD73D}"/>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6F8F245C-F97B-BBD0-3E26-A86A456B3A27}"/>
              </a:ext>
            </a:extLst>
          </p:cNvPr>
          <p:cNvSpPr txBox="1"/>
          <p:nvPr/>
        </p:nvSpPr>
        <p:spPr>
          <a:xfrm>
            <a:off x="65000" y="101598"/>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土砂災害ハザードマップの見方</a:t>
            </a:r>
            <a:endParaRPr lang="en-US" altLang="ja-JP" i="0" dirty="0"/>
          </a:p>
        </p:txBody>
      </p:sp>
      <p:sp>
        <p:nvSpPr>
          <p:cNvPr id="15" name="テキスト ボックス 14">
            <a:extLst>
              <a:ext uri="{FF2B5EF4-FFF2-40B4-BE49-F238E27FC236}">
                <a16:creationId xmlns:a16="http://schemas.microsoft.com/office/drawing/2014/main" id="{BB5F1D6B-85F4-EF60-A4A9-65A6E23408E3}"/>
              </a:ext>
            </a:extLst>
          </p:cNvPr>
          <p:cNvSpPr txBox="1"/>
          <p:nvPr/>
        </p:nvSpPr>
        <p:spPr>
          <a:xfrm>
            <a:off x="4109647" y="1848577"/>
            <a:ext cx="7717385" cy="523220"/>
          </a:xfrm>
          <a:prstGeom prst="rect">
            <a:avLst/>
          </a:prstGeom>
          <a:noFill/>
        </p:spPr>
        <p:txBody>
          <a:bodyPr wrap="square">
            <a:spAutoFit/>
          </a:bodyPr>
          <a:lstStyle/>
          <a:p>
            <a:r>
              <a:rPr kumimoji="1" lang="ja-JP" altLang="en-US" sz="2800" b="1" dirty="0">
                <a:latin typeface="メイリオ" panose="020B0604030504040204" pitchFamily="50" charset="-128"/>
                <a:ea typeface="メイリオ" panose="020B0604030504040204" pitchFamily="50" charset="-128"/>
              </a:rPr>
              <a:t>土砂が届いて被害を受けるおそれがある範囲</a:t>
            </a:r>
            <a:endParaRPr kumimoji="1" lang="en-US" altLang="ja-JP" sz="28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F0FA7270-EFFC-A2B8-D599-5DBBE2CCC42F}"/>
              </a:ext>
            </a:extLst>
          </p:cNvPr>
          <p:cNvSpPr txBox="1"/>
          <p:nvPr/>
        </p:nvSpPr>
        <p:spPr>
          <a:xfrm>
            <a:off x="9209000" y="3697004"/>
            <a:ext cx="1699266" cy="523220"/>
          </a:xfrm>
          <a:prstGeom prst="rect">
            <a:avLst/>
          </a:prstGeom>
          <a:noFill/>
        </p:spPr>
        <p:txBody>
          <a:bodyPr wrap="square">
            <a:spAutoFit/>
          </a:bodyPr>
          <a:lstStyle/>
          <a:p>
            <a:r>
              <a:rPr kumimoji="1" lang="ja-JP" altLang="en-US" sz="2800" b="1" dirty="0">
                <a:latin typeface="メイリオ" panose="020B0604030504040204" pitchFamily="50" charset="-128"/>
                <a:ea typeface="メイリオ" panose="020B0604030504040204" pitchFamily="50" charset="-128"/>
              </a:rPr>
              <a:t>地すべり</a:t>
            </a:r>
            <a:endParaRPr kumimoji="1" lang="en-US" altLang="ja-JP" sz="28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DBD5235F-29BE-51DA-3996-2983FB13336A}"/>
              </a:ext>
            </a:extLst>
          </p:cNvPr>
          <p:cNvSpPr txBox="1"/>
          <p:nvPr/>
        </p:nvSpPr>
        <p:spPr>
          <a:xfrm>
            <a:off x="5468571" y="2961350"/>
            <a:ext cx="4874135" cy="523220"/>
          </a:xfrm>
          <a:prstGeom prst="rect">
            <a:avLst/>
          </a:prstGeom>
          <a:noFill/>
        </p:spPr>
        <p:txBody>
          <a:bodyPr wrap="square">
            <a:spAutoFit/>
          </a:bodyPr>
          <a:lstStyle/>
          <a:p>
            <a:r>
              <a:rPr kumimoji="1" lang="ja-JP" altLang="en-US" sz="2800" b="1" dirty="0">
                <a:latin typeface="メイリオ" panose="020B0604030504040204" pitchFamily="50" charset="-128"/>
                <a:ea typeface="メイリオ" panose="020B0604030504040204" pitchFamily="50" charset="-128"/>
              </a:rPr>
              <a:t>急傾斜地の崩壊（がけ崩れ）</a:t>
            </a:r>
            <a:endParaRPr kumimoji="1" lang="en-US" altLang="ja-JP" sz="2800" b="1"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7776B337-55A6-1719-14F2-885499FD6DE0}"/>
              </a:ext>
            </a:extLst>
          </p:cNvPr>
          <p:cNvSpPr txBox="1"/>
          <p:nvPr/>
        </p:nvSpPr>
        <p:spPr>
          <a:xfrm>
            <a:off x="1125318" y="3248136"/>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2" name="テキスト ボックス 11">
            <a:extLst>
              <a:ext uri="{FF2B5EF4-FFF2-40B4-BE49-F238E27FC236}">
                <a16:creationId xmlns:a16="http://schemas.microsoft.com/office/drawing/2014/main" id="{7076B9D3-F677-A7B9-15A7-A1578644FB81}"/>
              </a:ext>
            </a:extLst>
          </p:cNvPr>
          <p:cNvSpPr txBox="1"/>
          <p:nvPr/>
        </p:nvSpPr>
        <p:spPr>
          <a:xfrm>
            <a:off x="372435" y="0"/>
            <a:ext cx="1980436"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どしゃ　さいがい</a:t>
            </a:r>
          </a:p>
        </p:txBody>
      </p:sp>
      <p:sp>
        <p:nvSpPr>
          <p:cNvPr id="19" name="テキスト ボックス 18">
            <a:extLst>
              <a:ext uri="{FF2B5EF4-FFF2-40B4-BE49-F238E27FC236}">
                <a16:creationId xmlns:a16="http://schemas.microsoft.com/office/drawing/2014/main" id="{B305EEB3-59C3-69D9-1824-D9B341BBCFC3}"/>
              </a:ext>
            </a:extLst>
          </p:cNvPr>
          <p:cNvSpPr txBox="1"/>
          <p:nvPr/>
        </p:nvSpPr>
        <p:spPr>
          <a:xfrm>
            <a:off x="4259061" y="1533407"/>
            <a:ext cx="863117" cy="663864"/>
          </a:xfrm>
          <a:prstGeom prst="rect">
            <a:avLst/>
          </a:prstGeom>
          <a:noFill/>
          <a:ln>
            <a:noFill/>
          </a:ln>
        </p:spPr>
        <p:txBody>
          <a:bodyPr wrap="square" rtlCol="0" anchor="ctr" anchorCtr="0">
            <a:noAutofit/>
          </a:bodyPr>
          <a:lstStyle/>
          <a:p>
            <a:r>
              <a:rPr kumimoji="1" lang="ja-JP" altLang="en-US" sz="1200" dirty="0" err="1">
                <a:latin typeface="メイリオ" panose="020B0604030504040204" pitchFamily="50" charset="-128"/>
                <a:ea typeface="メイリオ" panose="020B0604030504040204" pitchFamily="50" charset="-128"/>
              </a:rPr>
              <a:t>どしゃ</a:t>
            </a:r>
            <a:endParaRPr kumimoji="1" lang="en-US" altLang="ja-JP" sz="12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46EB5BC3-D9E8-4923-0815-C5FD07F36EF1}"/>
              </a:ext>
            </a:extLst>
          </p:cNvPr>
          <p:cNvSpPr txBox="1"/>
          <p:nvPr/>
        </p:nvSpPr>
        <p:spPr>
          <a:xfrm>
            <a:off x="5184221" y="1533407"/>
            <a:ext cx="86311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とど</a:t>
            </a:r>
            <a:endParaRPr kumimoji="1" lang="en-US" altLang="ja-JP" sz="12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87E8F250-9607-C13A-951C-CB8262FEEC5A}"/>
              </a:ext>
            </a:extLst>
          </p:cNvPr>
          <p:cNvSpPr txBox="1"/>
          <p:nvPr/>
        </p:nvSpPr>
        <p:spPr>
          <a:xfrm>
            <a:off x="6419864" y="1533407"/>
            <a:ext cx="86311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ひがい</a:t>
            </a:r>
            <a:endParaRPr kumimoji="1" lang="en-US" altLang="ja-JP" sz="12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1253DF6F-8A5C-BEE6-C401-422388CCEFC8}"/>
              </a:ext>
            </a:extLst>
          </p:cNvPr>
          <p:cNvSpPr txBox="1"/>
          <p:nvPr/>
        </p:nvSpPr>
        <p:spPr>
          <a:xfrm>
            <a:off x="10611798" y="1504379"/>
            <a:ext cx="863117" cy="663864"/>
          </a:xfrm>
          <a:prstGeom prst="rect">
            <a:avLst/>
          </a:prstGeom>
          <a:noFill/>
          <a:ln>
            <a:noFill/>
          </a:ln>
        </p:spPr>
        <p:txBody>
          <a:bodyPr wrap="square" rtlCol="0" anchor="ctr" anchorCtr="0">
            <a:noAutofit/>
          </a:bodyPr>
          <a:lstStyle/>
          <a:p>
            <a:r>
              <a:rPr kumimoji="1" lang="ja-JP" altLang="en-US" sz="1200" dirty="0" err="1">
                <a:latin typeface="メイリオ" panose="020B0604030504040204" pitchFamily="50" charset="-128"/>
                <a:ea typeface="メイリオ" panose="020B0604030504040204" pitchFamily="50" charset="-128"/>
              </a:rPr>
              <a:t>はんい</a:t>
            </a:r>
            <a:endParaRPr kumimoji="1" lang="en-US" altLang="ja-JP" sz="12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AEC179AE-4371-17AA-50E8-6AAD5749A699}"/>
              </a:ext>
            </a:extLst>
          </p:cNvPr>
          <p:cNvSpPr txBox="1"/>
          <p:nvPr/>
        </p:nvSpPr>
        <p:spPr>
          <a:xfrm>
            <a:off x="5668967" y="2014216"/>
            <a:ext cx="1959080"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どしゃ　</a:t>
            </a:r>
            <a:r>
              <a:rPr kumimoji="1" lang="ja-JP" altLang="en-US" sz="1200" dirty="0" err="1">
                <a:latin typeface="メイリオ" panose="020B0604030504040204" pitchFamily="50" charset="-128"/>
                <a:ea typeface="メイリオ" panose="020B0604030504040204" pitchFamily="50" charset="-128"/>
              </a:rPr>
              <a:t>さ</a:t>
            </a:r>
            <a:r>
              <a:rPr kumimoji="1" lang="ja-JP" altLang="en-US" sz="1200" dirty="0">
                <a:latin typeface="メイリオ" panose="020B0604030504040204" pitchFamily="50" charset="-128"/>
                <a:ea typeface="メイリオ" panose="020B0604030504040204" pitchFamily="50" charset="-128"/>
              </a:rPr>
              <a:t>いがい</a:t>
            </a:r>
            <a:endParaRPr kumimoji="1" lang="en-US" altLang="ja-JP" sz="12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BDF7C9C3-6968-0755-ED1B-E61ECEE90238}"/>
              </a:ext>
            </a:extLst>
          </p:cNvPr>
          <p:cNvSpPr txBox="1"/>
          <p:nvPr/>
        </p:nvSpPr>
        <p:spPr>
          <a:xfrm>
            <a:off x="10002713" y="5275900"/>
            <a:ext cx="86311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ひがい</a:t>
            </a:r>
            <a:endParaRPr kumimoji="1" lang="en-US" altLang="ja-JP" sz="12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143599A7-323B-CC9B-8CC0-54D38AC08E8B}"/>
              </a:ext>
            </a:extLst>
          </p:cNvPr>
          <p:cNvSpPr txBox="1"/>
          <p:nvPr/>
        </p:nvSpPr>
        <p:spPr>
          <a:xfrm>
            <a:off x="8854261" y="5746462"/>
            <a:ext cx="863117" cy="663864"/>
          </a:xfrm>
          <a:prstGeom prst="rect">
            <a:avLst/>
          </a:prstGeom>
          <a:noFill/>
          <a:ln>
            <a:noFill/>
          </a:ln>
        </p:spPr>
        <p:txBody>
          <a:bodyPr wrap="square" rtlCol="0" anchor="ctr" anchorCtr="0">
            <a:noAutofit/>
          </a:bodyPr>
          <a:lstStyle/>
          <a:p>
            <a:r>
              <a:rPr kumimoji="1" lang="ja-JP" altLang="en-US" sz="1200" dirty="0" err="1">
                <a:latin typeface="メイリオ" panose="020B0604030504040204" pitchFamily="50" charset="-128"/>
                <a:ea typeface="メイリオ" panose="020B0604030504040204" pitchFamily="50" charset="-128"/>
              </a:rPr>
              <a:t>はんい</a:t>
            </a:r>
            <a:endParaRPr kumimoji="1" lang="en-US" altLang="ja-JP" sz="1200" dirty="0">
              <a:latin typeface="メイリオ" panose="020B0604030504040204" pitchFamily="50" charset="-128"/>
              <a:ea typeface="メイリオ" panose="020B0604030504040204" pitchFamily="50" charset="-128"/>
            </a:endParaRPr>
          </a:p>
        </p:txBody>
      </p:sp>
      <p:sp>
        <p:nvSpPr>
          <p:cNvPr id="8" name="スライド番号プレースホルダー 9">
            <a:extLst>
              <a:ext uri="{FF2B5EF4-FFF2-40B4-BE49-F238E27FC236}">
                <a16:creationId xmlns:a16="http://schemas.microsoft.com/office/drawing/2014/main" id="{0EFB3A2A-5BDC-933E-8022-965178C4A9B1}"/>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0898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9867</TotalTime>
  <Words>1154</Words>
  <Application>Microsoft Office PowerPoint</Application>
  <PresentationFormat>ワイド画面</PresentationFormat>
  <Paragraphs>192</Paragraphs>
  <Slides>9</Slides>
  <Notes>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ＭＳ ゴシック</vt:lpstr>
      <vt:lpstr>Calibri</vt:lpstr>
      <vt:lpstr>Calibri Light</vt:lpstr>
      <vt:lpstr>Arial</vt:lpstr>
      <vt:lpstr>メイリオ</vt:lpstr>
      <vt:lpstr>ＭＳ Ｐゴシック</vt:lpstr>
      <vt:lpstr>游ゴシック</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1017</cp:revision>
  <cp:lastPrinted>2026-07-29T01:52:47Z</cp:lastPrinted>
  <dcterms:created xsi:type="dcterms:W3CDTF">2020-08-24T09:47:12Z</dcterms:created>
  <dcterms:modified xsi:type="dcterms:W3CDTF">2026-08-03T05:37:16Z</dcterms:modified>
</cp:coreProperties>
</file>