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334" r:id="rId2"/>
    <p:sldId id="325" r:id="rId3"/>
    <p:sldId id="282" r:id="rId4"/>
    <p:sldId id="283" r:id="rId5"/>
  </p:sldIdLst>
  <p:sldSz cx="12192000" cy="6858000"/>
  <p:notesSz cx="7315200" cy="9601200"/>
  <p:embeddedFontLst>
    <p:embeddedFont>
      <p:font typeface="メイリオ" panose="020B0604030504040204" pitchFamily="50" charset="-128"/>
      <p:regular r:id="rId8"/>
      <p:bold r:id="rId9"/>
      <p:italic r:id="rId10"/>
      <p:boldItalic r:id="rId11"/>
    </p:embeddedFont>
    <p:embeddedFont>
      <p:font typeface="游ゴシック" panose="020B0400000000000000" pitchFamily="50" charset="-128"/>
      <p:regular r:id="rId12"/>
      <p:bold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A5A"/>
    <a:srgbClr val="FFF2CC"/>
    <a:srgbClr val="FFFFCC"/>
    <a:srgbClr val="0070C0"/>
    <a:srgbClr val="F35353"/>
    <a:srgbClr val="5B9BD5"/>
    <a:srgbClr val="214DA0"/>
    <a:srgbClr val="C00000"/>
    <a:srgbClr val="F7D9DA"/>
    <a:srgbClr val="F2C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3" autoAdjust="0"/>
    <p:restoredTop sz="70717" autoAdjust="0"/>
  </p:normalViewPr>
  <p:slideViewPr>
    <p:cSldViewPr snapToGrid="0">
      <p:cViewPr varScale="1">
        <p:scale>
          <a:sx n="63" d="100"/>
          <a:sy n="63" d="100"/>
        </p:scale>
        <p:origin x="963" y="51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776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F5CD9-1BC7-4322-A0AF-8CBD11DAA09C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776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31182" y="4620185"/>
            <a:ext cx="5852843" cy="3780290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120602"/>
            <a:ext cx="3170717" cy="48059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●では、どうすれば災害から生き抜くことができるのか、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100000"/>
              </a:lnSpc>
            </a:pP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その方法を説明していきます。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100000"/>
              </a:lnSpc>
            </a:pP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882213">
              <a:lnSpc>
                <a:spcPct val="100000"/>
              </a:lnSpc>
              <a:defRPr/>
            </a:pP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（生徒への投げかけ）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882213">
              <a:lnSpc>
                <a:spcPct val="100000"/>
              </a:lnSpc>
              <a:defRPr/>
            </a:pP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●なぜ、被害者が出てしまうのでしょうか？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882213">
              <a:lnSpc>
                <a:spcPct val="100000"/>
              </a:lnSpc>
              <a:defRPr/>
            </a:pP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【引出したい回答】</a:t>
            </a:r>
          </a:p>
          <a:p>
            <a:pPr marL="110277" indent="-110277"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・逃げ遅れるから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110277" indent="-110277"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・災害がくると思っていないから</a:t>
            </a:r>
          </a:p>
          <a:p>
            <a:pPr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altLang="ja-JP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【想定】</a:t>
            </a:r>
          </a:p>
          <a:p>
            <a:pPr marL="110277" indent="-110277"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・準備できていない</a:t>
            </a:r>
          </a:p>
          <a:p>
            <a:pPr marL="110277" indent="-110277">
              <a:lnSpc>
                <a:spcPct val="100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・避難情報が届いていない・知らない</a:t>
            </a:r>
          </a:p>
        </p:txBody>
      </p:sp>
    </p:spTree>
    <p:extLst>
      <p:ext uri="{BB962C8B-B14F-4D97-AF65-F5344CB8AC3E}">
        <p14:creationId xmlns:p14="http://schemas.microsoft.com/office/powerpoint/2010/main" val="3187985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●令和元年東日本台風などの災害によって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犠牲者が出てしまった事例を整理してみました。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●１つ目が「高齢者等の逃げ遅れ」です。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離れたところに暮らす家族が、おじいちゃんやおばあちゃんを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助けにいって被災してしまった。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●２つ目が「避難途中や見回り中での被災」です。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避難はしたけれど、避難場所に入れず、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違う場所に向かう時に車の中で被災してしまった、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「川や田畑を見に行って流された」というニュースもよく聞くと思います。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●３つ目が「大雨特別警報が解除された後、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避難場所から自宅に戻って被災」です。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避難場所には入れたけど、特別警報が解除されたので自宅に戻ってしまい、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上流から洪水が押し寄せたという事例です。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●１つ目だけでなく、２つ目も「逃げ遅れ」が原因と言えます。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2932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●そこで、皆さんが今後災害から生き抜いていくためには、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次の３つを実践してください。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●１つ目が、「災害に備えた事前準備をする」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・危険になりうる場所を確認しておく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・避難の時に必要なものを準備しておく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危険になりうる場所の確認は、後ほどのグループワークで実施します。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●２つ目が、「災害に関する情報を入手する」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・テレビやインターネットを利用して、災害に関する最新情報を入手する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これは次回の授業でタブレットを用意して、実際に操作していただきます。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●３つ目が、「災害になる前に早めに避難する」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・空振りを覚悟して安全な場所に避難する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「せっかく避難したのに大丈夫だったじゃないか」と言いたくなる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気持ちもわかりますが、「前回も大丈夫だったから、今回も大丈夫」とは限りません。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毎回、避難行動をした上で、「みんなが無事でよかった」と思えるようになりましょう。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●では、具体的な「事前準備」って何でしょうか？　「早めの避難」っていつでしょうか？　</a:t>
            </a:r>
          </a:p>
        </p:txBody>
      </p:sp>
    </p:spTree>
    <p:extLst>
      <p:ext uri="{BB962C8B-B14F-4D97-AF65-F5344CB8AC3E}">
        <p14:creationId xmlns:p14="http://schemas.microsoft.com/office/powerpoint/2010/main" val="3102082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●今回の授業で作成するマイ・タイムラインでは、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危険な場所はどこか、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避難のために必要なものは何か、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いつ避難すればよいのか、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避難の時に何に注意するべきか、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をあらかじめ明らかにしておきます。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825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F374-7A9E-4B5B-8398-25923AFBA4F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6E42-716A-4007-8AB2-ED1B0C305BD8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1A61-720D-424C-986D-BED8A969DA1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59F6-BAD1-4AA2-BC14-17928811EC3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DCF31-7DF0-4D1F-A63B-4616FAC0197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A5BE-C80B-4C3D-BB6A-BFB8B033537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772D-CF34-4FBE-B0CB-1720DA979718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D3F6-50A8-4C0B-A3A3-31EAEE6ACD9D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D0F-5177-484F-B105-4858C294B43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B061-6F5D-462D-8F53-F92D6903E190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6C6A-41ED-496B-B053-11F015C9547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B6838-A77A-4EBD-9EA5-A14474B6F383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06B6DE5-51E9-6AFC-1BB9-3A67456C37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" y="0"/>
            <a:ext cx="12209124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8104DE-0EAD-8FAF-1EA4-E7EF4C472E02}"/>
              </a:ext>
            </a:extLst>
          </p:cNvPr>
          <p:cNvSpPr/>
          <p:nvPr/>
        </p:nvSpPr>
        <p:spPr>
          <a:xfrm>
            <a:off x="0" y="1921764"/>
            <a:ext cx="12209123" cy="194310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CBEF9-508B-4FAD-9F13-3AF27CE4705D}"/>
              </a:ext>
            </a:extLst>
          </p:cNvPr>
          <p:cNvSpPr txBox="1"/>
          <p:nvPr/>
        </p:nvSpPr>
        <p:spPr>
          <a:xfrm>
            <a:off x="1524000" y="2044058"/>
            <a:ext cx="9144000" cy="1820808"/>
          </a:xfrm>
          <a:prstGeom prst="rect">
            <a:avLst/>
          </a:prstGeom>
          <a:noFill/>
        </p:spPr>
        <p:txBody>
          <a:bodyPr wrap="square" lIns="108000" rIns="0" rtlCol="0" anchor="ctr" anchorCtr="0">
            <a:noAutofit/>
          </a:bodyPr>
          <a:lstStyle/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kumimoji="1" lang="en-US" altLang="ja-JP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災害から生き抜く方法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5A82304-9B4A-06A6-D56C-4EF4AB4E0C5B}"/>
              </a:ext>
            </a:extLst>
          </p:cNvPr>
          <p:cNvSpPr txBox="1"/>
          <p:nvPr/>
        </p:nvSpPr>
        <p:spPr>
          <a:xfrm>
            <a:off x="2993531" y="2044830"/>
            <a:ext cx="125945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2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B75DD9-22F9-0063-4EBE-57042AC217DA}"/>
              </a:ext>
            </a:extLst>
          </p:cNvPr>
          <p:cNvSpPr txBox="1"/>
          <p:nvPr/>
        </p:nvSpPr>
        <p:spPr>
          <a:xfrm>
            <a:off x="7441885" y="2044058"/>
            <a:ext cx="125945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ぬ</a:t>
            </a:r>
            <a:endParaRPr kumimoji="1" lang="en-US" altLang="ja-JP" sz="2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9">
            <a:extLst>
              <a:ext uri="{FF2B5EF4-FFF2-40B4-BE49-F238E27FC236}">
                <a16:creationId xmlns:a16="http://schemas.microsoft.com/office/drawing/2014/main" id="{A124578E-CF09-954B-CBFC-AC776845BE78}"/>
              </a:ext>
            </a:extLst>
          </p:cNvPr>
          <p:cNvSpPr txBox="1">
            <a:spLocks/>
          </p:cNvSpPr>
          <p:nvPr/>
        </p:nvSpPr>
        <p:spPr>
          <a:xfrm>
            <a:off x="10134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320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4430C6E-3DFE-49AA-B6E6-CAFB8692C9B7}"/>
              </a:ext>
            </a:extLst>
          </p:cNvPr>
          <p:cNvSpPr txBox="1"/>
          <p:nvPr/>
        </p:nvSpPr>
        <p:spPr>
          <a:xfrm>
            <a:off x="1524000" y="856344"/>
            <a:ext cx="9448800" cy="60016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100"/>
              </a:lnSpc>
              <a:spcAft>
                <a:spcPts val="1200"/>
              </a:spcAft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高齢者等の</a:t>
            </a:r>
            <a:r>
              <a:rPr kumimoji="1" lang="ja-JP" altLang="en-US" sz="44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逃げ遅れ</a:t>
            </a:r>
            <a:endParaRPr kumimoji="1" lang="en-US" altLang="ja-JP" sz="4400" b="1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100"/>
              </a:lnSpc>
              <a:spcAft>
                <a:spcPts val="4200"/>
              </a:spcAft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（救出しようとした家族も被災）</a:t>
            </a:r>
            <a:endParaRPr kumimoji="1"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100"/>
              </a:lnSpc>
              <a:spcAft>
                <a:spcPts val="1200"/>
              </a:spcAft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1" lang="ja-JP" altLang="en-US" sz="44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避難途中</a:t>
            </a: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や</a:t>
            </a:r>
            <a:r>
              <a:rPr kumimoji="1" lang="ja-JP" altLang="en-US" sz="44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見回り中</a:t>
            </a: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での被災</a:t>
            </a:r>
            <a:endParaRPr kumimoji="1" lang="en-US" altLang="ja-JP" sz="4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100"/>
              </a:lnSpc>
              <a:spcAft>
                <a:spcPts val="4200"/>
              </a:spcAft>
            </a:pP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（車中で被災、川や田畑を見に行った）</a:t>
            </a:r>
            <a:endParaRPr kumimoji="1"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100"/>
              </a:lnSpc>
              <a:spcAft>
                <a:spcPts val="1200"/>
              </a:spcAft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大雨特別警報が</a:t>
            </a:r>
            <a:r>
              <a:rPr kumimoji="1" lang="ja-JP" altLang="en-US" sz="44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解除された後</a:t>
            </a: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endParaRPr kumimoji="1" lang="en-US" altLang="ja-JP" sz="4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100"/>
              </a:lnSpc>
              <a:spcAft>
                <a:spcPts val="1200"/>
              </a:spcAft>
            </a:pP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避難場所から自宅に戻って被災</a:t>
            </a:r>
            <a:endParaRPr kumimoji="1" lang="en-US" altLang="ja-JP" sz="4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100"/>
              </a:lnSpc>
              <a:spcAft>
                <a:spcPts val="1200"/>
              </a:spcAft>
            </a:pP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kumimoji="1"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（雨は弱くなっても、上流から洪水）</a:t>
            </a:r>
            <a:endParaRPr kumimoji="1"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49743BD-1CFD-DB20-90AB-299A123735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3E5F2F-A37A-8175-4A82-2F14E87C4004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犠牲者が出てしまった事例</a:t>
            </a:r>
            <a:endParaRPr lang="en-US" altLang="ja-JP" i="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CADE958-7B6F-4F1D-2421-08FAF4E0F787}"/>
              </a:ext>
            </a:extLst>
          </p:cNvPr>
          <p:cNvSpPr txBox="1"/>
          <p:nvPr/>
        </p:nvSpPr>
        <p:spPr>
          <a:xfrm>
            <a:off x="220505" y="53663"/>
            <a:ext cx="1391125" cy="2577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ぎせいしゃ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7F371FC-F607-4F9B-AA95-91514BBB9ADA}"/>
              </a:ext>
            </a:extLst>
          </p:cNvPr>
          <p:cNvSpPr txBox="1"/>
          <p:nvPr/>
        </p:nvSpPr>
        <p:spPr>
          <a:xfrm>
            <a:off x="2085480" y="793855"/>
            <a:ext cx="2315069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こうれいしゃとう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234FF08-C617-866D-E2A1-DFD299A5A32A}"/>
              </a:ext>
            </a:extLst>
          </p:cNvPr>
          <p:cNvSpPr txBox="1"/>
          <p:nvPr/>
        </p:nvSpPr>
        <p:spPr>
          <a:xfrm>
            <a:off x="5052732" y="829267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lang="ja-JP" altLang="en-US" sz="15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43F880E-0C1C-9FD8-CB06-4DF8CB7B4050}"/>
              </a:ext>
            </a:extLst>
          </p:cNvPr>
          <p:cNvSpPr txBox="1"/>
          <p:nvPr/>
        </p:nvSpPr>
        <p:spPr>
          <a:xfrm>
            <a:off x="7454818" y="1596108"/>
            <a:ext cx="1076483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ひさい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56ED54D-CC5D-7AF2-5DD3-C83C8BABFEE6}"/>
              </a:ext>
            </a:extLst>
          </p:cNvPr>
          <p:cNvSpPr txBox="1"/>
          <p:nvPr/>
        </p:nvSpPr>
        <p:spPr>
          <a:xfrm>
            <a:off x="2218506" y="2562175"/>
            <a:ext cx="1039044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5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A76B5EA-D2FF-EDBE-17F5-A381C5C4091B}"/>
              </a:ext>
            </a:extLst>
          </p:cNvPr>
          <p:cNvSpPr txBox="1"/>
          <p:nvPr/>
        </p:nvSpPr>
        <p:spPr>
          <a:xfrm>
            <a:off x="8397393" y="2562175"/>
            <a:ext cx="834467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ひさい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EF1D53F-7F56-A5BF-5DBB-258EE07AFB99}"/>
              </a:ext>
            </a:extLst>
          </p:cNvPr>
          <p:cNvSpPr txBox="1"/>
          <p:nvPr/>
        </p:nvSpPr>
        <p:spPr>
          <a:xfrm>
            <a:off x="2218506" y="4280523"/>
            <a:ext cx="3165433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おおあめ　とくべつ　けいほう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E1C12C3-C96E-D85B-FE69-187B3C6188F6}"/>
              </a:ext>
            </a:extLst>
          </p:cNvPr>
          <p:cNvSpPr txBox="1"/>
          <p:nvPr/>
        </p:nvSpPr>
        <p:spPr>
          <a:xfrm>
            <a:off x="6163685" y="4280524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かいじょ</a:t>
            </a:r>
            <a:endParaRPr lang="ja-JP" altLang="en-US" sz="15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744AD6F-67B1-E732-912E-12F8EF5A768D}"/>
              </a:ext>
            </a:extLst>
          </p:cNvPr>
          <p:cNvSpPr txBox="1"/>
          <p:nvPr/>
        </p:nvSpPr>
        <p:spPr>
          <a:xfrm>
            <a:off x="2447220" y="4978478"/>
            <a:ext cx="761504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　　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DD50ED9-1437-3AE4-E4F4-F1FBF3F037E3}"/>
              </a:ext>
            </a:extLst>
          </p:cNvPr>
          <p:cNvSpPr txBox="1"/>
          <p:nvPr/>
        </p:nvSpPr>
        <p:spPr>
          <a:xfrm>
            <a:off x="5734254" y="4978478"/>
            <a:ext cx="1165451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じたく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C76C6EF-5919-A13C-AE95-0F26EF99B061}"/>
              </a:ext>
            </a:extLst>
          </p:cNvPr>
          <p:cNvSpPr txBox="1"/>
          <p:nvPr/>
        </p:nvSpPr>
        <p:spPr>
          <a:xfrm>
            <a:off x="8949690" y="4978478"/>
            <a:ext cx="1040130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ひさい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09033D9-FB56-7F65-EC59-4A3C08BBAA66}"/>
              </a:ext>
            </a:extLst>
          </p:cNvPr>
          <p:cNvSpPr txBox="1"/>
          <p:nvPr/>
        </p:nvSpPr>
        <p:spPr>
          <a:xfrm>
            <a:off x="8397393" y="5741103"/>
            <a:ext cx="1040130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こうずい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658D0EE-3825-8657-F028-F46DC0821B52}"/>
              </a:ext>
            </a:extLst>
          </p:cNvPr>
          <p:cNvSpPr txBox="1"/>
          <p:nvPr/>
        </p:nvSpPr>
        <p:spPr>
          <a:xfrm>
            <a:off x="3243014" y="2562175"/>
            <a:ext cx="1142999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dist"/>
            <a:r>
              <a:rPr kumimoji="1"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とちゅう</a:t>
            </a:r>
            <a:endParaRPr lang="ja-JP" altLang="en-US" sz="15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スライド番号プレースホルダー 9">
            <a:extLst>
              <a:ext uri="{FF2B5EF4-FFF2-40B4-BE49-F238E27FC236}">
                <a16:creationId xmlns:a16="http://schemas.microsoft.com/office/drawing/2014/main" id="{73386AE5-5FB5-506C-CEC9-3A6185EADD7E}"/>
              </a:ext>
            </a:extLst>
          </p:cNvPr>
          <p:cNvSpPr txBox="1">
            <a:spLocks/>
          </p:cNvSpPr>
          <p:nvPr/>
        </p:nvSpPr>
        <p:spPr>
          <a:xfrm>
            <a:off x="10134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269403E-9C51-FCE7-D96E-D309DA4CB5BC}"/>
              </a:ext>
            </a:extLst>
          </p:cNvPr>
          <p:cNvSpPr txBox="1"/>
          <p:nvPr/>
        </p:nvSpPr>
        <p:spPr>
          <a:xfrm>
            <a:off x="3867555" y="3327565"/>
            <a:ext cx="1076483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ひさい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83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04AE930-1D6A-4188-8EB8-6AB2303570C7}"/>
              </a:ext>
            </a:extLst>
          </p:cNvPr>
          <p:cNvSpPr/>
          <p:nvPr/>
        </p:nvSpPr>
        <p:spPr>
          <a:xfrm>
            <a:off x="1828800" y="789081"/>
            <a:ext cx="8534400" cy="907863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2F6E839-A8CC-4996-82FB-68C22C320ED2}"/>
              </a:ext>
            </a:extLst>
          </p:cNvPr>
          <p:cNvSpPr/>
          <p:nvPr/>
        </p:nvSpPr>
        <p:spPr>
          <a:xfrm>
            <a:off x="1828800" y="2974962"/>
            <a:ext cx="8534400" cy="907200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B2681E02-1B28-4DA4-95D9-CFA205E78F1F}"/>
              </a:ext>
            </a:extLst>
          </p:cNvPr>
          <p:cNvSpPr/>
          <p:nvPr/>
        </p:nvSpPr>
        <p:spPr>
          <a:xfrm>
            <a:off x="1828800" y="5106657"/>
            <a:ext cx="8534400" cy="907200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4332F1-82C6-4469-BF1F-C5FFC0BEA144}"/>
              </a:ext>
            </a:extLst>
          </p:cNvPr>
          <p:cNvSpPr txBox="1"/>
          <p:nvPr/>
        </p:nvSpPr>
        <p:spPr>
          <a:xfrm>
            <a:off x="1847850" y="1114426"/>
            <a:ext cx="8401050" cy="564832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  <a:spcAft>
                <a:spcPts val="12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①災害に備えた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事前準備</a:t>
            </a: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en-US" altLang="ja-JP" sz="4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・危険になりうる場所を確認しておく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・避難の時に必要になるものを準備しておく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kumimoji="1" lang="en-US" altLang="ja-JP" sz="3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  <a:spcAft>
                <a:spcPts val="12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②災害に関する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情報を入手</a:t>
            </a: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endParaRPr kumimoji="1" lang="en-US" altLang="ja-JP" sz="4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・テレビやインターネット等を利用して、</a:t>
            </a:r>
            <a:br>
              <a:rPr kumimoji="1" lang="en-US" altLang="ja-JP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災害に関する最新情報を入手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  <a:spcAft>
                <a:spcPts val="12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③災害になる前に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早めに避難</a:t>
            </a: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endParaRPr kumimoji="1" lang="en-US" altLang="ja-JP" sz="4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・空振り覚悟で安全な場所に避難する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F5EE656-C09B-D3C8-9C6C-168E95BEF60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B8D13DC-CDED-45C7-9B7C-4DF0502EAB4E}"/>
              </a:ext>
            </a:extLst>
          </p:cNvPr>
          <p:cNvSpPr txBox="1"/>
          <p:nvPr/>
        </p:nvSpPr>
        <p:spPr>
          <a:xfrm>
            <a:off x="65000" y="95249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災害から生き抜くためには・・</a:t>
            </a:r>
            <a:endParaRPr lang="en-US" altLang="ja-JP" i="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80FF3D7-B525-4D92-5FDE-9DB686795651}"/>
              </a:ext>
            </a:extLst>
          </p:cNvPr>
          <p:cNvSpPr txBox="1"/>
          <p:nvPr/>
        </p:nvSpPr>
        <p:spPr>
          <a:xfrm>
            <a:off x="357581" y="-181577"/>
            <a:ext cx="163318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56BACD-EDC2-97BE-C943-75A5FB238E85}"/>
              </a:ext>
            </a:extLst>
          </p:cNvPr>
          <p:cNvSpPr txBox="1"/>
          <p:nvPr/>
        </p:nvSpPr>
        <p:spPr>
          <a:xfrm>
            <a:off x="3082015" y="-181577"/>
            <a:ext cx="163318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ぬ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40B1E31-827C-CBCD-2284-9B108BCFB529}"/>
              </a:ext>
            </a:extLst>
          </p:cNvPr>
          <p:cNvSpPr txBox="1"/>
          <p:nvPr/>
        </p:nvSpPr>
        <p:spPr>
          <a:xfrm>
            <a:off x="2564619" y="844143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1AD8F8F-25AD-0466-DD59-E457138B6963}"/>
              </a:ext>
            </a:extLst>
          </p:cNvPr>
          <p:cNvSpPr txBox="1"/>
          <p:nvPr/>
        </p:nvSpPr>
        <p:spPr>
          <a:xfrm>
            <a:off x="2926688" y="1696202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きけん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8463C0-7B84-D132-6E9E-1C389E524CAD}"/>
              </a:ext>
            </a:extLst>
          </p:cNvPr>
          <p:cNvSpPr txBox="1"/>
          <p:nvPr/>
        </p:nvSpPr>
        <p:spPr>
          <a:xfrm>
            <a:off x="2940347" y="2202577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A65DFA8-28C1-BC02-4E86-4B481BA9E7C9}"/>
              </a:ext>
            </a:extLst>
          </p:cNvPr>
          <p:cNvSpPr txBox="1"/>
          <p:nvPr/>
        </p:nvSpPr>
        <p:spPr>
          <a:xfrm>
            <a:off x="2577319" y="3022481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B8EA6C1-C6DD-48F0-5C7B-60230FD2BAE4}"/>
              </a:ext>
            </a:extLst>
          </p:cNvPr>
          <p:cNvSpPr txBox="1"/>
          <p:nvPr/>
        </p:nvSpPr>
        <p:spPr>
          <a:xfrm>
            <a:off x="2863230" y="4380797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6BEC1FD-14A0-6C28-5859-9A96376BAFB0}"/>
              </a:ext>
            </a:extLst>
          </p:cNvPr>
          <p:cNvSpPr txBox="1"/>
          <p:nvPr/>
        </p:nvSpPr>
        <p:spPr>
          <a:xfrm>
            <a:off x="2647716" y="5188046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D32FFDD-4493-0A13-C128-D61523013F5E}"/>
              </a:ext>
            </a:extLst>
          </p:cNvPr>
          <p:cNvSpPr txBox="1"/>
          <p:nvPr/>
        </p:nvSpPr>
        <p:spPr>
          <a:xfrm>
            <a:off x="7996195" y="5188045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C082115-247F-D25E-F24B-7E77542C9986}"/>
              </a:ext>
            </a:extLst>
          </p:cNvPr>
          <p:cNvSpPr txBox="1"/>
          <p:nvPr/>
        </p:nvSpPr>
        <p:spPr>
          <a:xfrm>
            <a:off x="3294185" y="6072622"/>
            <a:ext cx="363415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ぶ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B21B9DB-1413-7499-4CBC-FC1A1BE58DA6}"/>
              </a:ext>
            </a:extLst>
          </p:cNvPr>
          <p:cNvSpPr txBox="1"/>
          <p:nvPr/>
        </p:nvSpPr>
        <p:spPr>
          <a:xfrm>
            <a:off x="7505576" y="6042284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スライド番号プレースホルダー 9">
            <a:extLst>
              <a:ext uri="{FF2B5EF4-FFF2-40B4-BE49-F238E27FC236}">
                <a16:creationId xmlns:a16="http://schemas.microsoft.com/office/drawing/2014/main" id="{546C16FE-606B-8E90-99F7-16CE1A90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4043" y="1"/>
            <a:ext cx="2057400" cy="365125"/>
          </a:xfrm>
        </p:spPr>
        <p:txBody>
          <a:bodyPr/>
          <a:lstStyle/>
          <a:p>
            <a:fld id="{316C58C4-C82E-4833-8098-8F727F1E616F}" type="slidenum">
              <a:rPr kumimoji="1" lang="ja-JP" altLang="en-US" sz="16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6AF482B-1A34-28F5-1A46-1F57A3E03708}"/>
              </a:ext>
            </a:extLst>
          </p:cNvPr>
          <p:cNvSpPr txBox="1"/>
          <p:nvPr/>
        </p:nvSpPr>
        <p:spPr>
          <a:xfrm>
            <a:off x="4017213" y="6072622"/>
            <a:ext cx="730930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かくご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564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2961216-E2D2-4B0B-87C1-5BB56E078E84}"/>
              </a:ext>
            </a:extLst>
          </p:cNvPr>
          <p:cNvSpPr/>
          <p:nvPr/>
        </p:nvSpPr>
        <p:spPr>
          <a:xfrm>
            <a:off x="2190750" y="1953210"/>
            <a:ext cx="7810500" cy="3724275"/>
          </a:xfrm>
          <a:prstGeom prst="roundRect">
            <a:avLst>
              <a:gd name="adj" fmla="val 11193"/>
            </a:avLst>
          </a:prstGeom>
          <a:solidFill>
            <a:srgbClr val="FEF6DA"/>
          </a:solidFill>
          <a:ln w="57150">
            <a:solidFill>
              <a:srgbClr val="8BD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0CDFF7-14CC-46F5-96B2-F6D93666EBF0}"/>
              </a:ext>
            </a:extLst>
          </p:cNvPr>
          <p:cNvSpPr txBox="1"/>
          <p:nvPr/>
        </p:nvSpPr>
        <p:spPr>
          <a:xfrm>
            <a:off x="2409825" y="2141895"/>
            <a:ext cx="7600950" cy="3342821"/>
          </a:xfrm>
          <a:prstGeom prst="rect">
            <a:avLst/>
          </a:prstGeom>
          <a:noFill/>
          <a:ln w="50800"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6000"/>
              </a:lnSpc>
            </a:pPr>
            <a:r>
              <a:rPr lang="ja-JP" altLang="en-US" sz="32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lang="ja-JP" altLang="en-US" sz="45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危険な場所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はどこか？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6000"/>
              </a:lnSpc>
            </a:pPr>
            <a:r>
              <a:rPr lang="ja-JP" altLang="en-US" sz="32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避難のために</a:t>
            </a:r>
            <a:r>
              <a:rPr lang="ja-JP" altLang="en-US" sz="45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必要なもの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は何か？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6000"/>
              </a:lnSpc>
            </a:pPr>
            <a:r>
              <a:rPr lang="ja-JP" altLang="en-US" sz="32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lang="ja-JP" altLang="en-US" sz="45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避難すればよいのか？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6000"/>
              </a:lnSpc>
            </a:pPr>
            <a:r>
              <a:rPr lang="ja-JP" altLang="en-US" sz="32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避難の時に何に</a:t>
            </a:r>
            <a:r>
              <a:rPr kumimoji="1" lang="ja-JP" altLang="en-US" sz="45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</a:t>
            </a:r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するべきか？</a:t>
            </a:r>
            <a:endParaRPr kumimoji="1"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F45650-FE9A-4ADA-8E5C-8A28373C7A8F}"/>
              </a:ext>
            </a:extLst>
          </p:cNvPr>
          <p:cNvSpPr txBox="1"/>
          <p:nvPr/>
        </p:nvSpPr>
        <p:spPr>
          <a:xfrm>
            <a:off x="2128385" y="1212887"/>
            <a:ext cx="7872866" cy="480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マイ・タイムラインは、</a:t>
            </a:r>
            <a:endParaRPr kumimoji="1" lang="en-US" altLang="ja-JP" sz="4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FD45DC2-2002-4DB1-8CFA-A876E0B3FEC3}"/>
              </a:ext>
            </a:extLst>
          </p:cNvPr>
          <p:cNvSpPr txBox="1"/>
          <p:nvPr/>
        </p:nvSpPr>
        <p:spPr>
          <a:xfrm>
            <a:off x="1752601" y="5994663"/>
            <a:ext cx="8696325" cy="60551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r"/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あらかじめ明らかにしておきます！</a:t>
            </a:r>
            <a:endParaRPr kumimoji="1" lang="en-US" altLang="ja-JP" sz="4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B88039C-64EE-B922-FF25-3EBBAD6921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671A2F-D9F4-4B9A-4239-B03D4D0804FF}"/>
              </a:ext>
            </a:extLst>
          </p:cNvPr>
          <p:cNvSpPr txBox="1"/>
          <p:nvPr/>
        </p:nvSpPr>
        <p:spPr>
          <a:xfrm>
            <a:off x="65000" y="91440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マイ・タイムラインの考え</a:t>
            </a:r>
            <a:endParaRPr lang="en-US" altLang="ja-JP" i="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EC5C6B-897A-8288-4F9D-B90A0C8E31E1}"/>
              </a:ext>
            </a:extLst>
          </p:cNvPr>
          <p:cNvSpPr txBox="1"/>
          <p:nvPr/>
        </p:nvSpPr>
        <p:spPr>
          <a:xfrm>
            <a:off x="3090176" y="2126007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ja-JP" altLang="en-US" sz="15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きけん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FCB563D-65F6-98E7-D406-330BBC8A4532}"/>
              </a:ext>
            </a:extLst>
          </p:cNvPr>
          <p:cNvSpPr txBox="1"/>
          <p:nvPr/>
        </p:nvSpPr>
        <p:spPr>
          <a:xfrm>
            <a:off x="3037421" y="2994289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5CACCD3-6BC2-881C-F965-E479CC97B9A9}"/>
              </a:ext>
            </a:extLst>
          </p:cNvPr>
          <p:cNvSpPr txBox="1"/>
          <p:nvPr/>
        </p:nvSpPr>
        <p:spPr>
          <a:xfrm>
            <a:off x="4115564" y="3766167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152CFB-B74B-E931-326D-4E2530F7AE1B}"/>
              </a:ext>
            </a:extLst>
          </p:cNvPr>
          <p:cNvSpPr txBox="1"/>
          <p:nvPr/>
        </p:nvSpPr>
        <p:spPr>
          <a:xfrm>
            <a:off x="3037421" y="4547557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</a:p>
        </p:txBody>
      </p:sp>
      <p:sp>
        <p:nvSpPr>
          <p:cNvPr id="11" name="スライド番号プレースホルダー 9">
            <a:extLst>
              <a:ext uri="{FF2B5EF4-FFF2-40B4-BE49-F238E27FC236}">
                <a16:creationId xmlns:a16="http://schemas.microsoft.com/office/drawing/2014/main" id="{75112F23-ECE5-AE93-57F9-69180A7F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4043" y="1"/>
            <a:ext cx="2057400" cy="365125"/>
          </a:xfrm>
        </p:spPr>
        <p:txBody>
          <a:bodyPr/>
          <a:lstStyle/>
          <a:p>
            <a:fld id="{316C58C4-C82E-4833-8098-8F727F1E616F}" type="slidenum">
              <a:rPr kumimoji="1" lang="ja-JP" altLang="en-US" sz="16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963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9867</TotalTime>
  <Words>817</Words>
  <Application>Microsoft Office PowerPoint</Application>
  <PresentationFormat>ワイド画面</PresentationFormat>
  <Paragraphs>118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ＭＳ ゴシック</vt:lpstr>
      <vt:lpstr>Calibri</vt:lpstr>
      <vt:lpstr>Calibri Light</vt:lpstr>
      <vt:lpstr>Arial</vt:lpstr>
      <vt:lpstr>メイリオ</vt:lpstr>
      <vt:lpstr>ＭＳ Ｐゴシック</vt:lpstr>
      <vt:lpstr>游ゴシック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1017</cp:revision>
  <cp:lastPrinted>2026-07-29T01:52:47Z</cp:lastPrinted>
  <dcterms:created xsi:type="dcterms:W3CDTF">2020-08-24T09:47:12Z</dcterms:created>
  <dcterms:modified xsi:type="dcterms:W3CDTF">2026-08-03T05:36:09Z</dcterms:modified>
</cp:coreProperties>
</file>