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3672" r:id="rId1"/>
  </p:sldMasterIdLst>
  <p:notesMasterIdLst>
    <p:notesMasterId r:id="rId15"/>
  </p:notesMasterIdLst>
  <p:handoutMasterIdLst>
    <p:handoutMasterId r:id="rId16"/>
  </p:handoutMasterIdLst>
  <p:sldIdLst>
    <p:sldId id="1835" r:id="rId2"/>
    <p:sldId id="1831" r:id="rId3"/>
    <p:sldId id="1833" r:id="rId4"/>
    <p:sldId id="352" r:id="rId5"/>
    <p:sldId id="278" r:id="rId6"/>
    <p:sldId id="273" r:id="rId7"/>
    <p:sldId id="340" r:id="rId8"/>
    <p:sldId id="342" r:id="rId9"/>
    <p:sldId id="350" r:id="rId10"/>
    <p:sldId id="314" r:id="rId11"/>
    <p:sldId id="356" r:id="rId12"/>
    <p:sldId id="277" r:id="rId13"/>
    <p:sldId id="354" r:id="rId14"/>
  </p:sldIdLst>
  <p:sldSz cx="12192000" cy="6858000"/>
  <p:notesSz cx="7315200" cy="9601200"/>
  <p:embeddedFontLst>
    <p:embeddedFont>
      <p:font typeface="Meiryo UI" panose="020B0604030504040204" pitchFamily="50" charset="-128"/>
      <p:regular r:id="rId17"/>
      <p:bold r:id="rId18"/>
      <p:italic r:id="rId19"/>
      <p:boldItalic r:id="rId20"/>
    </p:embeddedFont>
    <p:embeddedFont>
      <p:font typeface="メイリオ" panose="020B0604030504040204" pitchFamily="50" charset="-128"/>
      <p:regular r:id="rId21"/>
      <p:bold r:id="rId22"/>
      <p:italic r:id="rId23"/>
      <p:boldItalic r:id="rId24"/>
    </p:embeddedFont>
    <p:embeddedFont>
      <p:font typeface="游ゴシック" panose="020B0400000000000000" pitchFamily="50" charset="-128"/>
      <p:regular r:id="rId25"/>
      <p:bold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7-PE0559" initials="0" lastIdx="1" clrIdx="0">
    <p:extLst>
      <p:ext uri="{19B8F6BF-5375-455C-9EA6-DF929625EA0E}">
        <p15:presenceInfo xmlns:p15="http://schemas.microsoft.com/office/powerpoint/2012/main" userId="S::H-Satou@nceinccojp2.onmicrosoft.com::ea8fcc43-05d7-47eb-90be-6a3be02bba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5A"/>
    <a:srgbClr val="FFF2CC"/>
    <a:srgbClr val="FFFFCC"/>
    <a:srgbClr val="0070C0"/>
    <a:srgbClr val="F35353"/>
    <a:srgbClr val="5B9BD5"/>
    <a:srgbClr val="214DA0"/>
    <a:srgbClr val="C00000"/>
    <a:srgbClr val="F7D9DA"/>
    <a:srgbClr val="F2C0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43" autoAdjust="0"/>
    <p:restoredTop sz="70717" autoAdjust="0"/>
  </p:normalViewPr>
  <p:slideViewPr>
    <p:cSldViewPr snapToGrid="0">
      <p:cViewPr varScale="1">
        <p:scale>
          <a:sx n="78" d="100"/>
          <a:sy n="78" d="100"/>
        </p:scale>
        <p:origin x="1776" y="84"/>
      </p:cViewPr>
      <p:guideLst/>
    </p:cSldViewPr>
  </p:slideViewPr>
  <p:notesTextViewPr>
    <p:cViewPr>
      <p:scale>
        <a:sx n="125" d="100"/>
        <a:sy n="125" d="100"/>
      </p:scale>
      <p:origin x="0" y="0"/>
    </p:cViewPr>
  </p:notesTextViewPr>
  <p:notesViewPr>
    <p:cSldViewPr snapToGrid="0">
      <p:cViewPr varScale="1">
        <p:scale>
          <a:sx n="64" d="100"/>
          <a:sy n="64" d="100"/>
        </p:scale>
        <p:origin x="331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93A6887-7F11-4B65-A981-7101893C818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AA15208-E28C-4EDA-882B-43C2834DEB54}"/>
              </a:ext>
            </a:extLst>
          </p:cNvPr>
          <p:cNvSpPr>
            <a:spLocks noGrp="1"/>
          </p:cNvSpPr>
          <p:nvPr>
            <p:ph type="dt" sz="quarter" idx="1"/>
          </p:nvPr>
        </p:nvSpPr>
        <p:spPr>
          <a:xfrm>
            <a:off x="4142776" y="0"/>
            <a:ext cx="3170717" cy="480598"/>
          </a:xfrm>
          <a:prstGeom prst="rect">
            <a:avLst/>
          </a:prstGeom>
        </p:spPr>
        <p:txBody>
          <a:bodyPr vert="horz" lIns="91440" tIns="45720" rIns="91440" bIns="45720" rtlCol="0"/>
          <a:lstStyle>
            <a:lvl1pPr algn="r">
              <a:defRPr sz="1200"/>
            </a:lvl1pPr>
          </a:lstStyle>
          <a:p>
            <a:fld id="{26DF5CD9-1BC7-4322-A0AF-8CBD11DAA09C}" type="datetime1">
              <a:rPr kumimoji="1" lang="ja-JP" altLang="en-US" smtClean="0"/>
              <a:t>2026/8/3</a:t>
            </a:fld>
            <a:endParaRPr kumimoji="1" lang="ja-JP" altLang="en-US"/>
          </a:p>
        </p:txBody>
      </p:sp>
      <p:sp>
        <p:nvSpPr>
          <p:cNvPr id="4" name="フッター プレースホルダー 3">
            <a:extLst>
              <a:ext uri="{FF2B5EF4-FFF2-40B4-BE49-F238E27FC236}">
                <a16:creationId xmlns:a16="http://schemas.microsoft.com/office/drawing/2014/main" id="{DC5C71D3-A553-4BDD-BC0E-80917D432852}"/>
              </a:ext>
            </a:extLst>
          </p:cNvPr>
          <p:cNvSpPr>
            <a:spLocks noGrp="1"/>
          </p:cNvSpPr>
          <p:nvPr>
            <p:ph type="ftr" sz="quarter" idx="2"/>
          </p:nvPr>
        </p:nvSpPr>
        <p:spPr>
          <a:xfrm>
            <a:off x="1" y="9120602"/>
            <a:ext cx="3170717" cy="48059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C94B761-B5EE-459A-8619-403E17B35851}"/>
              </a:ext>
            </a:extLst>
          </p:cNvPr>
          <p:cNvSpPr>
            <a:spLocks noGrp="1"/>
          </p:cNvSpPr>
          <p:nvPr>
            <p:ph type="sldNum" sz="quarter" idx="3"/>
          </p:nvPr>
        </p:nvSpPr>
        <p:spPr>
          <a:xfrm>
            <a:off x="4142776" y="9120602"/>
            <a:ext cx="3170717" cy="480598"/>
          </a:xfrm>
          <a:prstGeom prst="rect">
            <a:avLst/>
          </a:prstGeom>
        </p:spPr>
        <p:txBody>
          <a:bodyPr vert="horz" lIns="91440" tIns="45720" rIns="91440" bIns="45720" rtlCol="0" anchor="b"/>
          <a:lstStyle>
            <a:lvl1pPr algn="r">
              <a:defRPr sz="1200"/>
            </a:lvl1pPr>
          </a:lstStyle>
          <a:p>
            <a:fld id="{10817BBF-2506-419F-BDAD-6695407A8CD2}" type="slidenum">
              <a:rPr kumimoji="1" lang="ja-JP" altLang="en-US" smtClean="0"/>
              <a:t>‹#›</a:t>
            </a:fld>
            <a:endParaRPr kumimoji="1" lang="ja-JP" altLang="en-US"/>
          </a:p>
        </p:txBody>
      </p:sp>
    </p:spTree>
    <p:extLst>
      <p:ext uri="{BB962C8B-B14F-4D97-AF65-F5344CB8AC3E}">
        <p14:creationId xmlns:p14="http://schemas.microsoft.com/office/powerpoint/2010/main" val="73111757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731182" y="4620185"/>
            <a:ext cx="5852843" cy="3780290"/>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120602"/>
            <a:ext cx="3170717" cy="480598"/>
          </a:xfrm>
          <a:prstGeom prst="rect">
            <a:avLst/>
          </a:prstGeom>
        </p:spPr>
        <p:txBody>
          <a:bodyPr vert="horz" lIns="91424" tIns="45712" rIns="91424" bIns="45712" rtlCol="0" anchor="b"/>
          <a:lstStyle>
            <a:lvl1pPr algn="l">
              <a:defRPr sz="1200"/>
            </a:lvl1pPr>
          </a:lstStyle>
          <a:p>
            <a:endParaRPr kumimoji="1" lang="ja-JP" altLang="en-US"/>
          </a:p>
        </p:txBody>
      </p:sp>
      <p:sp>
        <p:nvSpPr>
          <p:cNvPr id="8" name="ヘッダー プレースホルダー 7">
            <a:extLst>
              <a:ext uri="{FF2B5EF4-FFF2-40B4-BE49-F238E27FC236}">
                <a16:creationId xmlns:a16="http://schemas.microsoft.com/office/drawing/2014/main" id="{6AC1BE29-42C0-4851-B748-E81A40789E1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7400523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2A4E8-7441-BD89-0CB0-DF5C7380000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CF5C303-6C30-8D8B-E260-BC19C4E07D95}"/>
              </a:ext>
            </a:extLst>
          </p:cNvPr>
          <p:cNvSpPr>
            <a:spLocks noGrp="1" noRot="1" noChangeAspect="1"/>
          </p:cNvSpPr>
          <p:nvPr>
            <p:ph type="sldImg"/>
          </p:nvPr>
        </p:nvSpPr>
        <p:spPr>
          <a:xfrm>
            <a:off x="479425" y="1279525"/>
            <a:ext cx="6140450" cy="3454400"/>
          </a:xfrm>
        </p:spPr>
      </p:sp>
      <p:sp>
        <p:nvSpPr>
          <p:cNvPr id="3" name="ノート プレースホルダー 2">
            <a:extLst>
              <a:ext uri="{FF2B5EF4-FFF2-40B4-BE49-F238E27FC236}">
                <a16:creationId xmlns:a16="http://schemas.microsoft.com/office/drawing/2014/main" id="{82EC53DA-3075-4663-CDC9-DA92757EDDE8}"/>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●それでは、これまでみてきた浸水害や土石流、土砂災害の主な原因となる雨についてみていきましょう。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●雨の量はミリで表される水の深さです。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●１時間に５０ミリの雨の量は、１ｍ</a:t>
            </a:r>
            <a:r>
              <a:rPr kumimoji="1" lang="ja-JP" altLang="en-US" strike="noStrike" baseline="30000" dirty="0">
                <a:latin typeface="ＭＳ ゴシック" panose="020B0609070205080204" pitchFamily="49" charset="-128"/>
                <a:ea typeface="ＭＳ ゴシック" panose="020B0609070205080204" pitchFamily="49" charset="-128"/>
              </a:rPr>
              <a:t>２</a:t>
            </a:r>
            <a:r>
              <a:rPr kumimoji="1" lang="ja-JP" altLang="en-US" dirty="0">
                <a:latin typeface="ＭＳ ゴシック" panose="020B0609070205080204" pitchFamily="49" charset="-128"/>
                <a:ea typeface="ＭＳ ゴシック" panose="020B0609070205080204" pitchFamily="49" charset="-128"/>
              </a:rPr>
              <a:t>あたり５０</a:t>
            </a:r>
            <a:r>
              <a:rPr kumimoji="1" lang="en-US" altLang="ja-JP" dirty="0">
                <a:latin typeface="ＭＳ ゴシック" panose="020B0609070205080204" pitchFamily="49" charset="-128"/>
                <a:ea typeface="ＭＳ ゴシック" panose="020B0609070205080204" pitchFamily="49" charset="-128"/>
              </a:rPr>
              <a:t>ℓ</a:t>
            </a:r>
            <a:r>
              <a:rPr kumimoji="1" lang="ja-JP" altLang="en-US" dirty="0">
                <a:latin typeface="ＭＳ ゴシック" panose="020B0609070205080204" pitchFamily="49" charset="-128"/>
                <a:ea typeface="ＭＳ ゴシック" panose="020B0609070205080204" pitchFamily="49" charset="-128"/>
              </a:rPr>
              <a:t>にもなります。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●この１時間に５０ミリを超えると道路が川のようになり、避難が難しくなってきます。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57327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●これは平常時の津南町足滝の道路の様子です。</a:t>
            </a:r>
          </a:p>
        </p:txBody>
      </p:sp>
    </p:spTree>
    <p:extLst>
      <p:ext uri="{BB962C8B-B14F-4D97-AF65-F5344CB8AC3E}">
        <p14:creationId xmlns:p14="http://schemas.microsoft.com/office/powerpoint/2010/main" val="3928042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sz="1200" kern="1200" dirty="0">
                <a:solidFill>
                  <a:schemeClr val="tx1"/>
                </a:solidFill>
                <a:effectLst/>
                <a:latin typeface="+mn-lt"/>
                <a:ea typeface="+mn-ea"/>
                <a:cs typeface="+mn-cs"/>
              </a:rPr>
              <a:t>●足滝</a:t>
            </a:r>
            <a:r>
              <a:rPr kumimoji="1" lang="ja-JP" altLang="en-US" dirty="0">
                <a:latin typeface="ＭＳ ゴシック" panose="020B0609070205080204" pitchFamily="49" charset="-128"/>
                <a:ea typeface="ＭＳ ゴシック" panose="020B0609070205080204" pitchFamily="49" charset="-128"/>
              </a:rPr>
              <a:t>での被害の状況です。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道路がある場所に大量の水が流れ込んで、</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自動車でも通行することが難しい状況になっています。</a:t>
            </a:r>
          </a:p>
        </p:txBody>
      </p:sp>
    </p:spTree>
    <p:extLst>
      <p:ext uri="{BB962C8B-B14F-4D97-AF65-F5344CB8AC3E}">
        <p14:creationId xmlns:p14="http://schemas.microsoft.com/office/powerpoint/2010/main" val="4229393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（以下、説明内容の例（津南町）：授業を実施するエリアの防災施設を解説すること）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●ここからは、災害に備えるための主な防災施設を紹介します。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洪水対策としては、まず堤防が挙げられます。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堤防は高さを高くしたり、間隔を広げたりして、</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川の水があふれないようにしています。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●ダムは、上流から流れる水を一時的に貯めることで下流の水量を減らす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治水ダムの他に、飲み水や農業用水の確保、水力発電、</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レクリエーションなど目的とする様々なダムがあります。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●信濃川では、洪水を海に流す分水路という人工的に掘った川や、</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信濃川の水位よりも低い位置にある場所では、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水を強力なポンプでくみ上げて川に排水する排水機場等があります。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23220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（以下、説明内容の例（津南町）：授業を実施するエリアの土砂災害対策を解説すること）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●続いて、土砂災害対策です。</a:t>
            </a:r>
          </a:p>
          <a:p>
            <a:r>
              <a:rPr kumimoji="1" lang="ja-JP" altLang="en-US" dirty="0">
                <a:latin typeface="ＭＳ ゴシック" panose="020B0609070205080204" pitchFamily="49" charset="-128"/>
                <a:ea typeface="ＭＳ ゴシック" panose="020B0609070205080204" pitchFamily="49" charset="-128"/>
              </a:rPr>
              <a:t>　左上の写真はがけ崩れ対策の１つで、コンクリートでできた法枠で</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がけを押さえつける法枠工という対策です。</a:t>
            </a: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●次に、右上の写真は土石流対策の１つで、砂防堰堤です。</a:t>
            </a:r>
          </a:p>
          <a:p>
            <a:r>
              <a:rPr kumimoji="1" lang="ja-JP" altLang="en-US" dirty="0">
                <a:latin typeface="ＭＳ ゴシック" panose="020B0609070205080204" pitchFamily="49" charset="-128"/>
                <a:ea typeface="ＭＳ ゴシック" panose="020B0609070205080204" pitchFamily="49" charset="-128"/>
              </a:rPr>
              <a:t>　砂防ダムと一般の方からは呼ばれることもあり、</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皆さんも知っているダムと同じようにコンクリートでできているものもあれば、</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この写真の様にそれ以外のものもありますが、</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いずれも流れてきた土石流を受け止める機能があります。</a:t>
            </a: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●また、左下の写真は、平成</a:t>
            </a:r>
            <a:r>
              <a:rPr kumimoji="1" lang="en-US" altLang="ja-JP" dirty="0">
                <a:latin typeface="ＭＳ ゴシック" panose="020B0609070205080204" pitchFamily="49" charset="-128"/>
                <a:ea typeface="ＭＳ ゴシック" panose="020B0609070205080204" pitchFamily="49" charset="-128"/>
              </a:rPr>
              <a:t>24</a:t>
            </a:r>
            <a:r>
              <a:rPr kumimoji="1" lang="ja-JP" altLang="en-US" dirty="0">
                <a:latin typeface="ＭＳ ゴシック" panose="020B0609070205080204" pitchFamily="49" charset="-128"/>
                <a:ea typeface="ＭＳ ゴシック" panose="020B0609070205080204" pitchFamily="49" charset="-128"/>
              </a:rPr>
              <a:t>年に上越市で発生した地すべりです。</a:t>
            </a: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●右下の写真は対策後ですが、地すべりの根元を押さえたり、</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水路など設置したりして地すべりが再び動くことを防いでいます。</a:t>
            </a: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●このように防災施設が整備されていますが、</a:t>
            </a:r>
          </a:p>
          <a:p>
            <a:r>
              <a:rPr kumimoji="1" lang="ja-JP" altLang="en-US" dirty="0">
                <a:latin typeface="ＭＳ ゴシック" panose="020B0609070205080204" pitchFamily="49" charset="-128"/>
                <a:ea typeface="ＭＳ ゴシック" panose="020B0609070205080204" pitchFamily="49" charset="-128"/>
              </a:rPr>
              <a:t>　近年では防災施設だけでは皆さんの命を守りきれないような、</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想定を上回る災害が多く発生してきています。</a:t>
            </a:r>
          </a:p>
        </p:txBody>
      </p:sp>
    </p:spTree>
    <p:extLst>
      <p:ext uri="{BB962C8B-B14F-4D97-AF65-F5344CB8AC3E}">
        <p14:creationId xmlns:p14="http://schemas.microsoft.com/office/powerpoint/2010/main" val="3968884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9C862-D0A3-B93E-A6FD-BC477F00EC7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2C2B514-8CE5-8B2B-AD85-10E76F708D0E}"/>
              </a:ext>
            </a:extLst>
          </p:cNvPr>
          <p:cNvSpPr>
            <a:spLocks noGrp="1" noRot="1" noChangeAspect="1"/>
          </p:cNvSpPr>
          <p:nvPr>
            <p:ph type="sldImg"/>
          </p:nvPr>
        </p:nvSpPr>
        <p:spPr>
          <a:xfrm>
            <a:off x="479425" y="1279525"/>
            <a:ext cx="6140450" cy="3454400"/>
          </a:xfrm>
        </p:spPr>
      </p:sp>
      <p:sp>
        <p:nvSpPr>
          <p:cNvPr id="3" name="ノート プレースホルダー 2">
            <a:extLst>
              <a:ext uri="{FF2B5EF4-FFF2-40B4-BE49-F238E27FC236}">
                <a16:creationId xmlns:a16="http://schemas.microsoft.com/office/drawing/2014/main" id="{0CFF94D5-2AB5-5A3B-8114-789365D0317A}"/>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●この表は気象庁が示している「雨の強さと降り方」です。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●１時間の降水量によって、雨の強さや人の受けるイメージ、人への影響などをまとめたものです。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●特に赤枠で囲った５０ｍｍ以上の雨には警戒が必要です。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142214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19818-A0A4-AA02-ADA9-33B74E45B6E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E7C0568-6BC3-AE89-D636-A73CE92E48EB}"/>
              </a:ext>
            </a:extLst>
          </p:cNvPr>
          <p:cNvSpPr>
            <a:spLocks noGrp="1" noRot="1" noChangeAspect="1"/>
          </p:cNvSpPr>
          <p:nvPr>
            <p:ph type="sldImg"/>
          </p:nvPr>
        </p:nvSpPr>
        <p:spPr>
          <a:xfrm>
            <a:off x="777875" y="1200150"/>
            <a:ext cx="5759450" cy="3240088"/>
          </a:xfrm>
        </p:spPr>
      </p:sp>
      <p:sp>
        <p:nvSpPr>
          <p:cNvPr id="3" name="ノート プレースホルダー 2">
            <a:extLst>
              <a:ext uri="{FF2B5EF4-FFF2-40B4-BE49-F238E27FC236}">
                <a16:creationId xmlns:a16="http://schemas.microsoft.com/office/drawing/2014/main" id="{7536875E-C794-2DF1-B696-BE72C03613C2}"/>
              </a:ext>
            </a:extLst>
          </p:cNvPr>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●さきほどの表でもありましたが、５０ミリを超える雨というのは、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傘が役にたたなくなるくらいの強い雨のとき、</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水しぶきで一面が白くなり、視界が悪いときなどだと覚えておきましょう。</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065664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●では、いま説明してきた大雨の発生状況についてです。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近年ではゲリラ豪雨と呼ばれる突発的な短時間集中豪雨など、</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想定を上回る災害が多く発生していると聞いたことがあると思います。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●天気予報で「非常に激しい雨」やその上の「猛烈な雨」に分類される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１時間降水量が５０ｍｍ以上の発生回数を緑色の棒グラフで示しています。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●１時間５０ｍｍ以上の大雨は、増加傾向にあり、</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１９７６年以降の昔の１０年間と、最近の１０年間で比較すると、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約１．５倍に増加しています。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837788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●台風についてです。</a:t>
            </a:r>
          </a:p>
          <a:p>
            <a:r>
              <a:rPr kumimoji="1" lang="ja-JP" altLang="en-US" dirty="0">
                <a:latin typeface="ＭＳ ゴシック" panose="020B0609070205080204" pitchFamily="49" charset="-128"/>
                <a:ea typeface="ＭＳ ゴシック" panose="020B0609070205080204" pitchFamily="49" charset="-128"/>
              </a:rPr>
              <a:t>●左上のグラフは、過去約７０年間の台風が発生した数を青、台風の中心が日本列島に上陸した数をオレンジ色のグラフで示しています。</a:t>
            </a:r>
          </a:p>
          <a:p>
            <a:r>
              <a:rPr kumimoji="1" lang="ja-JP" altLang="en-US" dirty="0">
                <a:latin typeface="ＭＳ ゴシック" panose="020B0609070205080204" pitchFamily="49" charset="-128"/>
                <a:ea typeface="ＭＳ ゴシック" panose="020B0609070205080204" pitchFamily="49" charset="-128"/>
              </a:rPr>
              <a:t>●台風の発生数は最高３９件、平均で２６件、上陸数は最高１０件、平均３件となっています。左下のグラフは、発生した台風のうち、新潟県を含む北陸地方に接近した件数を月別に積み重ねたものです。</a:t>
            </a:r>
          </a:p>
          <a:p>
            <a:r>
              <a:rPr kumimoji="1" lang="ja-JP" altLang="en-US" dirty="0">
                <a:latin typeface="ＭＳ ゴシック" panose="020B0609070205080204" pitchFamily="49" charset="-128"/>
                <a:ea typeface="ＭＳ ゴシック" panose="020B0609070205080204" pitchFamily="49" charset="-128"/>
              </a:rPr>
              <a:t>●８月と９月の台風が特に多くなっていますが、秋に発生する台風は、勢力が強く、被害が大きくなると言われていますので、１０月以降も注意が必要です。</a:t>
            </a:r>
          </a:p>
          <a:p>
            <a:r>
              <a:rPr kumimoji="1" lang="ja-JP" altLang="en-US" dirty="0">
                <a:latin typeface="ＭＳ ゴシック" panose="020B0609070205080204" pitchFamily="49" charset="-128"/>
                <a:ea typeface="ＭＳ ゴシック" panose="020B0609070205080204" pitchFamily="49" charset="-128"/>
              </a:rPr>
              <a:t>●右側は昨年１０月の台風１９号の衛星画像です。半径約８００ｋｍに及ぶ大型で猛烈な風の強さをもつ台風でした。</a:t>
            </a:r>
          </a:p>
        </p:txBody>
      </p:sp>
    </p:spTree>
    <p:extLst>
      <p:ext uri="{BB962C8B-B14F-4D97-AF65-F5344CB8AC3E}">
        <p14:creationId xmlns:p14="http://schemas.microsoft.com/office/powerpoint/2010/main" val="3637229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●ここからは、昨年の台風１９号による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a:t>
            </a:r>
            <a:r>
              <a:rPr kumimoji="1" lang="zh-TW" altLang="en-US" dirty="0">
                <a:latin typeface="ＭＳ ゴシック" panose="020B0609070205080204" pitchFamily="49" charset="-128"/>
                <a:ea typeface="ＭＳ ゴシック" panose="020B0609070205080204" pitchFamily="49" charset="-128"/>
              </a:rPr>
              <a:t>令和元年東日本台風</a:t>
            </a:r>
            <a:r>
              <a:rPr kumimoji="1" lang="ja-JP" altLang="en-US" dirty="0">
                <a:latin typeface="ＭＳ ゴシック" panose="020B0609070205080204" pitchFamily="49" charset="-128"/>
                <a:ea typeface="ＭＳ ゴシック" panose="020B0609070205080204" pitchFamily="49" charset="-128"/>
              </a:rPr>
              <a:t>」の被害を紹介します。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●これは平常時の津南町小島の様子です。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今年に撮影した写真ですが、信濃川は堤防より低い位置を流れています。</a:t>
            </a:r>
          </a:p>
        </p:txBody>
      </p:sp>
    </p:spTree>
    <p:extLst>
      <p:ext uri="{BB962C8B-B14F-4D97-AF65-F5344CB8AC3E}">
        <p14:creationId xmlns:p14="http://schemas.microsoft.com/office/powerpoint/2010/main" val="1421680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●これは台風が発生した時の同じ場所での写真です。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川が堤防を越えて、農地や住宅地へ水が流れ込みました。</a:t>
            </a:r>
          </a:p>
        </p:txBody>
      </p:sp>
    </p:spTree>
    <p:extLst>
      <p:ext uri="{BB962C8B-B14F-4D97-AF65-F5344CB8AC3E}">
        <p14:creationId xmlns:p14="http://schemas.microsoft.com/office/powerpoint/2010/main" val="1027446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●これは津南駅の前の国道４０５号信濃川橋付近の写真です。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276687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●台風の際は、水位が約１０ｍ上昇して、信濃川橋に迫る勢いでした。</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87145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1FFF374-7A9E-4B5B-8398-25923AFBA4F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26573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626E42-716A-4007-8AB2-ED1B0C305BD8}"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7352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681A61-720D-424C-986D-BED8A969DA1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2921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EB59F6-BAD1-4AA2-BC14-17928811EC3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283956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5BDCF31-7DF0-4D1F-A63B-4616FAC0197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299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EBA5BE-C80B-4C3D-BB6A-BFB8B03353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5765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4CA772D-CF34-4FBE-B0CB-1720DA979718}"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3107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750D3F6-50A8-4C0B-A3A3-31EAEE6ACD9D}" type="datetime1">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8962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068D0F-5177-484F-B105-4858C294B432}" type="datetime1">
              <a:rPr kumimoji="1" lang="ja-JP" altLang="en-US" smtClean="0"/>
              <a:t>2026/8/3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16994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8FB061-6F5D-462D-8F53-F92D6903E190}"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38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1906C6A-41ED-496B-B053-11F015C954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99694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B6838-A77A-4EBD-9EA5-A14474B6F383}" type="datetime1">
              <a:rPr kumimoji="1" lang="ja-JP" altLang="en-US" smtClean="0"/>
              <a:t>2026/8/3</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0690006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jpe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5.png"/><Relationship Id="rId7"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8.png"/><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5A569-266B-7428-6396-9391AFD76BDE}"/>
            </a:ext>
          </a:extLst>
        </p:cNvPr>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D6528AD4-19AE-4065-99CD-19AAE88CCB4B}"/>
              </a:ext>
            </a:extLst>
          </p:cNvPr>
          <p:cNvSpPr txBox="1"/>
          <p:nvPr/>
        </p:nvSpPr>
        <p:spPr>
          <a:xfrm>
            <a:off x="230829" y="5302524"/>
            <a:ext cx="11730343" cy="1431161"/>
          </a:xfrm>
          <a:prstGeom prst="rect">
            <a:avLst/>
          </a:prstGeom>
          <a:noFill/>
        </p:spPr>
        <p:txBody>
          <a:bodyPr wrap="square" rtlCol="0">
            <a:spAutoFit/>
          </a:bodyPr>
          <a:lstStyle/>
          <a:p>
            <a:pPr algn="ctr"/>
            <a:r>
              <a:rPr kumimoji="1" lang="ja-JP" altLang="en-US" sz="3200" b="1" dirty="0">
                <a:latin typeface="メイリオ" panose="020B0604030504040204" pitchFamily="50" charset="-128"/>
                <a:ea typeface="メイリオ" panose="020B0604030504040204" pitchFamily="50" charset="-128"/>
              </a:rPr>
              <a:t>１時間に５０ｍｍの雨の量は、１ｍ</a:t>
            </a:r>
            <a:r>
              <a:rPr kumimoji="1" lang="ja-JP" altLang="en-US" sz="3200" b="1" baseline="30000" dirty="0">
                <a:latin typeface="メイリオ" panose="020B0604030504040204" pitchFamily="50" charset="-128"/>
                <a:ea typeface="メイリオ" panose="020B0604030504040204" pitchFamily="50" charset="-128"/>
              </a:rPr>
              <a:t>２</a:t>
            </a:r>
            <a:r>
              <a:rPr kumimoji="1" lang="ja-JP" altLang="en-US" sz="3200" b="1" dirty="0">
                <a:latin typeface="メイリオ" panose="020B0604030504040204" pitchFamily="50" charset="-128"/>
                <a:ea typeface="メイリオ" panose="020B0604030504040204" pitchFamily="50" charset="-128"/>
              </a:rPr>
              <a:t>あたり５０</a:t>
            </a:r>
            <a:r>
              <a:rPr kumimoji="1" lang="en-US" altLang="ja-JP" sz="3200" b="1" dirty="0">
                <a:latin typeface="メイリオ" panose="020B0604030504040204" pitchFamily="50" charset="-128"/>
                <a:ea typeface="メイリオ" panose="020B0604030504040204" pitchFamily="50" charset="-128"/>
              </a:rPr>
              <a:t>ℓ</a:t>
            </a:r>
          </a:p>
          <a:p>
            <a:pPr algn="ctr">
              <a:lnSpc>
                <a:spcPct val="150000"/>
              </a:lnSpc>
            </a:pPr>
            <a:r>
              <a:rPr kumimoji="1" lang="ja-JP" altLang="en-US" sz="4000" b="1" dirty="0">
                <a:solidFill>
                  <a:srgbClr val="EC5A5A"/>
                </a:solidFill>
                <a:latin typeface="メイリオ" panose="020B0604030504040204" pitchFamily="50" charset="-128"/>
                <a:ea typeface="メイリオ" panose="020B0604030504040204" pitchFamily="50" charset="-128"/>
              </a:rPr>
              <a:t>１時間に５０ｍｍ</a:t>
            </a:r>
            <a:r>
              <a:rPr kumimoji="1" lang="ja-JP" altLang="en-US" sz="4000" b="1" dirty="0">
                <a:solidFill>
                  <a:srgbClr val="F35353"/>
                </a:solidFill>
                <a:latin typeface="メイリオ" panose="020B0604030504040204" pitchFamily="50" charset="-128"/>
                <a:ea typeface="メイリオ" panose="020B0604030504040204" pitchFamily="50" charset="-128"/>
              </a:rPr>
              <a:t>をこえると避難が難しくなる</a:t>
            </a:r>
            <a:endParaRPr kumimoji="1" lang="ja-JP" altLang="en-US" sz="3200" dirty="0">
              <a:solidFill>
                <a:srgbClr val="F35353"/>
              </a:solidFill>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FC453EDC-CAF6-701B-8EC4-1E8A2F501382}"/>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D8014905-7945-A952-A5D0-9A4B3C4AB96D}"/>
              </a:ext>
            </a:extLst>
          </p:cNvPr>
          <p:cNvSpPr txBox="1"/>
          <p:nvPr/>
        </p:nvSpPr>
        <p:spPr>
          <a:xfrm>
            <a:off x="64999" y="78197"/>
            <a:ext cx="5750173"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雨量（降水量）の表し方</a:t>
            </a:r>
          </a:p>
        </p:txBody>
      </p:sp>
      <p:sp>
        <p:nvSpPr>
          <p:cNvPr id="3" name="スライド番号プレースホルダー 9">
            <a:extLst>
              <a:ext uri="{FF2B5EF4-FFF2-40B4-BE49-F238E27FC236}">
                <a16:creationId xmlns:a16="http://schemas.microsoft.com/office/drawing/2014/main" id="{6E4B0180-0B88-8796-27AC-09BF246FCE22}"/>
              </a:ext>
            </a:extLst>
          </p:cNvPr>
          <p:cNvSpPr>
            <a:spLocks noGrp="1"/>
          </p:cNvSpPr>
          <p:nvPr>
            <p:ph type="sldNum" sz="quarter" idx="12"/>
          </p:nvPr>
        </p:nvSpPr>
        <p:spPr>
          <a:xfrm>
            <a:off x="10134600"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22AF40E-4062-852E-F1F0-6A2E229C9D09}"/>
              </a:ext>
            </a:extLst>
          </p:cNvPr>
          <p:cNvSpPr txBox="1"/>
          <p:nvPr/>
        </p:nvSpPr>
        <p:spPr>
          <a:xfrm>
            <a:off x="1679248" y="-190466"/>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こうすいりょう</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64842C8F-3128-151F-9594-69031EA907BB}"/>
              </a:ext>
            </a:extLst>
          </p:cNvPr>
          <p:cNvSpPr txBox="1"/>
          <p:nvPr/>
        </p:nvSpPr>
        <p:spPr>
          <a:xfrm>
            <a:off x="668218" y="983019"/>
            <a:ext cx="10996239" cy="769441"/>
          </a:xfrm>
          <a:prstGeom prst="rect">
            <a:avLst/>
          </a:prstGeom>
          <a:noFill/>
        </p:spPr>
        <p:txBody>
          <a:bodyPr wrap="square" rtlCol="0">
            <a:spAutoFit/>
          </a:bodyPr>
          <a:lstStyle/>
          <a:p>
            <a:pPr algn="ctr">
              <a:spcBef>
                <a:spcPts val="1200"/>
              </a:spcBef>
            </a:pPr>
            <a:r>
              <a:rPr kumimoji="1" lang="ja-JP" altLang="en-US" sz="4000" b="1" dirty="0">
                <a:latin typeface="メイリオ" panose="020B0604030504040204" pitchFamily="50" charset="-128"/>
                <a:ea typeface="メイリオ" panose="020B0604030504040204" pitchFamily="50" charset="-128"/>
              </a:rPr>
              <a:t>雨の量は「</a:t>
            </a:r>
            <a:r>
              <a:rPr kumimoji="1" lang="ja-JP" altLang="en-US" sz="4400" b="1" dirty="0">
                <a:solidFill>
                  <a:srgbClr val="F35353"/>
                </a:solidFill>
                <a:latin typeface="メイリオ" panose="020B0604030504040204" pitchFamily="50" charset="-128"/>
                <a:ea typeface="メイリオ" panose="020B0604030504040204" pitchFamily="50" charset="-128"/>
              </a:rPr>
              <a:t>ｍｍ</a:t>
            </a:r>
            <a:r>
              <a:rPr kumimoji="1" lang="ja-JP" altLang="en-US" sz="3200" b="1" dirty="0">
                <a:solidFill>
                  <a:srgbClr val="F35353"/>
                </a:solidFill>
                <a:latin typeface="メイリオ" panose="020B0604030504040204" pitchFamily="50" charset="-128"/>
                <a:ea typeface="メイリオ" panose="020B0604030504040204" pitchFamily="50" charset="-128"/>
              </a:rPr>
              <a:t>（ミリ）</a:t>
            </a:r>
            <a:r>
              <a:rPr kumimoji="1" lang="ja-JP" altLang="en-US" sz="4000" b="1" dirty="0">
                <a:latin typeface="メイリオ" panose="020B0604030504040204" pitchFamily="50" charset="-128"/>
                <a:ea typeface="メイリオ" panose="020B0604030504040204" pitchFamily="50" charset="-128"/>
              </a:rPr>
              <a:t>」で表される</a:t>
            </a:r>
            <a:r>
              <a:rPr kumimoji="1" lang="ja-JP" altLang="en-US" sz="4000" b="1" dirty="0">
                <a:solidFill>
                  <a:srgbClr val="F35353"/>
                </a:solidFill>
                <a:latin typeface="メイリオ" panose="020B0604030504040204" pitchFamily="50" charset="-128"/>
                <a:ea typeface="メイリオ" panose="020B0604030504040204" pitchFamily="50" charset="-128"/>
              </a:rPr>
              <a:t>水の深さ</a:t>
            </a:r>
            <a:endParaRPr kumimoji="1" lang="en-US" altLang="ja-JP" sz="4000" b="1" dirty="0">
              <a:solidFill>
                <a:srgbClr val="F35353"/>
              </a:solidFill>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88C2B9F9-227C-E927-EBE9-3BE4AE83BC44}"/>
              </a:ext>
            </a:extLst>
          </p:cNvPr>
          <p:cNvSpPr txBox="1"/>
          <p:nvPr/>
        </p:nvSpPr>
        <p:spPr>
          <a:xfrm>
            <a:off x="7524466" y="5721342"/>
            <a:ext cx="927874" cy="444996"/>
          </a:xfrm>
          <a:prstGeom prst="rect">
            <a:avLst/>
          </a:prstGeom>
          <a:noFill/>
          <a:ln>
            <a:noFill/>
          </a:ln>
        </p:spPr>
        <p:txBody>
          <a:bodyPr wrap="square" rtlCol="0" anchor="ctr" anchorCtr="0">
            <a:noAutofit/>
          </a:bodyPr>
          <a:lstStyle/>
          <a:p>
            <a:r>
              <a:rPr kumimoji="1" lang="ja-JP" altLang="en-US" sz="1400" b="1" dirty="0">
                <a:solidFill>
                  <a:srgbClr val="EC5A5A"/>
                </a:solidFill>
                <a:latin typeface="メイリオ" panose="020B0604030504040204" pitchFamily="50" charset="-128"/>
                <a:ea typeface="メイリオ" panose="020B0604030504040204" pitchFamily="50" charset="-128"/>
              </a:rPr>
              <a:t>ひなん</a:t>
            </a:r>
            <a:endParaRPr kumimoji="1" lang="en-US" altLang="ja-JP" sz="1400" b="1" dirty="0">
              <a:solidFill>
                <a:srgbClr val="EC5A5A"/>
              </a:solidFill>
              <a:latin typeface="メイリオ" panose="020B0604030504040204" pitchFamily="50" charset="-128"/>
              <a:ea typeface="メイリオ" panose="020B0604030504040204" pitchFamily="50" charset="-128"/>
            </a:endParaRPr>
          </a:p>
        </p:txBody>
      </p:sp>
      <p:pic>
        <p:nvPicPr>
          <p:cNvPr id="11" name="図 10">
            <a:extLst>
              <a:ext uri="{FF2B5EF4-FFF2-40B4-BE49-F238E27FC236}">
                <a16:creationId xmlns:a16="http://schemas.microsoft.com/office/drawing/2014/main" id="{464C4803-3571-02E9-6C21-B960B59FC3EA}"/>
              </a:ext>
            </a:extLst>
          </p:cNvPr>
          <p:cNvPicPr>
            <a:picLocks noChangeAspect="1"/>
          </p:cNvPicPr>
          <p:nvPr/>
        </p:nvPicPr>
        <p:blipFill>
          <a:blip r:embed="rId4"/>
          <a:stretch>
            <a:fillRect/>
          </a:stretch>
        </p:blipFill>
        <p:spPr>
          <a:xfrm>
            <a:off x="1131909" y="1803386"/>
            <a:ext cx="5795665" cy="3251227"/>
          </a:xfrm>
          <a:prstGeom prst="rect">
            <a:avLst/>
          </a:prstGeom>
        </p:spPr>
      </p:pic>
      <p:cxnSp>
        <p:nvCxnSpPr>
          <p:cNvPr id="14" name="直線矢印コネクタ 13">
            <a:extLst>
              <a:ext uri="{FF2B5EF4-FFF2-40B4-BE49-F238E27FC236}">
                <a16:creationId xmlns:a16="http://schemas.microsoft.com/office/drawing/2014/main" id="{A72C52CC-687A-4D51-2285-518B73C4FEE5}"/>
              </a:ext>
            </a:extLst>
          </p:cNvPr>
          <p:cNvCxnSpPr/>
          <p:nvPr/>
        </p:nvCxnSpPr>
        <p:spPr>
          <a:xfrm>
            <a:off x="6927574" y="3313306"/>
            <a:ext cx="0" cy="572999"/>
          </a:xfrm>
          <a:prstGeom prst="straightConnector1">
            <a:avLst/>
          </a:prstGeom>
          <a:ln w="76200">
            <a:solidFill>
              <a:srgbClr val="F35353"/>
            </a:solidFill>
            <a:headEnd type="triangle" w="lg" len="sm"/>
            <a:tailEnd type="triangle" w="lg" len="sm"/>
          </a:ln>
        </p:spPr>
        <p:style>
          <a:lnRef idx="1">
            <a:schemeClr val="accent1"/>
          </a:lnRef>
          <a:fillRef idx="0">
            <a:schemeClr val="accent1"/>
          </a:fillRef>
          <a:effectRef idx="0">
            <a:schemeClr val="accent1"/>
          </a:effectRef>
          <a:fontRef idx="minor">
            <a:schemeClr val="tx1"/>
          </a:fontRef>
        </p:style>
      </p:cxnSp>
      <p:sp>
        <p:nvSpPr>
          <p:cNvPr id="20" name="吹き出し: 角を丸めた四角形 19">
            <a:extLst>
              <a:ext uri="{FF2B5EF4-FFF2-40B4-BE49-F238E27FC236}">
                <a16:creationId xmlns:a16="http://schemas.microsoft.com/office/drawing/2014/main" id="{8ECC9290-4E34-B278-7C4E-A39306A0DAE8}"/>
              </a:ext>
            </a:extLst>
          </p:cNvPr>
          <p:cNvSpPr/>
          <p:nvPr/>
        </p:nvSpPr>
        <p:spPr>
          <a:xfrm>
            <a:off x="7969166" y="2530777"/>
            <a:ext cx="2921567" cy="1355528"/>
          </a:xfrm>
          <a:prstGeom prst="wedgeRoundRectCallout">
            <a:avLst>
              <a:gd name="adj1" fmla="val -78461"/>
              <a:gd name="adj2" fmla="val 30081"/>
              <a:gd name="adj3" fmla="val 16667"/>
            </a:avLst>
          </a:prstGeom>
          <a:solidFill>
            <a:srgbClr val="F35353"/>
          </a:solidFill>
          <a:ln>
            <a:noFill/>
          </a:ln>
        </p:spPr>
        <p:style>
          <a:lnRef idx="2">
            <a:schemeClr val="accent1">
              <a:shade val="15000"/>
            </a:schemeClr>
          </a:lnRef>
          <a:fillRef idx="1">
            <a:schemeClr val="accent1"/>
          </a:fillRef>
          <a:effectRef idx="0">
            <a:schemeClr val="accent1"/>
          </a:effectRef>
          <a:fontRef idx="minor">
            <a:schemeClr val="lt1"/>
          </a:fontRef>
        </p:style>
        <p:txBody>
          <a:bodyPr tIns="180000" bIns="0" rtlCol="0" anchor="ctr"/>
          <a:lstStyle/>
          <a:p>
            <a:pPr algn="ctr"/>
            <a:r>
              <a:rPr kumimoji="1" lang="ja-JP" altLang="en-US" sz="4000" b="1" dirty="0">
                <a:solidFill>
                  <a:schemeClr val="bg1"/>
                </a:solidFill>
                <a:latin typeface="メイリオ" panose="020B0604030504040204" pitchFamily="50" charset="-128"/>
                <a:ea typeface="メイリオ" panose="020B0604030504040204" pitchFamily="50" charset="-128"/>
              </a:rPr>
              <a:t>水の深さ</a:t>
            </a:r>
            <a:r>
              <a:rPr kumimoji="1" lang="ja-JP" altLang="en-US" sz="3600" b="1" dirty="0">
                <a:solidFill>
                  <a:schemeClr val="bg1"/>
                </a:solidFill>
                <a:latin typeface="メイリオ" panose="020B0604030504040204" pitchFamily="50" charset="-128"/>
                <a:ea typeface="メイリオ" panose="020B0604030504040204" pitchFamily="50" charset="-128"/>
              </a:rPr>
              <a:t>（</a:t>
            </a:r>
            <a:r>
              <a:rPr kumimoji="1" lang="en-US" altLang="ja-JP" sz="3600" b="1" dirty="0">
                <a:solidFill>
                  <a:schemeClr val="bg1"/>
                </a:solidFill>
                <a:latin typeface="メイリオ" panose="020B0604030504040204" pitchFamily="50" charset="-128"/>
                <a:ea typeface="メイリオ" panose="020B0604030504040204" pitchFamily="50" charset="-128"/>
              </a:rPr>
              <a:t>mm</a:t>
            </a:r>
            <a:r>
              <a:rPr kumimoji="1" lang="ja-JP" altLang="en-US" sz="3600" b="1" dirty="0">
                <a:solidFill>
                  <a:schemeClr val="bg1"/>
                </a:solidFill>
                <a:latin typeface="メイリオ" panose="020B0604030504040204" pitchFamily="50" charset="-128"/>
                <a:ea typeface="メイリオ" panose="020B0604030504040204" pitchFamily="50" charset="-128"/>
              </a:rPr>
              <a:t>）</a:t>
            </a:r>
            <a:endParaRPr kumimoji="1" lang="en-US" altLang="ja-JP" sz="4000" b="1"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85106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856E6A05-00C0-4FAE-9BF0-B08CB72A92F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524000" y="719328"/>
            <a:ext cx="9144000" cy="6138672"/>
          </a:xfrm>
          <a:prstGeom prst="rect">
            <a:avLst/>
          </a:prstGeom>
        </p:spPr>
      </p:pic>
      <p:sp>
        <p:nvSpPr>
          <p:cNvPr id="5" name="テキスト ボックス 4">
            <a:extLst>
              <a:ext uri="{FF2B5EF4-FFF2-40B4-BE49-F238E27FC236}">
                <a16:creationId xmlns:a16="http://schemas.microsoft.com/office/drawing/2014/main" id="{59E01944-C9E2-4376-904A-40A0AEE274C3}"/>
              </a:ext>
            </a:extLst>
          </p:cNvPr>
          <p:cNvSpPr txBox="1"/>
          <p:nvPr/>
        </p:nvSpPr>
        <p:spPr>
          <a:xfrm>
            <a:off x="6657887" y="2768251"/>
            <a:ext cx="800219" cy="2826261"/>
          </a:xfrm>
          <a:prstGeom prst="rect">
            <a:avLst/>
          </a:prstGeom>
          <a:noFill/>
        </p:spPr>
        <p:txBody>
          <a:bodyPr vert="eaVert" wrap="square" rtlCol="0">
            <a:spAutoFit/>
          </a:bodyPr>
          <a:lstStyle/>
          <a:p>
            <a:pPr algn="r"/>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道　路</a:t>
            </a:r>
          </a:p>
        </p:txBody>
      </p:sp>
      <p:sp>
        <p:nvSpPr>
          <p:cNvPr id="17" name="四角形: 角を丸くする 16">
            <a:extLst>
              <a:ext uri="{FF2B5EF4-FFF2-40B4-BE49-F238E27FC236}">
                <a16:creationId xmlns:a16="http://schemas.microsoft.com/office/drawing/2014/main" id="{7A55E375-05B8-42C8-B707-2DB1185CDF85}"/>
              </a:ext>
            </a:extLst>
          </p:cNvPr>
          <p:cNvSpPr/>
          <p:nvPr/>
        </p:nvSpPr>
        <p:spPr>
          <a:xfrm>
            <a:off x="1853852" y="994062"/>
            <a:ext cx="2062619" cy="756521"/>
          </a:xfrm>
          <a:prstGeom prst="roundRect">
            <a:avLst>
              <a:gd name="adj" fmla="val 50000"/>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latin typeface="Meiryo UI" panose="020B0604030504040204" pitchFamily="50" charset="-128"/>
                <a:ea typeface="Meiryo UI" panose="020B0604030504040204" pitchFamily="50" charset="-128"/>
              </a:rPr>
              <a:t>平常時</a:t>
            </a:r>
          </a:p>
        </p:txBody>
      </p:sp>
      <p:sp>
        <p:nvSpPr>
          <p:cNvPr id="9" name="テキスト ボックス 8">
            <a:extLst>
              <a:ext uri="{FF2B5EF4-FFF2-40B4-BE49-F238E27FC236}">
                <a16:creationId xmlns:a16="http://schemas.microsoft.com/office/drawing/2014/main" id="{61918C5D-E4AC-4E47-AF1A-5DA8DE8C6100}"/>
              </a:ext>
            </a:extLst>
          </p:cNvPr>
          <p:cNvSpPr txBox="1"/>
          <p:nvPr/>
        </p:nvSpPr>
        <p:spPr>
          <a:xfrm>
            <a:off x="8610601" y="6599390"/>
            <a:ext cx="2044939"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出典：新潟県土木部</a:t>
            </a:r>
          </a:p>
        </p:txBody>
      </p:sp>
      <p:pic>
        <p:nvPicPr>
          <p:cNvPr id="2" name="図 1">
            <a:extLst>
              <a:ext uri="{FF2B5EF4-FFF2-40B4-BE49-F238E27FC236}">
                <a16:creationId xmlns:a16="http://schemas.microsoft.com/office/drawing/2014/main" id="{1591AE5F-1F14-F6FD-EA9B-187F2CEFC618}"/>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3" name="テキスト ボックス 2">
            <a:extLst>
              <a:ext uri="{FF2B5EF4-FFF2-40B4-BE49-F238E27FC236}">
                <a16:creationId xmlns:a16="http://schemas.microsoft.com/office/drawing/2014/main" id="{4566419C-6ACB-1CEF-4BE2-E86D84C594AC}"/>
              </a:ext>
            </a:extLst>
          </p:cNvPr>
          <p:cNvSpPr txBox="1"/>
          <p:nvPr/>
        </p:nvSpPr>
        <p:spPr>
          <a:xfrm>
            <a:off x="65000" y="113523"/>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令和元年東日本台風の被害（津南町足滝）</a:t>
            </a:r>
          </a:p>
        </p:txBody>
      </p:sp>
      <p:sp>
        <p:nvSpPr>
          <p:cNvPr id="6" name="テキスト ボックス 5">
            <a:extLst>
              <a:ext uri="{FF2B5EF4-FFF2-40B4-BE49-F238E27FC236}">
                <a16:creationId xmlns:a16="http://schemas.microsoft.com/office/drawing/2014/main" id="{403F091F-2B06-9C7B-078B-501712F38442}"/>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8" name="テキスト ボックス 7">
            <a:extLst>
              <a:ext uri="{FF2B5EF4-FFF2-40B4-BE49-F238E27FC236}">
                <a16:creationId xmlns:a16="http://schemas.microsoft.com/office/drawing/2014/main" id="{30CED1E1-71A9-CCA6-75FA-FEB0C94B5A21}"/>
              </a:ext>
            </a:extLst>
          </p:cNvPr>
          <p:cNvSpPr txBox="1"/>
          <p:nvPr/>
        </p:nvSpPr>
        <p:spPr>
          <a:xfrm>
            <a:off x="4951608" y="-142198"/>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ひがい</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384F8C64-6AAD-4938-AED0-435748CE6069}"/>
              </a:ext>
            </a:extLst>
          </p:cNvPr>
          <p:cNvSpPr txBox="1"/>
          <p:nvPr/>
        </p:nvSpPr>
        <p:spPr>
          <a:xfrm>
            <a:off x="2335798" y="774792"/>
            <a:ext cx="1259457" cy="663864"/>
          </a:xfrm>
          <a:prstGeom prst="rect">
            <a:avLst/>
          </a:prstGeom>
          <a:noFill/>
          <a:ln>
            <a:noFill/>
          </a:ln>
        </p:spPr>
        <p:txBody>
          <a:bodyPr wrap="square" rtlCol="0" anchor="ctr" anchorCtr="0">
            <a:noAutofit/>
          </a:bodyPr>
          <a:lstStyle/>
          <a:p>
            <a:r>
              <a:rPr kumimoji="1" lang="ja-JP" altLang="en-US" sz="1200" dirty="0" err="1">
                <a:solidFill>
                  <a:schemeClr val="bg1"/>
                </a:solidFill>
                <a:latin typeface="メイリオ" panose="020B0604030504040204" pitchFamily="50" charset="-128"/>
                <a:ea typeface="メイリオ" panose="020B0604030504040204" pitchFamily="50" charset="-128"/>
              </a:rPr>
              <a:t>へい</a:t>
            </a:r>
            <a:r>
              <a:rPr kumimoji="1" lang="ja-JP" altLang="en-US" sz="1200" dirty="0">
                <a:solidFill>
                  <a:schemeClr val="bg1"/>
                </a:solidFill>
                <a:latin typeface="メイリオ" panose="020B0604030504040204" pitchFamily="50" charset="-128"/>
                <a:ea typeface="メイリオ" panose="020B0604030504040204" pitchFamily="50" charset="-128"/>
              </a:rPr>
              <a:t>じょうじ</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BD356126-BF3B-6C55-97EC-9341CCFB6A3D}"/>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9</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959559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屋外, 自然, 泥, 道路 が含まれている画像&#10;&#10;自動的に生成された説明">
            <a:extLst>
              <a:ext uri="{FF2B5EF4-FFF2-40B4-BE49-F238E27FC236}">
                <a16:creationId xmlns:a16="http://schemas.microsoft.com/office/drawing/2014/main" id="{CF01EFAE-836D-43B2-A8E0-95EF6EA5659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a:off x="1524000" y="719329"/>
            <a:ext cx="9144000" cy="6138672"/>
          </a:xfrm>
          <a:prstGeom prst="rect">
            <a:avLst/>
          </a:prstGeom>
        </p:spPr>
      </p:pic>
      <p:sp>
        <p:nvSpPr>
          <p:cNvPr id="2" name="テキスト ボックス 1">
            <a:extLst>
              <a:ext uri="{FF2B5EF4-FFF2-40B4-BE49-F238E27FC236}">
                <a16:creationId xmlns:a16="http://schemas.microsoft.com/office/drawing/2014/main" id="{337F1ADC-51D9-46EA-95D8-34C2B3F8C8D7}"/>
              </a:ext>
            </a:extLst>
          </p:cNvPr>
          <p:cNvSpPr txBox="1"/>
          <p:nvPr/>
        </p:nvSpPr>
        <p:spPr>
          <a:xfrm>
            <a:off x="4290164" y="1104652"/>
            <a:ext cx="6502400" cy="707886"/>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道路に大量の水が流れる</a:t>
            </a:r>
          </a:p>
        </p:txBody>
      </p:sp>
      <p:sp>
        <p:nvSpPr>
          <p:cNvPr id="5" name="テキスト ボックス 4">
            <a:extLst>
              <a:ext uri="{FF2B5EF4-FFF2-40B4-BE49-F238E27FC236}">
                <a16:creationId xmlns:a16="http://schemas.microsoft.com/office/drawing/2014/main" id="{59E01944-C9E2-4376-904A-40A0AEE274C3}"/>
              </a:ext>
            </a:extLst>
          </p:cNvPr>
          <p:cNvSpPr txBox="1"/>
          <p:nvPr/>
        </p:nvSpPr>
        <p:spPr>
          <a:xfrm>
            <a:off x="6514982" y="2717934"/>
            <a:ext cx="800219" cy="2826261"/>
          </a:xfrm>
          <a:prstGeom prst="rect">
            <a:avLst/>
          </a:prstGeom>
          <a:noFill/>
        </p:spPr>
        <p:txBody>
          <a:bodyPr vert="eaVert" wrap="square" rtlCol="0">
            <a:spAutoFit/>
          </a:bodyPr>
          <a:lstStyle/>
          <a:p>
            <a:pPr algn="r"/>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道　路</a:t>
            </a:r>
          </a:p>
        </p:txBody>
      </p:sp>
      <p:sp>
        <p:nvSpPr>
          <p:cNvPr id="6" name="テキスト ボックス 5">
            <a:extLst>
              <a:ext uri="{FF2B5EF4-FFF2-40B4-BE49-F238E27FC236}">
                <a16:creationId xmlns:a16="http://schemas.microsoft.com/office/drawing/2014/main" id="{18C70415-B2B2-47B5-BF4F-A5B2C0A5DA39}"/>
              </a:ext>
            </a:extLst>
          </p:cNvPr>
          <p:cNvSpPr txBox="1"/>
          <p:nvPr/>
        </p:nvSpPr>
        <p:spPr>
          <a:xfrm>
            <a:off x="3680080" y="3605523"/>
            <a:ext cx="1996940" cy="923330"/>
          </a:xfrm>
          <a:prstGeom prst="rect">
            <a:avLst/>
          </a:prstGeom>
          <a:noFill/>
        </p:spPr>
        <p:txBody>
          <a:bodyPr wrap="square" rtlCol="0">
            <a:spAutoFit/>
          </a:bodyPr>
          <a:lstStyle/>
          <a:p>
            <a:pPr algn="ctr"/>
            <a:r>
              <a:rPr kumimoji="1" lang="ja-JP" altLang="en-US" sz="54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rPr>
              <a:t>冠水</a:t>
            </a:r>
          </a:p>
        </p:txBody>
      </p:sp>
      <p:sp>
        <p:nvSpPr>
          <p:cNvPr id="13" name="テキスト ボックス 12">
            <a:extLst>
              <a:ext uri="{FF2B5EF4-FFF2-40B4-BE49-F238E27FC236}">
                <a16:creationId xmlns:a16="http://schemas.microsoft.com/office/drawing/2014/main" id="{453C7891-AED1-4A95-B2B6-4AE6031C1210}"/>
              </a:ext>
            </a:extLst>
          </p:cNvPr>
          <p:cNvSpPr txBox="1"/>
          <p:nvPr/>
        </p:nvSpPr>
        <p:spPr>
          <a:xfrm>
            <a:off x="3680080" y="3159175"/>
            <a:ext cx="1996940" cy="523220"/>
          </a:xfrm>
          <a:prstGeom prst="rect">
            <a:avLst/>
          </a:prstGeom>
          <a:noFill/>
        </p:spPr>
        <p:txBody>
          <a:bodyPr wrap="square" rtlCol="0">
            <a:spAutoFit/>
          </a:bodyPr>
          <a:lstStyle/>
          <a:p>
            <a:pPr algn="ctr"/>
            <a:r>
              <a:rPr kumimoji="1" lang="ja-JP" altLang="en-US" sz="28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rPr>
              <a:t>かんすい</a:t>
            </a:r>
          </a:p>
        </p:txBody>
      </p:sp>
      <p:cxnSp>
        <p:nvCxnSpPr>
          <p:cNvPr id="10" name="直線コネクタ 9">
            <a:extLst>
              <a:ext uri="{FF2B5EF4-FFF2-40B4-BE49-F238E27FC236}">
                <a16:creationId xmlns:a16="http://schemas.microsoft.com/office/drawing/2014/main" id="{AD864764-E306-45D0-AC6C-D5EEB4C38208}"/>
              </a:ext>
            </a:extLst>
          </p:cNvPr>
          <p:cNvCxnSpPr>
            <a:cxnSpLocks/>
          </p:cNvCxnSpPr>
          <p:nvPr/>
        </p:nvCxnSpPr>
        <p:spPr>
          <a:xfrm flipH="1">
            <a:off x="4480957" y="3111500"/>
            <a:ext cx="2034024" cy="3746500"/>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978EFA7A-5DDB-43D9-831D-7FD6F9D176B3}"/>
              </a:ext>
            </a:extLst>
          </p:cNvPr>
          <p:cNvCxnSpPr>
            <a:cxnSpLocks/>
          </p:cNvCxnSpPr>
          <p:nvPr/>
        </p:nvCxnSpPr>
        <p:spPr>
          <a:xfrm>
            <a:off x="7115041" y="3111500"/>
            <a:ext cx="3540499" cy="2533329"/>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 name="四角形: 角を丸くする 8">
            <a:extLst>
              <a:ext uri="{FF2B5EF4-FFF2-40B4-BE49-F238E27FC236}">
                <a16:creationId xmlns:a16="http://schemas.microsoft.com/office/drawing/2014/main" id="{4FC30E96-2155-45E7-92E4-19BC8D2AA55C}"/>
              </a:ext>
            </a:extLst>
          </p:cNvPr>
          <p:cNvSpPr/>
          <p:nvPr/>
        </p:nvSpPr>
        <p:spPr>
          <a:xfrm>
            <a:off x="1853853" y="966204"/>
            <a:ext cx="2062619" cy="756521"/>
          </a:xfrm>
          <a:prstGeom prst="roundRect">
            <a:avLst>
              <a:gd name="adj" fmla="val 50000"/>
            </a:avLst>
          </a:prstGeom>
          <a:solidFill>
            <a:srgbClr val="C0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latin typeface="Meiryo UI" panose="020B0604030504040204" pitchFamily="50" charset="-128"/>
                <a:ea typeface="Meiryo UI" panose="020B0604030504040204" pitchFamily="50" charset="-128"/>
              </a:rPr>
              <a:t>豪雨時</a:t>
            </a:r>
          </a:p>
        </p:txBody>
      </p:sp>
      <p:sp>
        <p:nvSpPr>
          <p:cNvPr id="14" name="テキスト ボックス 13">
            <a:extLst>
              <a:ext uri="{FF2B5EF4-FFF2-40B4-BE49-F238E27FC236}">
                <a16:creationId xmlns:a16="http://schemas.microsoft.com/office/drawing/2014/main" id="{0A7120B2-BE91-4C04-A0FE-4569978BE0C5}"/>
              </a:ext>
            </a:extLst>
          </p:cNvPr>
          <p:cNvSpPr txBox="1"/>
          <p:nvPr/>
        </p:nvSpPr>
        <p:spPr>
          <a:xfrm>
            <a:off x="8610601" y="6599390"/>
            <a:ext cx="2044939"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出典：新潟県土木部</a:t>
            </a:r>
          </a:p>
        </p:txBody>
      </p:sp>
      <p:pic>
        <p:nvPicPr>
          <p:cNvPr id="8" name="図 7">
            <a:extLst>
              <a:ext uri="{FF2B5EF4-FFF2-40B4-BE49-F238E27FC236}">
                <a16:creationId xmlns:a16="http://schemas.microsoft.com/office/drawing/2014/main" id="{1E84BDFA-669F-F66B-485F-2D90127E804D}"/>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2" name="テキスト ボックス 11">
            <a:extLst>
              <a:ext uri="{FF2B5EF4-FFF2-40B4-BE49-F238E27FC236}">
                <a16:creationId xmlns:a16="http://schemas.microsoft.com/office/drawing/2014/main" id="{49D453D8-C0B0-1AE4-B332-333C162D5444}"/>
              </a:ext>
            </a:extLst>
          </p:cNvPr>
          <p:cNvSpPr txBox="1"/>
          <p:nvPr/>
        </p:nvSpPr>
        <p:spPr>
          <a:xfrm>
            <a:off x="65000" y="107328"/>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令和元年東日本台風の被害（津南町足滝）</a:t>
            </a:r>
          </a:p>
        </p:txBody>
      </p:sp>
      <p:sp>
        <p:nvSpPr>
          <p:cNvPr id="7" name="テキスト ボックス 6">
            <a:extLst>
              <a:ext uri="{FF2B5EF4-FFF2-40B4-BE49-F238E27FC236}">
                <a16:creationId xmlns:a16="http://schemas.microsoft.com/office/drawing/2014/main" id="{B225610C-D256-D616-66BA-2CDE920DD62E}"/>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5" name="テキスト ボックス 14">
            <a:extLst>
              <a:ext uri="{FF2B5EF4-FFF2-40B4-BE49-F238E27FC236}">
                <a16:creationId xmlns:a16="http://schemas.microsoft.com/office/drawing/2014/main" id="{C51EB03A-C358-B37E-53BC-A139A5D1DCFB}"/>
              </a:ext>
            </a:extLst>
          </p:cNvPr>
          <p:cNvSpPr txBox="1"/>
          <p:nvPr/>
        </p:nvSpPr>
        <p:spPr>
          <a:xfrm>
            <a:off x="4951608" y="-155613"/>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ひがい</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E5A16F12-32B8-3140-FF73-AF98870C5C71}"/>
              </a:ext>
            </a:extLst>
          </p:cNvPr>
          <p:cNvSpPr txBox="1"/>
          <p:nvPr/>
        </p:nvSpPr>
        <p:spPr>
          <a:xfrm>
            <a:off x="2481583" y="761290"/>
            <a:ext cx="1259457" cy="663864"/>
          </a:xfrm>
          <a:prstGeom prst="rect">
            <a:avLst/>
          </a:prstGeom>
          <a:noFill/>
          <a:ln>
            <a:noFill/>
          </a:ln>
        </p:spPr>
        <p:txBody>
          <a:bodyPr wrap="square" rtlCol="0" anchor="ctr" anchorCtr="0">
            <a:noAutofit/>
          </a:bodyPr>
          <a:lstStyle/>
          <a:p>
            <a:r>
              <a:rPr kumimoji="1" lang="ja-JP" altLang="en-US" sz="1200" dirty="0" err="1">
                <a:solidFill>
                  <a:schemeClr val="bg1"/>
                </a:solidFill>
                <a:latin typeface="メイリオ" panose="020B0604030504040204" pitchFamily="50" charset="-128"/>
                <a:ea typeface="メイリオ" panose="020B0604030504040204" pitchFamily="50" charset="-128"/>
              </a:rPr>
              <a:t>ごううじ</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1" name="スライド番号プレースホルダー 9">
            <a:extLst>
              <a:ext uri="{FF2B5EF4-FFF2-40B4-BE49-F238E27FC236}">
                <a16:creationId xmlns:a16="http://schemas.microsoft.com/office/drawing/2014/main" id="{F1970D39-5042-C466-9519-09D9BEC8DFF6}"/>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39501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山の間を流れる川&#10;&#10;自動的に生成された説明">
            <a:extLst>
              <a:ext uri="{FF2B5EF4-FFF2-40B4-BE49-F238E27FC236}">
                <a16:creationId xmlns:a16="http://schemas.microsoft.com/office/drawing/2014/main" id="{B4C2E148-332D-4465-B725-03EF33801A5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p:blipFill>
        <p:spPr>
          <a:xfrm>
            <a:off x="1716770" y="840210"/>
            <a:ext cx="4186464" cy="2693086"/>
          </a:xfrm>
          <a:prstGeom prst="rect">
            <a:avLst/>
          </a:prstGeom>
        </p:spPr>
      </p:pic>
      <p:pic>
        <p:nvPicPr>
          <p:cNvPr id="1038" name="Picture 14" descr="嵩上げした笠堀ダムの写真">
            <a:extLst>
              <a:ext uri="{FF2B5EF4-FFF2-40B4-BE49-F238E27FC236}">
                <a16:creationId xmlns:a16="http://schemas.microsoft.com/office/drawing/2014/main" id="{64985D14-E376-4524-871B-94AF6FB8A710}"/>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6251108" y="995605"/>
            <a:ext cx="4304860" cy="254719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新潟県、そして私たちを支え続ける大河津分水！">
            <a:extLst>
              <a:ext uri="{FF2B5EF4-FFF2-40B4-BE49-F238E27FC236}">
                <a16:creationId xmlns:a16="http://schemas.microsoft.com/office/drawing/2014/main" id="{B5EEE8C6-A67B-402C-A489-125B241B2F40}"/>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1716771" y="4194232"/>
            <a:ext cx="4186465" cy="2542462"/>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a:extLst>
              <a:ext uri="{FF2B5EF4-FFF2-40B4-BE49-F238E27FC236}">
                <a16:creationId xmlns:a16="http://schemas.microsoft.com/office/drawing/2014/main" id="{C78E6455-B1C0-42CD-8D24-408110BBC34B}"/>
              </a:ext>
            </a:extLst>
          </p:cNvPr>
          <p:cNvSpPr txBox="1"/>
          <p:nvPr/>
        </p:nvSpPr>
        <p:spPr>
          <a:xfrm>
            <a:off x="1913107" y="6479476"/>
            <a:ext cx="3990129" cy="246221"/>
          </a:xfrm>
          <a:prstGeom prst="rect">
            <a:avLst/>
          </a:prstGeom>
          <a:noFill/>
        </p:spPr>
        <p:txBody>
          <a:bodyPr wrap="square" rtlCol="0">
            <a:spAutoFit/>
          </a:bodyPr>
          <a:lstStyle/>
          <a:p>
            <a:pPr algn="r"/>
            <a:r>
              <a:rPr kumimoji="1" lang="ja-JP" altLang="en-US" sz="1000" dirty="0">
                <a:solidFill>
                  <a:schemeClr val="bg1"/>
                </a:solidFill>
                <a:latin typeface="Meiryo UI" panose="020B0604030504040204" pitchFamily="50" charset="-128"/>
                <a:ea typeface="Meiryo UI" panose="020B0604030504040204" pitchFamily="50" charset="-128"/>
              </a:rPr>
              <a:t>出典</a:t>
            </a:r>
            <a:r>
              <a:rPr kumimoji="1" lang="ja-JP" altLang="en-US" sz="1000" dirty="0">
                <a:solidFill>
                  <a:schemeClr val="bg1"/>
                </a:solidFill>
                <a:latin typeface="Meiryo UI" panose="020B0604030504040204" pitchFamily="50" charset="-128"/>
                <a:ea typeface="Meiryo UI" panose="020B0604030504040204" pitchFamily="50" charset="-128"/>
                <a:sym typeface="Wingdings" panose="05000000000000000000" pitchFamily="2" charset="2"/>
              </a:rPr>
              <a:t>：大河津分水通水</a:t>
            </a:r>
            <a:r>
              <a:rPr kumimoji="1" lang="en-US" altLang="ja-JP" sz="1000" dirty="0">
                <a:solidFill>
                  <a:schemeClr val="bg1"/>
                </a:solidFill>
                <a:latin typeface="Meiryo UI" panose="020B0604030504040204" pitchFamily="50" charset="-128"/>
                <a:ea typeface="Meiryo UI" panose="020B0604030504040204" pitchFamily="50" charset="-128"/>
                <a:sym typeface="Wingdings" panose="05000000000000000000" pitchFamily="2" charset="2"/>
              </a:rPr>
              <a:t>100</a:t>
            </a:r>
            <a:r>
              <a:rPr kumimoji="1" lang="ja-JP" altLang="en-US" sz="1000" dirty="0">
                <a:solidFill>
                  <a:schemeClr val="bg1"/>
                </a:solidFill>
                <a:latin typeface="Meiryo UI" panose="020B0604030504040204" pitchFamily="50" charset="-128"/>
                <a:ea typeface="Meiryo UI" panose="020B0604030504040204" pitchFamily="50" charset="-128"/>
                <a:sym typeface="Wingdings" panose="05000000000000000000" pitchFamily="2" charset="2"/>
              </a:rPr>
              <a:t>周年</a:t>
            </a:r>
            <a:r>
              <a:rPr kumimoji="1" lang="en-US" altLang="ja-JP" sz="1000" dirty="0">
                <a:solidFill>
                  <a:schemeClr val="bg1"/>
                </a:solidFill>
                <a:latin typeface="Meiryo UI" panose="020B0604030504040204" pitchFamily="50" charset="-128"/>
                <a:ea typeface="Meiryo UI" panose="020B0604030504040204" pitchFamily="50" charset="-128"/>
                <a:sym typeface="Wingdings" panose="05000000000000000000" pitchFamily="2" charset="2"/>
              </a:rPr>
              <a:t>HP</a:t>
            </a:r>
            <a:r>
              <a:rPr kumimoji="1" lang="ja-JP" altLang="en-US" sz="1000" dirty="0">
                <a:solidFill>
                  <a:schemeClr val="bg1"/>
                </a:solidFill>
                <a:latin typeface="Meiryo UI" panose="020B0604030504040204" pitchFamily="50" charset="-128"/>
                <a:ea typeface="Meiryo UI" panose="020B0604030504040204" pitchFamily="50" charset="-128"/>
                <a:sym typeface="Wingdings" panose="05000000000000000000" pitchFamily="2" charset="2"/>
              </a:rPr>
              <a:t>（</a:t>
            </a:r>
            <a:r>
              <a:rPr kumimoji="1" lang="ja-JP" altLang="en-US" sz="1000" dirty="0">
                <a:solidFill>
                  <a:schemeClr val="bg1"/>
                </a:solidFill>
                <a:latin typeface="Meiryo UI" panose="020B0604030504040204" pitchFamily="50" charset="-128"/>
                <a:ea typeface="Meiryo UI" panose="020B0604030504040204" pitchFamily="50" charset="-128"/>
              </a:rPr>
              <a:t>信濃川河川事務所 </a:t>
            </a:r>
            <a:r>
              <a:rPr kumimoji="1" lang="ja-JP" altLang="en-US" sz="1000" dirty="0">
                <a:solidFill>
                  <a:schemeClr val="bg1"/>
                </a:solidFill>
                <a:latin typeface="Meiryo UI" panose="020B0604030504040204" pitchFamily="50" charset="-128"/>
                <a:ea typeface="Meiryo UI" panose="020B0604030504040204" pitchFamily="50" charset="-128"/>
                <a:sym typeface="Wingdings" panose="05000000000000000000" pitchFamily="2" charset="2"/>
              </a:rPr>
              <a:t>）</a:t>
            </a:r>
            <a:endParaRPr kumimoji="1" lang="ja-JP" altLang="en-US" sz="1000" dirty="0">
              <a:solidFill>
                <a:schemeClr val="bg1"/>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0E5AF430-74A4-4DD1-B8B9-F68302CCAC79}"/>
              </a:ext>
            </a:extLst>
          </p:cNvPr>
          <p:cNvSpPr txBox="1"/>
          <p:nvPr/>
        </p:nvSpPr>
        <p:spPr>
          <a:xfrm>
            <a:off x="1636033" y="3794515"/>
            <a:ext cx="4262578" cy="540000"/>
          </a:xfrm>
          <a:prstGeom prst="rect">
            <a:avLst/>
          </a:prstGeom>
          <a:solidFill>
            <a:schemeClr val="bg1"/>
          </a:solidFill>
        </p:spPr>
        <p:txBody>
          <a:bodyPr wrap="square" lIns="0" tIns="108000" rIns="0" bIns="0" rtlCol="0">
            <a:noAutofit/>
          </a:bodyPr>
          <a:lstStyle/>
          <a:p>
            <a:pPr>
              <a:lnSpc>
                <a:spcPts val="3600"/>
              </a:lnSpc>
            </a:pPr>
            <a:r>
              <a:rPr kumimoji="1" lang="ja-JP" altLang="en-US" sz="3200" b="1" dirty="0">
                <a:solidFill>
                  <a:srgbClr val="0070C0"/>
                </a:solidFill>
                <a:latin typeface="メイリオ" panose="020B0604030504040204" pitchFamily="50" charset="-128"/>
                <a:ea typeface="メイリオ" panose="020B0604030504040204" pitchFamily="50" charset="-128"/>
              </a:rPr>
              <a:t>■</a:t>
            </a:r>
            <a:r>
              <a:rPr kumimoji="1" lang="ja-JP" altLang="en-US" sz="3200" b="1" dirty="0">
                <a:latin typeface="メイリオ" panose="020B0604030504040204" pitchFamily="50" charset="-128"/>
                <a:ea typeface="メイリオ" panose="020B0604030504040204" pitchFamily="50" charset="-128"/>
              </a:rPr>
              <a:t>分水路</a:t>
            </a:r>
            <a:endParaRPr kumimoji="1" lang="ja-JP" altLang="en-US" sz="24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C35DEC56-AD99-49D6-86EC-59006F7F9412}"/>
              </a:ext>
            </a:extLst>
          </p:cNvPr>
          <p:cNvSpPr txBox="1"/>
          <p:nvPr/>
        </p:nvSpPr>
        <p:spPr>
          <a:xfrm>
            <a:off x="1640657" y="840210"/>
            <a:ext cx="4262578" cy="540000"/>
          </a:xfrm>
          <a:prstGeom prst="rect">
            <a:avLst/>
          </a:prstGeom>
          <a:solidFill>
            <a:schemeClr val="bg1"/>
          </a:solidFill>
        </p:spPr>
        <p:txBody>
          <a:bodyPr wrap="square" lIns="0" tIns="108000" rIns="0" bIns="0" rtlCol="0">
            <a:noAutofit/>
          </a:bodyPr>
          <a:lstStyle/>
          <a:p>
            <a:pPr>
              <a:lnSpc>
                <a:spcPts val="3600"/>
              </a:lnSpc>
            </a:pPr>
            <a:r>
              <a:rPr kumimoji="1" lang="ja-JP" altLang="en-US" sz="3200" b="1">
                <a:solidFill>
                  <a:srgbClr val="0070C0"/>
                </a:solidFill>
                <a:latin typeface="メイリオ" panose="020B0604030504040204" pitchFamily="50" charset="-128"/>
                <a:ea typeface="メイリオ" panose="020B0604030504040204" pitchFamily="50" charset="-128"/>
              </a:rPr>
              <a:t>■</a:t>
            </a:r>
            <a:r>
              <a:rPr kumimoji="1" lang="ja-JP" altLang="en-US" sz="3200" b="1">
                <a:latin typeface="メイリオ" panose="020B0604030504040204" pitchFamily="50" charset="-128"/>
                <a:ea typeface="メイリオ" panose="020B0604030504040204" pitchFamily="50" charset="-128"/>
              </a:rPr>
              <a:t>堤防</a:t>
            </a:r>
            <a:endParaRPr kumimoji="1" lang="ja-JP" altLang="en-US" sz="2400" dirty="0">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4C181DEC-A06E-4E3C-8F35-4CF8EBCEEE36}"/>
              </a:ext>
            </a:extLst>
          </p:cNvPr>
          <p:cNvSpPr txBox="1"/>
          <p:nvPr/>
        </p:nvSpPr>
        <p:spPr>
          <a:xfrm>
            <a:off x="6172842" y="840210"/>
            <a:ext cx="4383126" cy="540000"/>
          </a:xfrm>
          <a:prstGeom prst="rect">
            <a:avLst/>
          </a:prstGeom>
          <a:solidFill>
            <a:schemeClr val="bg1"/>
          </a:solidFill>
        </p:spPr>
        <p:txBody>
          <a:bodyPr wrap="square" lIns="0" tIns="108000" rIns="0" bIns="0" rtlCol="0">
            <a:noAutofit/>
          </a:bodyPr>
          <a:lstStyle/>
          <a:p>
            <a:pPr>
              <a:lnSpc>
                <a:spcPts val="3600"/>
              </a:lnSpc>
            </a:pPr>
            <a:r>
              <a:rPr kumimoji="1" lang="ja-JP" altLang="en-US" sz="3200" b="1" dirty="0">
                <a:solidFill>
                  <a:srgbClr val="0070C0"/>
                </a:solidFill>
                <a:latin typeface="メイリオ" panose="020B0604030504040204" pitchFamily="50" charset="-128"/>
                <a:ea typeface="メイリオ" panose="020B0604030504040204" pitchFamily="50" charset="-128"/>
              </a:rPr>
              <a:t>■</a:t>
            </a:r>
            <a:r>
              <a:rPr kumimoji="1" lang="ja-JP" altLang="en-US" sz="3200" b="1" dirty="0">
                <a:latin typeface="メイリオ" panose="020B0604030504040204" pitchFamily="50" charset="-128"/>
                <a:ea typeface="メイリオ" panose="020B0604030504040204" pitchFamily="50" charset="-128"/>
              </a:rPr>
              <a:t>ダム（治水ダム）</a:t>
            </a:r>
            <a:endParaRPr kumimoji="1" lang="ja-JP" altLang="en-US" sz="2400"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79D57BD7-FC5E-4328-9C0C-E18CAFC7C583}"/>
              </a:ext>
            </a:extLst>
          </p:cNvPr>
          <p:cNvSpPr txBox="1"/>
          <p:nvPr/>
        </p:nvSpPr>
        <p:spPr>
          <a:xfrm>
            <a:off x="4248150" y="4031691"/>
            <a:ext cx="1650460" cy="323165"/>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例：大河津分水路</a:t>
            </a:r>
            <a:endParaRPr lang="ja-JP" altLang="en-US" sz="1500" dirty="0">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6B910ADA-D28C-481F-A9E8-B2E42661FCE0}"/>
              </a:ext>
            </a:extLst>
          </p:cNvPr>
          <p:cNvSpPr txBox="1"/>
          <p:nvPr/>
        </p:nvSpPr>
        <p:spPr>
          <a:xfrm>
            <a:off x="9327574" y="3296583"/>
            <a:ext cx="1228395" cy="246221"/>
          </a:xfrm>
          <a:prstGeom prst="rect">
            <a:avLst/>
          </a:prstGeom>
          <a:noFill/>
        </p:spPr>
        <p:txBody>
          <a:bodyPr wrap="square" rtlCol="0">
            <a:spAutoFit/>
          </a:bodyPr>
          <a:lstStyle/>
          <a:p>
            <a:pPr algn="r"/>
            <a:r>
              <a:rPr kumimoji="1" lang="ja-JP" altLang="en-US" sz="1000" dirty="0">
                <a:solidFill>
                  <a:schemeClr val="bg1"/>
                </a:solidFill>
                <a:latin typeface="Meiryo UI" panose="020B0604030504040204" pitchFamily="50" charset="-128"/>
                <a:ea typeface="Meiryo UI" panose="020B0604030504040204" pitchFamily="50" charset="-128"/>
              </a:rPr>
              <a:t>出典：新潟県</a:t>
            </a:r>
            <a:r>
              <a:rPr kumimoji="1" lang="en-US" altLang="ja-JP" sz="1000" dirty="0">
                <a:solidFill>
                  <a:schemeClr val="bg1"/>
                </a:solidFill>
                <a:latin typeface="Meiryo UI" panose="020B0604030504040204" pitchFamily="50" charset="-128"/>
                <a:ea typeface="Meiryo UI" panose="020B0604030504040204" pitchFamily="50" charset="-128"/>
              </a:rPr>
              <a:t>HP</a:t>
            </a:r>
            <a:endParaRPr kumimoji="1" lang="ja-JP" altLang="en-US" sz="1000" dirty="0">
              <a:solidFill>
                <a:schemeClr val="bg1"/>
              </a:solidFill>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56152354-5EFB-4692-B175-D66ED8BCB6C1}"/>
              </a:ext>
            </a:extLst>
          </p:cNvPr>
          <p:cNvSpPr txBox="1"/>
          <p:nvPr/>
        </p:nvSpPr>
        <p:spPr>
          <a:xfrm>
            <a:off x="1716770" y="2141969"/>
            <a:ext cx="400110" cy="982971"/>
          </a:xfrm>
          <a:prstGeom prst="rect">
            <a:avLst/>
          </a:prstGeom>
          <a:noFill/>
        </p:spPr>
        <p:txBody>
          <a:bodyPr vert="eaVert" wrap="square" rtlCol="0">
            <a:spAutoFit/>
          </a:bodyPr>
          <a:lstStyle/>
          <a:p>
            <a:pPr algn="r"/>
            <a:r>
              <a:rPr kumimoji="1" lang="ja-JP" altLang="en-US" sz="1400" dirty="0">
                <a:solidFill>
                  <a:schemeClr val="bg1"/>
                </a:solidFill>
                <a:effectLst>
                  <a:glow rad="127000">
                    <a:schemeClr val="tx1"/>
                  </a:glow>
                </a:effectLst>
                <a:latin typeface="Meiryo UI" panose="020B0604030504040204" pitchFamily="50" charset="-128"/>
                <a:ea typeface="Meiryo UI" panose="020B0604030504040204" pitchFamily="50" charset="-128"/>
              </a:rPr>
              <a:t>信濃川→</a:t>
            </a:r>
          </a:p>
        </p:txBody>
      </p:sp>
      <p:pic>
        <p:nvPicPr>
          <p:cNvPr id="34" name="Picture 6" descr="親松排水機場（新潟市江南区）の画像">
            <a:extLst>
              <a:ext uri="{FF2B5EF4-FFF2-40B4-BE49-F238E27FC236}">
                <a16:creationId xmlns:a16="http://schemas.microsoft.com/office/drawing/2014/main" id="{B68EE679-CC9B-46C3-B182-66E7CB18D73A}"/>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6251108" y="3803226"/>
            <a:ext cx="4304860" cy="2948857"/>
          </a:xfrm>
          <a:prstGeom prst="rect">
            <a:avLst/>
          </a:prstGeom>
          <a:noFill/>
          <a:extLst>
            <a:ext uri="{909E8E84-426E-40DD-AFC4-6F175D3DCCD1}">
              <a14:hiddenFill xmlns:a14="http://schemas.microsoft.com/office/drawing/2010/main">
                <a:solidFill>
                  <a:srgbClr val="FFFFFF"/>
                </a:solidFill>
              </a14:hiddenFill>
            </a:ext>
          </a:extLst>
        </p:spPr>
      </p:pic>
      <p:sp>
        <p:nvSpPr>
          <p:cNvPr id="36" name="テキスト ボックス 35">
            <a:extLst>
              <a:ext uri="{FF2B5EF4-FFF2-40B4-BE49-F238E27FC236}">
                <a16:creationId xmlns:a16="http://schemas.microsoft.com/office/drawing/2014/main" id="{24E78017-496D-4DA7-9441-6E00BBEF6820}"/>
              </a:ext>
            </a:extLst>
          </p:cNvPr>
          <p:cNvSpPr txBox="1"/>
          <p:nvPr/>
        </p:nvSpPr>
        <p:spPr>
          <a:xfrm>
            <a:off x="6172842" y="3794515"/>
            <a:ext cx="4383127" cy="540000"/>
          </a:xfrm>
          <a:prstGeom prst="rect">
            <a:avLst/>
          </a:prstGeom>
          <a:solidFill>
            <a:schemeClr val="bg1"/>
          </a:solidFill>
        </p:spPr>
        <p:txBody>
          <a:bodyPr wrap="square" lIns="0" tIns="108000" rIns="0" bIns="0" rtlCol="0">
            <a:noAutofit/>
          </a:bodyPr>
          <a:lstStyle/>
          <a:p>
            <a:pPr>
              <a:lnSpc>
                <a:spcPts val="3600"/>
              </a:lnSpc>
            </a:pPr>
            <a:r>
              <a:rPr kumimoji="1" lang="ja-JP" altLang="en-US" sz="3200" b="1" dirty="0">
                <a:solidFill>
                  <a:srgbClr val="0070C0"/>
                </a:solidFill>
                <a:latin typeface="メイリオ" panose="020B0604030504040204" pitchFamily="50" charset="-128"/>
                <a:ea typeface="メイリオ" panose="020B0604030504040204" pitchFamily="50" charset="-128"/>
              </a:rPr>
              <a:t>■</a:t>
            </a:r>
            <a:r>
              <a:rPr kumimoji="1" lang="ja-JP" altLang="en-US" sz="3200" b="1" dirty="0">
                <a:latin typeface="メイリオ" panose="020B0604030504040204" pitchFamily="50" charset="-128"/>
                <a:ea typeface="メイリオ" panose="020B0604030504040204" pitchFamily="50" charset="-128"/>
              </a:rPr>
              <a:t>排水機場</a:t>
            </a:r>
          </a:p>
        </p:txBody>
      </p:sp>
      <p:sp>
        <p:nvSpPr>
          <p:cNvPr id="38" name="テキスト ボックス 37">
            <a:extLst>
              <a:ext uri="{FF2B5EF4-FFF2-40B4-BE49-F238E27FC236}">
                <a16:creationId xmlns:a16="http://schemas.microsoft.com/office/drawing/2014/main" id="{C5236897-76A0-4529-9D05-D9C95468D66B}"/>
              </a:ext>
            </a:extLst>
          </p:cNvPr>
          <p:cNvSpPr txBox="1"/>
          <p:nvPr/>
        </p:nvSpPr>
        <p:spPr>
          <a:xfrm>
            <a:off x="8543925" y="3813265"/>
            <a:ext cx="2007051" cy="553998"/>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例：親松排水機場</a:t>
            </a:r>
            <a:endParaRPr kumimoji="1" lang="en-US" altLang="ja-JP" sz="1500" dirty="0">
              <a:latin typeface="メイリオ" panose="020B0604030504040204" pitchFamily="50" charset="-128"/>
              <a:ea typeface="メイリオ" panose="020B0604030504040204" pitchFamily="50" charset="-128"/>
            </a:endParaRPr>
          </a:p>
          <a:p>
            <a:r>
              <a:rPr kumimoji="1" lang="ja-JP" altLang="en-US" sz="1500" dirty="0">
                <a:latin typeface="メイリオ" panose="020B0604030504040204" pitchFamily="50" charset="-128"/>
                <a:ea typeface="メイリオ" panose="020B0604030504040204" pitchFamily="50" charset="-128"/>
              </a:rPr>
              <a:t>　　鳥屋野潟排水機場</a:t>
            </a:r>
            <a:endParaRPr lang="ja-JP" altLang="en-US" sz="1500" dirty="0">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BB143C59-4037-4A77-9706-7CCF14230493}"/>
              </a:ext>
            </a:extLst>
          </p:cNvPr>
          <p:cNvSpPr txBox="1"/>
          <p:nvPr/>
        </p:nvSpPr>
        <p:spPr>
          <a:xfrm>
            <a:off x="7657201" y="6438812"/>
            <a:ext cx="1238737" cy="307777"/>
          </a:xfrm>
          <a:prstGeom prst="rect">
            <a:avLst/>
          </a:prstGeom>
          <a:noFill/>
        </p:spPr>
        <p:txBody>
          <a:bodyPr wrap="square" rtlCol="0">
            <a:spAutoFit/>
          </a:bodyPr>
          <a:lstStyle/>
          <a:p>
            <a:pPr algn="r"/>
            <a:r>
              <a:rPr kumimoji="1" lang="ja-JP" altLang="en-US" sz="1400" dirty="0">
                <a:solidFill>
                  <a:schemeClr val="bg1"/>
                </a:solidFill>
                <a:latin typeface="Meiryo UI" panose="020B0604030504040204" pitchFamily="50" charset="-128"/>
                <a:ea typeface="Meiryo UI" panose="020B0604030504040204" pitchFamily="50" charset="-128"/>
              </a:rPr>
              <a:t>←　信濃川</a:t>
            </a:r>
          </a:p>
        </p:txBody>
      </p:sp>
      <p:sp>
        <p:nvSpPr>
          <p:cNvPr id="43" name="テキスト ボックス 42">
            <a:extLst>
              <a:ext uri="{FF2B5EF4-FFF2-40B4-BE49-F238E27FC236}">
                <a16:creationId xmlns:a16="http://schemas.microsoft.com/office/drawing/2014/main" id="{12C2EC84-67C9-40D4-A498-AAE673ACA60A}"/>
              </a:ext>
            </a:extLst>
          </p:cNvPr>
          <p:cNvSpPr txBox="1"/>
          <p:nvPr/>
        </p:nvSpPr>
        <p:spPr>
          <a:xfrm>
            <a:off x="9327574" y="6498773"/>
            <a:ext cx="1228395" cy="246221"/>
          </a:xfrm>
          <a:prstGeom prst="rect">
            <a:avLst/>
          </a:prstGeom>
          <a:noFill/>
        </p:spPr>
        <p:txBody>
          <a:bodyPr wrap="square" rtlCol="0">
            <a:spAutoFit/>
          </a:bodyPr>
          <a:lstStyle/>
          <a:p>
            <a:pPr algn="r"/>
            <a:r>
              <a:rPr kumimoji="1" lang="ja-JP" altLang="en-US" sz="1000" dirty="0">
                <a:solidFill>
                  <a:schemeClr val="bg1"/>
                </a:solidFill>
                <a:latin typeface="Meiryo UI" panose="020B0604030504040204" pitchFamily="50" charset="-128"/>
                <a:ea typeface="Meiryo UI" panose="020B0604030504040204" pitchFamily="50" charset="-128"/>
              </a:rPr>
              <a:t>出典：新潟県</a:t>
            </a:r>
            <a:r>
              <a:rPr kumimoji="1" lang="en-US" altLang="ja-JP" sz="1000" dirty="0">
                <a:solidFill>
                  <a:schemeClr val="bg1"/>
                </a:solidFill>
                <a:latin typeface="Meiryo UI" panose="020B0604030504040204" pitchFamily="50" charset="-128"/>
                <a:ea typeface="Meiryo UI" panose="020B0604030504040204" pitchFamily="50" charset="-128"/>
              </a:rPr>
              <a:t>HP</a:t>
            </a:r>
            <a:endParaRPr kumimoji="1" lang="ja-JP" altLang="en-US" sz="1000" dirty="0">
              <a:solidFill>
                <a:schemeClr val="bg1"/>
              </a:solidFill>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53DBB1D5-AFDE-4428-8F5A-31771551C5E4}"/>
              </a:ext>
            </a:extLst>
          </p:cNvPr>
          <p:cNvSpPr txBox="1"/>
          <p:nvPr/>
        </p:nvSpPr>
        <p:spPr>
          <a:xfrm>
            <a:off x="1999952" y="3607582"/>
            <a:ext cx="1650460" cy="323165"/>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ぶんすいろ</a:t>
            </a:r>
            <a:endParaRPr lang="ja-JP" altLang="en-US" sz="1500"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C1C81303-9118-40F6-A11D-021044B34AED}"/>
              </a:ext>
            </a:extLst>
          </p:cNvPr>
          <p:cNvSpPr txBox="1"/>
          <p:nvPr/>
        </p:nvSpPr>
        <p:spPr>
          <a:xfrm>
            <a:off x="6540967" y="3607582"/>
            <a:ext cx="1841033" cy="323165"/>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はいすいきじょう</a:t>
            </a:r>
            <a:endParaRPr lang="ja-JP" altLang="en-US" sz="15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FA566768-F70D-42D1-A13A-7EA73F1D6169}"/>
              </a:ext>
            </a:extLst>
          </p:cNvPr>
          <p:cNvSpPr txBox="1"/>
          <p:nvPr/>
        </p:nvSpPr>
        <p:spPr>
          <a:xfrm>
            <a:off x="1999953" y="695114"/>
            <a:ext cx="1093075" cy="323165"/>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ていぼう</a:t>
            </a:r>
            <a:endParaRPr lang="ja-JP" altLang="en-US" sz="15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FE235A49-2602-49A3-9F50-CF98805F2D98}"/>
              </a:ext>
            </a:extLst>
          </p:cNvPr>
          <p:cNvSpPr txBox="1"/>
          <p:nvPr/>
        </p:nvSpPr>
        <p:spPr>
          <a:xfrm>
            <a:off x="7739759" y="695114"/>
            <a:ext cx="1093075" cy="323165"/>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ち す い</a:t>
            </a:r>
            <a:endParaRPr lang="ja-JP" altLang="en-US" sz="15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7DA1D8FE-F5BE-40BB-BE84-6CC7F5C34592}"/>
              </a:ext>
            </a:extLst>
          </p:cNvPr>
          <p:cNvSpPr txBox="1"/>
          <p:nvPr/>
        </p:nvSpPr>
        <p:spPr>
          <a:xfrm>
            <a:off x="7279788" y="4427436"/>
            <a:ext cx="1238737" cy="307777"/>
          </a:xfrm>
          <a:prstGeom prst="rect">
            <a:avLst/>
          </a:prstGeom>
          <a:noFill/>
        </p:spPr>
        <p:txBody>
          <a:bodyPr wrap="square" rtlCol="0">
            <a:spAutoFit/>
          </a:bodyPr>
          <a:lstStyle/>
          <a:p>
            <a:pPr algn="r"/>
            <a:r>
              <a:rPr kumimoji="1" lang="ja-JP" altLang="en-US" sz="1400" dirty="0">
                <a:solidFill>
                  <a:schemeClr val="bg1"/>
                </a:solidFill>
                <a:latin typeface="Meiryo UI" panose="020B0604030504040204" pitchFamily="50" charset="-128"/>
                <a:ea typeface="Meiryo UI" panose="020B0604030504040204" pitchFamily="50" charset="-128"/>
              </a:rPr>
              <a:t>川↘</a:t>
            </a:r>
          </a:p>
        </p:txBody>
      </p:sp>
      <p:sp>
        <p:nvSpPr>
          <p:cNvPr id="28" name="テキスト ボックス 27">
            <a:extLst>
              <a:ext uri="{FF2B5EF4-FFF2-40B4-BE49-F238E27FC236}">
                <a16:creationId xmlns:a16="http://schemas.microsoft.com/office/drawing/2014/main" id="{3CAC4C1A-C3E8-46BD-89FC-520321C7433C}"/>
              </a:ext>
            </a:extLst>
          </p:cNvPr>
          <p:cNvSpPr txBox="1"/>
          <p:nvPr/>
        </p:nvSpPr>
        <p:spPr>
          <a:xfrm>
            <a:off x="3649717" y="1009784"/>
            <a:ext cx="2329631" cy="369332"/>
          </a:xfrm>
          <a:prstGeom prst="rect">
            <a:avLst/>
          </a:prstGeom>
          <a:noFill/>
        </p:spPr>
        <p:txBody>
          <a:bodyPr wrap="square">
            <a:spAutoFit/>
          </a:bodyPr>
          <a:lstStyle/>
          <a:p>
            <a:pPr algn="r"/>
            <a:r>
              <a:rPr kumimoji="1" lang="ja-JP" altLang="en-US" dirty="0">
                <a:latin typeface="メイリオ" panose="020B0604030504040204" pitchFamily="50" charset="-128"/>
                <a:ea typeface="メイリオ" panose="020B0604030504040204" pitchFamily="50" charset="-128"/>
              </a:rPr>
              <a:t>例：津南町外丸地区</a:t>
            </a:r>
            <a:endParaRPr lang="ja-JP" altLang="en-US"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421B9608-60EF-49C8-AE6A-7004DDD75880}"/>
              </a:ext>
            </a:extLst>
          </p:cNvPr>
          <p:cNvSpPr txBox="1"/>
          <p:nvPr/>
        </p:nvSpPr>
        <p:spPr>
          <a:xfrm>
            <a:off x="3890743" y="3296583"/>
            <a:ext cx="2040165" cy="246221"/>
          </a:xfrm>
          <a:prstGeom prst="rect">
            <a:avLst/>
          </a:prstGeom>
          <a:noFill/>
        </p:spPr>
        <p:txBody>
          <a:bodyPr wrap="square" rtlCol="0">
            <a:spAutoFit/>
          </a:bodyPr>
          <a:lstStyle/>
          <a:p>
            <a:pPr algn="r"/>
            <a:r>
              <a:rPr kumimoji="1" lang="ja-JP" altLang="en-US" sz="1000" dirty="0">
                <a:solidFill>
                  <a:schemeClr val="bg1"/>
                </a:solidFill>
                <a:latin typeface="Meiryo UI" panose="020B0604030504040204" pitchFamily="50" charset="-128"/>
                <a:ea typeface="Meiryo UI" panose="020B0604030504040204" pitchFamily="50" charset="-128"/>
              </a:rPr>
              <a:t>出典：新潟県土木部</a:t>
            </a:r>
          </a:p>
        </p:txBody>
      </p:sp>
      <p:pic>
        <p:nvPicPr>
          <p:cNvPr id="3" name="図 2">
            <a:extLst>
              <a:ext uri="{FF2B5EF4-FFF2-40B4-BE49-F238E27FC236}">
                <a16:creationId xmlns:a16="http://schemas.microsoft.com/office/drawing/2014/main" id="{E262E14B-19DA-84CE-4576-BC2DA8EF5211}"/>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4" name="テキスト ボックス 3">
            <a:extLst>
              <a:ext uri="{FF2B5EF4-FFF2-40B4-BE49-F238E27FC236}">
                <a16:creationId xmlns:a16="http://schemas.microsoft.com/office/drawing/2014/main" id="{12AE5D8E-C0D2-55EC-9B63-F0F12F325053}"/>
              </a:ext>
            </a:extLst>
          </p:cNvPr>
          <p:cNvSpPr txBox="1"/>
          <p:nvPr/>
        </p:nvSpPr>
        <p:spPr>
          <a:xfrm>
            <a:off x="65000" y="97601"/>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主な防災施設（洪水対策）</a:t>
            </a:r>
            <a:endParaRPr lang="en-US" altLang="ja-JP" i="0" dirty="0"/>
          </a:p>
        </p:txBody>
      </p:sp>
      <p:sp>
        <p:nvSpPr>
          <p:cNvPr id="5" name="テキスト ボックス 4">
            <a:extLst>
              <a:ext uri="{FF2B5EF4-FFF2-40B4-BE49-F238E27FC236}">
                <a16:creationId xmlns:a16="http://schemas.microsoft.com/office/drawing/2014/main" id="{49B8126A-262B-D90D-FE05-FD42D3E692D0}"/>
              </a:ext>
            </a:extLst>
          </p:cNvPr>
          <p:cNvSpPr txBox="1"/>
          <p:nvPr/>
        </p:nvSpPr>
        <p:spPr>
          <a:xfrm>
            <a:off x="1137014" y="4681239"/>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8" name="テキスト ボックス 7">
            <a:extLst>
              <a:ext uri="{FF2B5EF4-FFF2-40B4-BE49-F238E27FC236}">
                <a16:creationId xmlns:a16="http://schemas.microsoft.com/office/drawing/2014/main" id="{09E1CAF1-AEBC-B720-33C7-530A7B24AC51}"/>
              </a:ext>
            </a:extLst>
          </p:cNvPr>
          <p:cNvSpPr txBox="1"/>
          <p:nvPr/>
        </p:nvSpPr>
        <p:spPr>
          <a:xfrm>
            <a:off x="1259709" y="-140620"/>
            <a:ext cx="1633184"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ぼうさい　　しせつ</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C1208490-6923-DDD0-42D5-B7A573701167}"/>
              </a:ext>
            </a:extLst>
          </p:cNvPr>
          <p:cNvSpPr txBox="1"/>
          <p:nvPr/>
        </p:nvSpPr>
        <p:spPr>
          <a:xfrm>
            <a:off x="3638287" y="-144719"/>
            <a:ext cx="1633184"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こうずい　</a:t>
            </a:r>
            <a:r>
              <a:rPr kumimoji="1" lang="ja-JP" altLang="en-US" sz="1200" dirty="0" err="1">
                <a:solidFill>
                  <a:schemeClr val="bg1"/>
                </a:solidFill>
                <a:latin typeface="メイリオ" panose="020B0604030504040204" pitchFamily="50" charset="-128"/>
                <a:ea typeface="メイリオ" panose="020B0604030504040204" pitchFamily="50" charset="-128"/>
              </a:rPr>
              <a:t>たい</a:t>
            </a:r>
            <a:r>
              <a:rPr kumimoji="1" lang="ja-JP" altLang="en-US" sz="1200" dirty="0">
                <a:solidFill>
                  <a:schemeClr val="bg1"/>
                </a:solidFill>
                <a:latin typeface="メイリオ" panose="020B0604030504040204" pitchFamily="50" charset="-128"/>
                <a:ea typeface="メイリオ" panose="020B0604030504040204" pitchFamily="50" charset="-128"/>
              </a:rPr>
              <a:t>さく</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DF3ADD71-6EEF-36BB-5903-A6226DC9D395}"/>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515674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草, 山, 自然, 屋外 が含まれている画像&#10;&#10;自動的に生成された説明">
            <a:extLst>
              <a:ext uri="{FF2B5EF4-FFF2-40B4-BE49-F238E27FC236}">
                <a16:creationId xmlns:a16="http://schemas.microsoft.com/office/drawing/2014/main" id="{896ACF4C-70B2-4A53-8DFD-CDCE0952F93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222309" y="1384038"/>
            <a:ext cx="4328665" cy="2177209"/>
          </a:xfrm>
          <a:prstGeom prst="rect">
            <a:avLst/>
          </a:prstGeom>
        </p:spPr>
      </p:pic>
      <p:sp>
        <p:nvSpPr>
          <p:cNvPr id="8" name="テキスト ボックス 7">
            <a:extLst>
              <a:ext uri="{FF2B5EF4-FFF2-40B4-BE49-F238E27FC236}">
                <a16:creationId xmlns:a16="http://schemas.microsoft.com/office/drawing/2014/main" id="{0E5AF430-74A4-4DD1-B8B9-F68302CCAC79}"/>
              </a:ext>
            </a:extLst>
          </p:cNvPr>
          <p:cNvSpPr txBox="1"/>
          <p:nvPr/>
        </p:nvSpPr>
        <p:spPr>
          <a:xfrm>
            <a:off x="1552775" y="3697530"/>
            <a:ext cx="4262578" cy="540000"/>
          </a:xfrm>
          <a:prstGeom prst="rect">
            <a:avLst/>
          </a:prstGeom>
          <a:solidFill>
            <a:schemeClr val="bg1"/>
          </a:solidFill>
        </p:spPr>
        <p:txBody>
          <a:bodyPr wrap="square" lIns="0" tIns="108000" rIns="0" bIns="0" rtlCol="0">
            <a:noAutofit/>
          </a:bodyPr>
          <a:lstStyle/>
          <a:p>
            <a:pPr>
              <a:lnSpc>
                <a:spcPts val="3600"/>
              </a:lnSpc>
            </a:pPr>
            <a:r>
              <a:rPr kumimoji="1" lang="ja-JP" altLang="en-US" sz="3200" b="1" dirty="0">
                <a:solidFill>
                  <a:srgbClr val="0070C0"/>
                </a:solidFill>
                <a:latin typeface="メイリオ" panose="020B0604030504040204" pitchFamily="50" charset="-128"/>
                <a:ea typeface="メイリオ" panose="020B0604030504040204" pitchFamily="50" charset="-128"/>
              </a:rPr>
              <a:t>■</a:t>
            </a:r>
            <a:r>
              <a:rPr kumimoji="1" lang="ja-JP" altLang="en-US" sz="3200" b="1" dirty="0">
                <a:latin typeface="メイリオ" panose="020B0604030504040204" pitchFamily="50" charset="-128"/>
                <a:ea typeface="メイリオ" panose="020B0604030504040204" pitchFamily="50" charset="-128"/>
              </a:rPr>
              <a:t>地すべり対策</a:t>
            </a:r>
            <a:endParaRPr kumimoji="1" lang="ja-JP" altLang="en-US" sz="24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C35DEC56-AD99-49D6-86EC-59006F7F9412}"/>
              </a:ext>
            </a:extLst>
          </p:cNvPr>
          <p:cNvSpPr txBox="1"/>
          <p:nvPr/>
        </p:nvSpPr>
        <p:spPr>
          <a:xfrm>
            <a:off x="6217315" y="840210"/>
            <a:ext cx="4272199" cy="540000"/>
          </a:xfrm>
          <a:prstGeom prst="rect">
            <a:avLst/>
          </a:prstGeom>
          <a:solidFill>
            <a:schemeClr val="bg1"/>
          </a:solidFill>
        </p:spPr>
        <p:txBody>
          <a:bodyPr wrap="square" lIns="0" tIns="108000" rIns="0" bIns="0" rtlCol="0">
            <a:noAutofit/>
          </a:bodyPr>
          <a:lstStyle/>
          <a:p>
            <a:pPr>
              <a:lnSpc>
                <a:spcPts val="3600"/>
              </a:lnSpc>
            </a:pPr>
            <a:r>
              <a:rPr kumimoji="1" lang="ja-JP" altLang="en-US" sz="3200" b="1" dirty="0">
                <a:solidFill>
                  <a:srgbClr val="0070C0"/>
                </a:solidFill>
                <a:latin typeface="メイリオ" panose="020B0604030504040204" pitchFamily="50" charset="-128"/>
                <a:ea typeface="メイリオ" panose="020B0604030504040204" pitchFamily="50" charset="-128"/>
              </a:rPr>
              <a:t>■</a:t>
            </a:r>
            <a:r>
              <a:rPr kumimoji="1" lang="ja-JP" altLang="en-US" sz="3200" b="1" dirty="0">
                <a:latin typeface="メイリオ" panose="020B0604030504040204" pitchFamily="50" charset="-128"/>
                <a:ea typeface="メイリオ" panose="020B0604030504040204" pitchFamily="50" charset="-128"/>
              </a:rPr>
              <a:t>砂防えん</a:t>
            </a:r>
            <a:r>
              <a:rPr lang="ja-JP" altLang="en-US" sz="3200" b="1" dirty="0">
                <a:solidFill>
                  <a:srgbClr val="000000"/>
                </a:solidFill>
                <a:latin typeface="メイリオ" panose="020B0604030504040204" pitchFamily="50" charset="-128"/>
                <a:ea typeface="メイリオ" panose="020B0604030504040204" pitchFamily="50" charset="-128"/>
              </a:rPr>
              <a:t>堤</a:t>
            </a:r>
            <a:endParaRPr kumimoji="1" lang="ja-JP" altLang="en-US" sz="3200" b="1"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4C181DEC-A06E-4E3C-8F35-4CF8EBCEEE36}"/>
              </a:ext>
            </a:extLst>
          </p:cNvPr>
          <p:cNvSpPr txBox="1"/>
          <p:nvPr/>
        </p:nvSpPr>
        <p:spPr>
          <a:xfrm>
            <a:off x="1552775" y="840210"/>
            <a:ext cx="4669532" cy="540000"/>
          </a:xfrm>
          <a:prstGeom prst="rect">
            <a:avLst/>
          </a:prstGeom>
          <a:solidFill>
            <a:schemeClr val="bg1"/>
          </a:solidFill>
        </p:spPr>
        <p:txBody>
          <a:bodyPr wrap="square" lIns="0" tIns="108000" rIns="0" bIns="0" rtlCol="0">
            <a:noAutofit/>
          </a:bodyPr>
          <a:lstStyle/>
          <a:p>
            <a:pPr>
              <a:lnSpc>
                <a:spcPts val="3600"/>
              </a:lnSpc>
            </a:pPr>
            <a:r>
              <a:rPr kumimoji="1" lang="ja-JP" altLang="en-US" sz="3200" b="1" dirty="0">
                <a:solidFill>
                  <a:srgbClr val="0070C0"/>
                </a:solidFill>
                <a:latin typeface="メイリオ" panose="020B0604030504040204" pitchFamily="50" charset="-128"/>
                <a:ea typeface="メイリオ" panose="020B0604030504040204" pitchFamily="50" charset="-128"/>
              </a:rPr>
              <a:t>■</a:t>
            </a:r>
            <a:r>
              <a:rPr kumimoji="1" lang="ja-JP" altLang="en-US" sz="3200" b="1" dirty="0">
                <a:latin typeface="メイリオ" panose="020B0604030504040204" pitchFamily="50" charset="-128"/>
                <a:ea typeface="メイリオ" panose="020B0604030504040204" pitchFamily="50" charset="-128"/>
              </a:rPr>
              <a:t>法枠工</a:t>
            </a:r>
            <a:r>
              <a:rPr kumimoji="1" lang="ja-JP" altLang="en-US" sz="2400" b="1" dirty="0">
                <a:latin typeface="メイリオ" panose="020B0604030504040204" pitchFamily="50" charset="-128"/>
                <a:ea typeface="メイリオ" panose="020B0604030504040204" pitchFamily="50" charset="-128"/>
              </a:rPr>
              <a:t>（がけ崩れ対策）</a:t>
            </a:r>
            <a:endParaRPr kumimoji="1" lang="ja-JP" altLang="en-US" sz="24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A674D187-5408-4AD8-8398-F91E779D5BC6}"/>
              </a:ext>
            </a:extLst>
          </p:cNvPr>
          <p:cNvSpPr txBox="1"/>
          <p:nvPr/>
        </p:nvSpPr>
        <p:spPr>
          <a:xfrm>
            <a:off x="8690430" y="863712"/>
            <a:ext cx="1897740" cy="553998"/>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例：トヤ沢砂防堰堤</a:t>
            </a:r>
            <a:endParaRPr kumimoji="1" lang="en-US" altLang="ja-JP" sz="1500" dirty="0">
              <a:latin typeface="メイリオ" panose="020B0604030504040204" pitchFamily="50" charset="-128"/>
              <a:ea typeface="メイリオ" panose="020B0604030504040204" pitchFamily="50" charset="-128"/>
            </a:endParaRPr>
          </a:p>
          <a:p>
            <a:r>
              <a:rPr kumimoji="1" lang="ja-JP" altLang="en-US" sz="1500" dirty="0">
                <a:latin typeface="メイリオ" panose="020B0604030504040204" pitchFamily="50" charset="-128"/>
                <a:ea typeface="メイリオ" panose="020B0604030504040204" pitchFamily="50" charset="-128"/>
              </a:rPr>
              <a:t>　　（津南町三箇）</a:t>
            </a:r>
            <a:endParaRPr lang="ja-JP" altLang="en-US" sz="15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0E5AC545-3596-4BDC-87ED-AC04754886DF}"/>
              </a:ext>
            </a:extLst>
          </p:cNvPr>
          <p:cNvSpPr txBox="1"/>
          <p:nvPr/>
        </p:nvSpPr>
        <p:spPr>
          <a:xfrm>
            <a:off x="8449349" y="3296583"/>
            <a:ext cx="2040165" cy="246221"/>
          </a:xfrm>
          <a:prstGeom prst="rect">
            <a:avLst/>
          </a:prstGeom>
          <a:noFill/>
        </p:spPr>
        <p:txBody>
          <a:bodyPr wrap="square" rtlCol="0">
            <a:spAutoFit/>
          </a:bodyPr>
          <a:lstStyle/>
          <a:p>
            <a:pPr algn="r"/>
            <a:r>
              <a:rPr kumimoji="1" lang="ja-JP" altLang="en-US" sz="1000" dirty="0">
                <a:solidFill>
                  <a:schemeClr val="bg1"/>
                </a:solidFill>
                <a:latin typeface="Meiryo UI" panose="020B0604030504040204" pitchFamily="50" charset="-128"/>
                <a:ea typeface="Meiryo UI" panose="020B0604030504040204" pitchFamily="50" charset="-128"/>
              </a:rPr>
              <a:t>出典：新潟県</a:t>
            </a:r>
            <a:r>
              <a:rPr kumimoji="1" lang="en-US" altLang="ja-JP" sz="1000" dirty="0">
                <a:solidFill>
                  <a:schemeClr val="bg1"/>
                </a:solidFill>
                <a:latin typeface="Meiryo UI" panose="020B0604030504040204" pitchFamily="50" charset="-128"/>
                <a:ea typeface="Meiryo UI" panose="020B0604030504040204" pitchFamily="50" charset="-128"/>
              </a:rPr>
              <a:t>HP</a:t>
            </a:r>
            <a:endParaRPr kumimoji="1" lang="ja-JP" altLang="en-US" sz="1000" dirty="0">
              <a:solidFill>
                <a:schemeClr val="bg1"/>
              </a:solidFill>
              <a:latin typeface="Meiryo UI" panose="020B0604030504040204" pitchFamily="50" charset="-128"/>
              <a:ea typeface="Meiryo UI" panose="020B0604030504040204" pitchFamily="50" charset="-128"/>
            </a:endParaRPr>
          </a:p>
        </p:txBody>
      </p:sp>
      <p:pic>
        <p:nvPicPr>
          <p:cNvPr id="15" name="図 14" descr="屋外, 草, フェンス, 建物 が含まれている画像&#10;&#10;自動的に生成された説明">
            <a:extLst>
              <a:ext uri="{FF2B5EF4-FFF2-40B4-BE49-F238E27FC236}">
                <a16:creationId xmlns:a16="http://schemas.microsoft.com/office/drawing/2014/main" id="{07ED9025-16A2-4928-8D3D-C1A9184B270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631041" y="1376948"/>
            <a:ext cx="4299867" cy="2165855"/>
          </a:xfrm>
          <a:prstGeom prst="rect">
            <a:avLst/>
          </a:prstGeom>
        </p:spPr>
      </p:pic>
      <p:sp>
        <p:nvSpPr>
          <p:cNvPr id="16" name="テキスト ボックス 15">
            <a:extLst>
              <a:ext uri="{FF2B5EF4-FFF2-40B4-BE49-F238E27FC236}">
                <a16:creationId xmlns:a16="http://schemas.microsoft.com/office/drawing/2014/main" id="{0C5AA23F-227A-42B3-9B05-8D7775A36BA1}"/>
              </a:ext>
            </a:extLst>
          </p:cNvPr>
          <p:cNvSpPr txBox="1"/>
          <p:nvPr/>
        </p:nvSpPr>
        <p:spPr>
          <a:xfrm>
            <a:off x="3890743" y="3296583"/>
            <a:ext cx="2040165" cy="246221"/>
          </a:xfrm>
          <a:prstGeom prst="rect">
            <a:avLst/>
          </a:prstGeom>
          <a:noFill/>
        </p:spPr>
        <p:txBody>
          <a:bodyPr wrap="square" rtlCol="0">
            <a:spAutoFit/>
          </a:bodyPr>
          <a:lstStyle/>
          <a:p>
            <a:pPr algn="r"/>
            <a:r>
              <a:rPr kumimoji="1" lang="ja-JP" altLang="en-US" sz="1000" dirty="0">
                <a:latin typeface="Meiryo UI" panose="020B0604030504040204" pitchFamily="50" charset="-128"/>
                <a:ea typeface="Meiryo UI" panose="020B0604030504040204" pitchFamily="50" charset="-128"/>
              </a:rPr>
              <a:t>出典：新潟県</a:t>
            </a:r>
            <a:r>
              <a:rPr kumimoji="1" lang="en-US" altLang="ja-JP" sz="1000" dirty="0">
                <a:latin typeface="Meiryo UI" panose="020B0604030504040204" pitchFamily="50" charset="-128"/>
                <a:ea typeface="Meiryo UI" panose="020B0604030504040204" pitchFamily="50" charset="-128"/>
              </a:rPr>
              <a:t>HP</a:t>
            </a:r>
            <a:endParaRPr kumimoji="1" lang="ja-JP" altLang="en-US" sz="10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3D9FECA3-EAA5-4F96-86A2-DEFB771E0951}"/>
              </a:ext>
            </a:extLst>
          </p:cNvPr>
          <p:cNvSpPr txBox="1"/>
          <p:nvPr/>
        </p:nvSpPr>
        <p:spPr>
          <a:xfrm>
            <a:off x="3863071" y="6498772"/>
            <a:ext cx="2040165" cy="246221"/>
          </a:xfrm>
          <a:prstGeom prst="rect">
            <a:avLst/>
          </a:prstGeom>
          <a:noFill/>
        </p:spPr>
        <p:txBody>
          <a:bodyPr wrap="square" rtlCol="0">
            <a:spAutoFit/>
          </a:bodyPr>
          <a:lstStyle/>
          <a:p>
            <a:pPr algn="r"/>
            <a:r>
              <a:rPr kumimoji="1" lang="ja-JP" altLang="en-US" sz="1000" dirty="0">
                <a:solidFill>
                  <a:schemeClr val="bg1"/>
                </a:solidFill>
                <a:latin typeface="Meiryo UI" panose="020B0604030504040204" pitchFamily="50" charset="-128"/>
                <a:ea typeface="Meiryo UI" panose="020B0604030504040204" pitchFamily="50" charset="-128"/>
              </a:rPr>
              <a:t>出典：新潟県</a:t>
            </a:r>
            <a:r>
              <a:rPr kumimoji="1" lang="en-US" altLang="ja-JP" sz="1000" dirty="0">
                <a:solidFill>
                  <a:schemeClr val="bg1"/>
                </a:solidFill>
                <a:latin typeface="Meiryo UI" panose="020B0604030504040204" pitchFamily="50" charset="-128"/>
                <a:ea typeface="Meiryo UI" panose="020B0604030504040204" pitchFamily="50" charset="-128"/>
              </a:rPr>
              <a:t>HP</a:t>
            </a:r>
            <a:endParaRPr kumimoji="1" lang="ja-JP" altLang="en-US" sz="1000" dirty="0">
              <a:solidFill>
                <a:schemeClr val="bg1"/>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FBE7F7E0-A40E-400A-91E5-EAF78BBE9F85}"/>
              </a:ext>
            </a:extLst>
          </p:cNvPr>
          <p:cNvSpPr txBox="1"/>
          <p:nvPr/>
        </p:nvSpPr>
        <p:spPr>
          <a:xfrm>
            <a:off x="8510809" y="6498772"/>
            <a:ext cx="2040165" cy="246221"/>
          </a:xfrm>
          <a:prstGeom prst="rect">
            <a:avLst/>
          </a:prstGeom>
          <a:noFill/>
        </p:spPr>
        <p:txBody>
          <a:bodyPr wrap="square" rtlCol="0">
            <a:spAutoFit/>
          </a:bodyPr>
          <a:lstStyle/>
          <a:p>
            <a:pPr algn="r"/>
            <a:r>
              <a:rPr kumimoji="1" lang="ja-JP" altLang="en-US" sz="1000" dirty="0">
                <a:solidFill>
                  <a:schemeClr val="bg1"/>
                </a:solidFill>
                <a:latin typeface="Meiryo UI" panose="020B0604030504040204" pitchFamily="50" charset="-128"/>
                <a:ea typeface="Meiryo UI" panose="020B0604030504040204" pitchFamily="50" charset="-128"/>
              </a:rPr>
              <a:t>出典：新潟県</a:t>
            </a:r>
            <a:r>
              <a:rPr kumimoji="1" lang="en-US" altLang="ja-JP" sz="1000" dirty="0">
                <a:solidFill>
                  <a:schemeClr val="bg1"/>
                </a:solidFill>
                <a:latin typeface="Meiryo UI" panose="020B0604030504040204" pitchFamily="50" charset="-128"/>
                <a:ea typeface="Meiryo UI" panose="020B0604030504040204" pitchFamily="50" charset="-128"/>
              </a:rPr>
              <a:t>HP</a:t>
            </a:r>
            <a:endParaRPr kumimoji="1" lang="ja-JP" altLang="en-US" sz="1000" dirty="0">
              <a:solidFill>
                <a:schemeClr val="bg1"/>
              </a:solidFill>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C23F42F2-2AE9-4810-BF33-038B9FEC6D4E}"/>
              </a:ext>
            </a:extLst>
          </p:cNvPr>
          <p:cNvSpPr txBox="1"/>
          <p:nvPr/>
        </p:nvSpPr>
        <p:spPr>
          <a:xfrm>
            <a:off x="1972115" y="3541770"/>
            <a:ext cx="2558193" cy="323165"/>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じ</a:t>
            </a:r>
            <a:endParaRPr lang="ja-JP" altLang="en-US" sz="1500" dirty="0">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158F8ACD-D8A4-4681-9050-FDC4BC9DE2AE}"/>
              </a:ext>
            </a:extLst>
          </p:cNvPr>
          <p:cNvSpPr txBox="1"/>
          <p:nvPr/>
        </p:nvSpPr>
        <p:spPr>
          <a:xfrm>
            <a:off x="6577544" y="688678"/>
            <a:ext cx="2152257" cy="323165"/>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さ ぼ う 　　　　 てい</a:t>
            </a:r>
            <a:endParaRPr lang="ja-JP" altLang="en-US" sz="1500"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55D363DB-1FAB-407C-BEDC-C1314DCE1BBA}"/>
              </a:ext>
            </a:extLst>
          </p:cNvPr>
          <p:cNvSpPr txBox="1"/>
          <p:nvPr/>
        </p:nvSpPr>
        <p:spPr>
          <a:xfrm>
            <a:off x="1872697" y="688678"/>
            <a:ext cx="1279383" cy="323165"/>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のりわくこう</a:t>
            </a:r>
            <a:endParaRPr lang="ja-JP" altLang="en-US" sz="1500"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650F8F61-0BCF-471A-BB18-3819674FDF21}"/>
              </a:ext>
            </a:extLst>
          </p:cNvPr>
          <p:cNvSpPr txBox="1"/>
          <p:nvPr/>
        </p:nvSpPr>
        <p:spPr>
          <a:xfrm>
            <a:off x="4455010" y="3827769"/>
            <a:ext cx="2720686" cy="323165"/>
          </a:xfrm>
          <a:prstGeom prst="rect">
            <a:avLst/>
          </a:prstGeom>
          <a:noFill/>
        </p:spPr>
        <p:txBody>
          <a:bodyPr wrap="square" rIns="0">
            <a:spAutoFit/>
          </a:bodyPr>
          <a:lstStyle/>
          <a:p>
            <a:r>
              <a:rPr kumimoji="1" lang="ja-JP" altLang="en-US" sz="1500" dirty="0">
                <a:latin typeface="メイリオ" panose="020B0604030504040204" pitchFamily="50" charset="-128"/>
                <a:ea typeface="メイリオ" panose="020B0604030504040204" pitchFamily="50" charset="-128"/>
              </a:rPr>
              <a:t>例：国川地すべり（上越市）</a:t>
            </a:r>
            <a:endParaRPr lang="ja-JP" altLang="en-US" sz="1500" dirty="0">
              <a:latin typeface="メイリオ" panose="020B0604030504040204" pitchFamily="50" charset="-128"/>
              <a:ea typeface="メイリオ" panose="020B0604030504040204" pitchFamily="50" charset="-128"/>
            </a:endParaRPr>
          </a:p>
        </p:txBody>
      </p:sp>
      <p:pic>
        <p:nvPicPr>
          <p:cNvPr id="25" name="図 24"/>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217314" y="4215387"/>
            <a:ext cx="4333659" cy="2531777"/>
          </a:xfrm>
          <a:prstGeom prst="rect">
            <a:avLst/>
          </a:prstGeom>
        </p:spPr>
      </p:pic>
      <p:pic>
        <p:nvPicPr>
          <p:cNvPr id="26" name="Picture 14" descr="IMG_7773"/>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a:stretch/>
        </p:blipFill>
        <p:spPr bwMode="auto">
          <a:xfrm>
            <a:off x="1660798" y="4214830"/>
            <a:ext cx="4237813" cy="252819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7" name="テキスト ボックス 26">
            <a:extLst>
              <a:ext uri="{FF2B5EF4-FFF2-40B4-BE49-F238E27FC236}">
                <a16:creationId xmlns:a16="http://schemas.microsoft.com/office/drawing/2014/main" id="{0E5AC545-3596-4BDC-87ED-AC04754886DF}"/>
              </a:ext>
            </a:extLst>
          </p:cNvPr>
          <p:cNvSpPr txBox="1"/>
          <p:nvPr/>
        </p:nvSpPr>
        <p:spPr>
          <a:xfrm>
            <a:off x="8449349" y="6496601"/>
            <a:ext cx="2040165" cy="246221"/>
          </a:xfrm>
          <a:prstGeom prst="rect">
            <a:avLst/>
          </a:prstGeom>
          <a:noFill/>
        </p:spPr>
        <p:txBody>
          <a:bodyPr wrap="square" rtlCol="0">
            <a:spAutoFit/>
          </a:bodyPr>
          <a:lstStyle/>
          <a:p>
            <a:pPr algn="r"/>
            <a:r>
              <a:rPr kumimoji="1" lang="ja-JP" altLang="en-US" sz="1000" dirty="0">
                <a:solidFill>
                  <a:schemeClr val="bg1"/>
                </a:solidFill>
                <a:latin typeface="Meiryo UI" panose="020B0604030504040204" pitchFamily="50" charset="-128"/>
                <a:ea typeface="Meiryo UI" panose="020B0604030504040204" pitchFamily="50" charset="-128"/>
              </a:rPr>
              <a:t>出典：新潟県土木部</a:t>
            </a:r>
          </a:p>
        </p:txBody>
      </p:sp>
      <p:sp>
        <p:nvSpPr>
          <p:cNvPr id="28" name="テキスト ボックス 27">
            <a:extLst>
              <a:ext uri="{FF2B5EF4-FFF2-40B4-BE49-F238E27FC236}">
                <a16:creationId xmlns:a16="http://schemas.microsoft.com/office/drawing/2014/main" id="{0E5AC545-3596-4BDC-87ED-AC04754886DF}"/>
              </a:ext>
            </a:extLst>
          </p:cNvPr>
          <p:cNvSpPr txBox="1"/>
          <p:nvPr/>
        </p:nvSpPr>
        <p:spPr>
          <a:xfrm>
            <a:off x="3821269" y="6486265"/>
            <a:ext cx="2040165" cy="246221"/>
          </a:xfrm>
          <a:prstGeom prst="rect">
            <a:avLst/>
          </a:prstGeom>
          <a:noFill/>
        </p:spPr>
        <p:txBody>
          <a:bodyPr wrap="square" rtlCol="0">
            <a:spAutoFit/>
          </a:bodyPr>
          <a:lstStyle/>
          <a:p>
            <a:pPr algn="r"/>
            <a:r>
              <a:rPr kumimoji="1" lang="ja-JP" altLang="en-US" sz="1000" dirty="0">
                <a:latin typeface="Meiryo UI" panose="020B0604030504040204" pitchFamily="50" charset="-128"/>
                <a:ea typeface="Meiryo UI" panose="020B0604030504040204" pitchFamily="50" charset="-128"/>
              </a:rPr>
              <a:t>出典：新潟県土木部</a:t>
            </a:r>
            <a:endParaRPr kumimoji="1" lang="en-US" altLang="ja-JP" sz="1000" dirty="0">
              <a:latin typeface="Meiryo UI" panose="020B0604030504040204" pitchFamily="50" charset="-128"/>
              <a:ea typeface="Meiryo UI" panose="020B0604030504040204" pitchFamily="50" charset="-128"/>
            </a:endParaRPr>
          </a:p>
        </p:txBody>
      </p:sp>
      <p:sp>
        <p:nvSpPr>
          <p:cNvPr id="2" name="矢印: 右 1">
            <a:extLst>
              <a:ext uri="{FF2B5EF4-FFF2-40B4-BE49-F238E27FC236}">
                <a16:creationId xmlns:a16="http://schemas.microsoft.com/office/drawing/2014/main" id="{83D5A901-63D6-49DB-A75A-B6D423F9F4BF}"/>
              </a:ext>
            </a:extLst>
          </p:cNvPr>
          <p:cNvSpPr/>
          <p:nvPr/>
        </p:nvSpPr>
        <p:spPr>
          <a:xfrm>
            <a:off x="5721927" y="5035744"/>
            <a:ext cx="672812" cy="846860"/>
          </a:xfrm>
          <a:prstGeom prst="rightArrow">
            <a:avLst>
              <a:gd name="adj1" fmla="val 50000"/>
              <a:gd name="adj2" fmla="val 59266"/>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6566FB4D-2F66-DFCB-FD1F-3DE8B277D4A3}"/>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4" name="テキスト ボックス 3">
            <a:extLst>
              <a:ext uri="{FF2B5EF4-FFF2-40B4-BE49-F238E27FC236}">
                <a16:creationId xmlns:a16="http://schemas.microsoft.com/office/drawing/2014/main" id="{E50F25C8-07C5-BD90-2666-A46A65BBA5ED}"/>
              </a:ext>
            </a:extLst>
          </p:cNvPr>
          <p:cNvSpPr txBox="1"/>
          <p:nvPr/>
        </p:nvSpPr>
        <p:spPr>
          <a:xfrm>
            <a:off x="65000" y="102736"/>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主な防災施設（土砂災害対策）</a:t>
            </a:r>
            <a:endParaRPr lang="en-US" altLang="ja-JP" i="0" dirty="0"/>
          </a:p>
        </p:txBody>
      </p:sp>
      <p:sp>
        <p:nvSpPr>
          <p:cNvPr id="7" name="テキスト ボックス 6">
            <a:extLst>
              <a:ext uri="{FF2B5EF4-FFF2-40B4-BE49-F238E27FC236}">
                <a16:creationId xmlns:a16="http://schemas.microsoft.com/office/drawing/2014/main" id="{5771A2ED-98C7-CDC3-EC34-7A6E890936A7}"/>
              </a:ext>
            </a:extLst>
          </p:cNvPr>
          <p:cNvSpPr txBox="1"/>
          <p:nvPr/>
        </p:nvSpPr>
        <p:spPr>
          <a:xfrm>
            <a:off x="1137014" y="2614909"/>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4" name="テキスト ボックス 13">
            <a:extLst>
              <a:ext uri="{FF2B5EF4-FFF2-40B4-BE49-F238E27FC236}">
                <a16:creationId xmlns:a16="http://schemas.microsoft.com/office/drawing/2014/main" id="{771BDF49-2230-F281-DCEE-D471393D6E42}"/>
              </a:ext>
            </a:extLst>
          </p:cNvPr>
          <p:cNvSpPr txBox="1"/>
          <p:nvPr/>
        </p:nvSpPr>
        <p:spPr>
          <a:xfrm>
            <a:off x="1224879" y="-170799"/>
            <a:ext cx="1633184"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ぼうさい　　しせつ</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790D8F94-5DD4-699F-4F6C-7A785420D243}"/>
              </a:ext>
            </a:extLst>
          </p:cNvPr>
          <p:cNvSpPr txBox="1"/>
          <p:nvPr/>
        </p:nvSpPr>
        <p:spPr>
          <a:xfrm>
            <a:off x="3518840" y="-170799"/>
            <a:ext cx="2698474"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どしゃ　　　さいがい　</a:t>
            </a:r>
            <a:r>
              <a:rPr kumimoji="1" lang="ja-JP" altLang="en-US" sz="1200" dirty="0" err="1">
                <a:solidFill>
                  <a:schemeClr val="bg1"/>
                </a:solidFill>
                <a:latin typeface="メイリオ" panose="020B0604030504040204" pitchFamily="50" charset="-128"/>
                <a:ea typeface="メイリオ" panose="020B0604030504040204" pitchFamily="50" charset="-128"/>
              </a:rPr>
              <a:t>たい</a:t>
            </a:r>
            <a:r>
              <a:rPr kumimoji="1" lang="ja-JP" altLang="en-US" sz="1200" dirty="0">
                <a:solidFill>
                  <a:schemeClr val="bg1"/>
                </a:solidFill>
                <a:latin typeface="メイリオ" panose="020B0604030504040204" pitchFamily="50" charset="-128"/>
                <a:ea typeface="メイリオ" panose="020B0604030504040204" pitchFamily="50" charset="-128"/>
              </a:rPr>
              <a:t>さく</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1" name="スライド番号プレースホルダー 9">
            <a:extLst>
              <a:ext uri="{FF2B5EF4-FFF2-40B4-BE49-F238E27FC236}">
                <a16:creationId xmlns:a16="http://schemas.microsoft.com/office/drawing/2014/main" id="{1D6F94EB-FFA7-E135-A4AD-7FBBFED8DB78}"/>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98717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8122A-29F8-6D0C-1117-1C731191AFF0}"/>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DA0F09F0-CA2A-D8AC-A45E-9C1C11BFAE3C}"/>
              </a:ext>
            </a:extLst>
          </p:cNvPr>
          <p:cNvSpPr txBox="1"/>
          <p:nvPr/>
        </p:nvSpPr>
        <p:spPr>
          <a:xfrm>
            <a:off x="3388735" y="6631517"/>
            <a:ext cx="8718177"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出典：気象庁リーフレット「雨と風（雨と風の階級表）」</a:t>
            </a:r>
            <a:r>
              <a:rPr kumimoji="1" lang="ja-JP" altLang="en-US" sz="800" dirty="0">
                <a:latin typeface="メイリオ" panose="020B0604030504040204" pitchFamily="50" charset="-128"/>
                <a:ea typeface="メイリオ" panose="020B0604030504040204" pitchFamily="50" charset="-128"/>
              </a:rPr>
              <a:t>（</a:t>
            </a:r>
            <a:r>
              <a:rPr kumimoji="1" lang="en-US" altLang="ja-JP" sz="800" dirty="0">
                <a:latin typeface="メイリオ" panose="020B0604030504040204" pitchFamily="50" charset="-128"/>
                <a:ea typeface="メイリオ" panose="020B0604030504040204" pitchFamily="50" charset="-128"/>
              </a:rPr>
              <a:t> https://www.jma.go.jp/jma/kishou/books/amekaze/amekaze2026.pdf</a:t>
            </a:r>
            <a:r>
              <a:rPr kumimoji="1" lang="ja-JP" altLang="en-US" sz="8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をもとに作成</a:t>
            </a:r>
          </a:p>
        </p:txBody>
      </p:sp>
      <p:pic>
        <p:nvPicPr>
          <p:cNvPr id="2" name="図 1">
            <a:extLst>
              <a:ext uri="{FF2B5EF4-FFF2-40B4-BE49-F238E27FC236}">
                <a16:creationId xmlns:a16="http://schemas.microsoft.com/office/drawing/2014/main" id="{BEDAFD8D-1147-1B1B-66E2-EE19B06D7DCC}"/>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945E839B-2E6C-EED8-55F0-CEA6FF0B560B}"/>
              </a:ext>
            </a:extLst>
          </p:cNvPr>
          <p:cNvSpPr txBox="1"/>
          <p:nvPr/>
        </p:nvSpPr>
        <p:spPr>
          <a:xfrm>
            <a:off x="65000" y="78197"/>
            <a:ext cx="529811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雨の強さと降り方</a:t>
            </a:r>
          </a:p>
        </p:txBody>
      </p:sp>
      <p:sp>
        <p:nvSpPr>
          <p:cNvPr id="3" name="スライド番号プレースホルダー 9">
            <a:extLst>
              <a:ext uri="{FF2B5EF4-FFF2-40B4-BE49-F238E27FC236}">
                <a16:creationId xmlns:a16="http://schemas.microsoft.com/office/drawing/2014/main" id="{724A53EA-6B85-5AF2-2589-B4BDE09D7B56}"/>
              </a:ext>
            </a:extLst>
          </p:cNvPr>
          <p:cNvSpPr>
            <a:spLocks noGrp="1"/>
          </p:cNvSpPr>
          <p:nvPr>
            <p:ph type="sldNum" sz="quarter" idx="12"/>
          </p:nvPr>
        </p:nvSpPr>
        <p:spPr>
          <a:xfrm>
            <a:off x="10134600"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C001AD6C-F720-C0A1-128D-49D572D42B32}"/>
              </a:ext>
            </a:extLst>
          </p:cNvPr>
          <p:cNvSpPr txBox="1"/>
          <p:nvPr/>
        </p:nvSpPr>
        <p:spPr>
          <a:xfrm>
            <a:off x="2506893" y="0"/>
            <a:ext cx="521827" cy="298808"/>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ふ</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graphicFrame>
        <p:nvGraphicFramePr>
          <p:cNvPr id="20" name="表 19">
            <a:extLst>
              <a:ext uri="{FF2B5EF4-FFF2-40B4-BE49-F238E27FC236}">
                <a16:creationId xmlns:a16="http://schemas.microsoft.com/office/drawing/2014/main" id="{252EC406-9D2F-DA4F-DB94-B9BF235C4BB8}"/>
              </a:ext>
            </a:extLst>
          </p:cNvPr>
          <p:cNvGraphicFramePr>
            <a:graphicFrameLocks/>
          </p:cNvGraphicFramePr>
          <p:nvPr/>
        </p:nvGraphicFramePr>
        <p:xfrm>
          <a:off x="180338" y="862440"/>
          <a:ext cx="11900857" cy="5667618"/>
        </p:xfrm>
        <a:graphic>
          <a:graphicData uri="http://schemas.openxmlformats.org/drawingml/2006/table">
            <a:tbl>
              <a:tblPr>
                <a:tableStyleId>{5C22544A-7EE6-4342-B048-85BDC9FD1C3A}</a:tableStyleId>
              </a:tblPr>
              <a:tblGrid>
                <a:gridCol w="1769600">
                  <a:extLst>
                    <a:ext uri="{9D8B030D-6E8A-4147-A177-3AD203B41FA5}">
                      <a16:colId xmlns:a16="http://schemas.microsoft.com/office/drawing/2014/main" val="2861044797"/>
                    </a:ext>
                  </a:extLst>
                </a:gridCol>
                <a:gridCol w="2750675">
                  <a:extLst>
                    <a:ext uri="{9D8B030D-6E8A-4147-A177-3AD203B41FA5}">
                      <a16:colId xmlns:a16="http://schemas.microsoft.com/office/drawing/2014/main" val="3589210850"/>
                    </a:ext>
                  </a:extLst>
                </a:gridCol>
                <a:gridCol w="2652687">
                  <a:extLst>
                    <a:ext uri="{9D8B030D-6E8A-4147-A177-3AD203B41FA5}">
                      <a16:colId xmlns:a16="http://schemas.microsoft.com/office/drawing/2014/main" val="4183306536"/>
                    </a:ext>
                  </a:extLst>
                </a:gridCol>
                <a:gridCol w="2267701">
                  <a:extLst>
                    <a:ext uri="{9D8B030D-6E8A-4147-A177-3AD203B41FA5}">
                      <a16:colId xmlns:a16="http://schemas.microsoft.com/office/drawing/2014/main" val="430002285"/>
                    </a:ext>
                  </a:extLst>
                </a:gridCol>
                <a:gridCol w="2460194">
                  <a:extLst>
                    <a:ext uri="{9D8B030D-6E8A-4147-A177-3AD203B41FA5}">
                      <a16:colId xmlns:a16="http://schemas.microsoft.com/office/drawing/2014/main" val="73227989"/>
                    </a:ext>
                  </a:extLst>
                </a:gridCol>
              </a:tblGrid>
              <a:tr h="841085">
                <a:tc>
                  <a:txBody>
                    <a:bodyPr/>
                    <a:lstStyle/>
                    <a:p>
                      <a:pPr algn="ctr" fontAlgn="ctr">
                        <a:lnSpc>
                          <a:spcPts val="2400"/>
                        </a:lnSpc>
                        <a:buNone/>
                      </a:pPr>
                      <a:r>
                        <a:rPr lang="ja-JP" sz="2400" b="1" u="none" strike="noStrike" dirty="0">
                          <a:solidFill>
                            <a:schemeClr val="bg1"/>
                          </a:solidFill>
                          <a:effectLst/>
                          <a:latin typeface="メイリオ" panose="020B0604030504040204" pitchFamily="50" charset="-128"/>
                          <a:ea typeface="メイリオ" panose="020B0604030504040204" pitchFamily="50" charset="-128"/>
                        </a:rPr>
                        <a:t>１時間雨量</a:t>
                      </a:r>
                      <a:endParaRPr lang="en-US" altLang="ja-JP" sz="2400" b="1" u="none" strike="noStrike" dirty="0">
                        <a:solidFill>
                          <a:schemeClr val="bg1"/>
                        </a:solidFill>
                        <a:effectLst/>
                        <a:latin typeface="メイリオ" panose="020B0604030504040204" pitchFamily="50" charset="-128"/>
                        <a:ea typeface="メイリオ" panose="020B0604030504040204" pitchFamily="50" charset="-128"/>
                      </a:endParaRPr>
                    </a:p>
                    <a:p>
                      <a:pPr algn="ctr" fontAlgn="ctr">
                        <a:lnSpc>
                          <a:spcPts val="2400"/>
                        </a:lnSpc>
                        <a:buNone/>
                      </a:pPr>
                      <a:r>
                        <a:rPr lang="ja-JP" sz="1800" b="1" u="none" strike="noStrike" dirty="0">
                          <a:solidFill>
                            <a:schemeClr val="bg1"/>
                          </a:solidFill>
                          <a:effectLst/>
                          <a:latin typeface="メイリオ" panose="020B0604030504040204" pitchFamily="50" charset="-128"/>
                          <a:ea typeface="メイリオ" panose="020B0604030504040204" pitchFamily="50" charset="-128"/>
                        </a:rPr>
                        <a:t>（ｍｍ</a:t>
                      </a:r>
                      <a:r>
                        <a:rPr lang="ja-JP" altLang="ja-JP" sz="1800" b="1" u="none" strike="noStrike" dirty="0">
                          <a:solidFill>
                            <a:schemeClr val="bg1"/>
                          </a:solidFill>
                          <a:effectLst/>
                          <a:latin typeface="メイリオ" panose="020B0604030504040204" pitchFamily="50" charset="-128"/>
                          <a:ea typeface="メイリオ" panose="020B0604030504040204" pitchFamily="50" charset="-128"/>
                        </a:rPr>
                        <a:t>）</a:t>
                      </a:r>
                      <a:endParaRPr lang="ja-JP" sz="1800" b="1" i="0" u="none" strike="noStrike" dirty="0">
                        <a:solidFill>
                          <a:schemeClr val="bg1"/>
                        </a:solidFill>
                        <a:effectLst/>
                        <a:latin typeface="メイリオ" panose="020B0604030504040204" pitchFamily="50" charset="-128"/>
                        <a:ea typeface="メイリオ" panose="020B0604030504040204" pitchFamily="50" charset="-128"/>
                      </a:endParaRPr>
                    </a:p>
                  </a:txBody>
                  <a:tcPr marL="8372" marR="8372" marT="108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lnSpc>
                          <a:spcPts val="2400"/>
                        </a:lnSpc>
                        <a:buNone/>
                      </a:pPr>
                      <a:r>
                        <a:rPr lang="ja-JP" sz="2800" b="1" u="none" strike="noStrike" dirty="0">
                          <a:solidFill>
                            <a:schemeClr val="bg1"/>
                          </a:solidFill>
                          <a:effectLst/>
                          <a:latin typeface="メイリオ" panose="020B0604030504040204" pitchFamily="50" charset="-128"/>
                          <a:ea typeface="メイリオ" panose="020B0604030504040204" pitchFamily="50" charset="-128"/>
                        </a:rPr>
                        <a:t>雨の強さ</a:t>
                      </a:r>
                      <a:endParaRPr lang="ja-JP" sz="2800" b="1" i="0" u="none" strike="noStrike" dirty="0">
                        <a:solidFill>
                          <a:schemeClr val="bg1"/>
                        </a:solidFill>
                        <a:effectLst/>
                        <a:latin typeface="メイリオ" panose="020B0604030504040204" pitchFamily="50" charset="-128"/>
                        <a:ea typeface="メイリオ" panose="020B0604030504040204" pitchFamily="50" charset="-128"/>
                      </a:endParaRPr>
                    </a:p>
                  </a:txBody>
                  <a:tcPr marL="8372" marR="8372" marT="108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lnSpc>
                          <a:spcPts val="3000"/>
                        </a:lnSpc>
                        <a:buNone/>
                      </a:pPr>
                      <a:r>
                        <a:rPr lang="ja-JP" sz="2800" b="1" u="none" strike="noStrike" dirty="0">
                          <a:solidFill>
                            <a:schemeClr val="bg1"/>
                          </a:solidFill>
                          <a:effectLst/>
                          <a:latin typeface="メイリオ" panose="020B0604030504040204" pitchFamily="50" charset="-128"/>
                          <a:ea typeface="メイリオ" panose="020B0604030504040204" pitchFamily="50" charset="-128"/>
                        </a:rPr>
                        <a:t>イメージ</a:t>
                      </a:r>
                      <a:endParaRPr lang="ja-JP" sz="2800" b="1" i="0" u="none" strike="noStrike" dirty="0">
                        <a:solidFill>
                          <a:schemeClr val="bg1"/>
                        </a:solidFill>
                        <a:effectLst/>
                        <a:latin typeface="メイリオ" panose="020B0604030504040204" pitchFamily="50" charset="-128"/>
                        <a:ea typeface="メイリオ" panose="020B0604030504040204" pitchFamily="50" charset="-128"/>
                      </a:endParaRPr>
                    </a:p>
                  </a:txBody>
                  <a:tcPr marL="8372" marR="8372" marT="108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lnSpc>
                          <a:spcPts val="3000"/>
                        </a:lnSpc>
                        <a:buNone/>
                      </a:pPr>
                      <a:r>
                        <a:rPr lang="ja-JP" sz="2800" b="1" u="none" strike="noStrike" dirty="0">
                          <a:solidFill>
                            <a:schemeClr val="bg1"/>
                          </a:solidFill>
                          <a:effectLst/>
                          <a:latin typeface="メイリオ" panose="020B0604030504040204" pitchFamily="50" charset="-128"/>
                          <a:ea typeface="メイリオ" panose="020B0604030504040204" pitchFamily="50" charset="-128"/>
                        </a:rPr>
                        <a:t>人への影響</a:t>
                      </a:r>
                      <a:endParaRPr lang="ja-JP" sz="2800" b="1" i="0" u="none" strike="noStrike" dirty="0">
                        <a:solidFill>
                          <a:schemeClr val="bg1"/>
                        </a:solidFill>
                        <a:effectLst/>
                        <a:latin typeface="メイリオ" panose="020B0604030504040204" pitchFamily="50" charset="-128"/>
                        <a:ea typeface="メイリオ" panose="020B0604030504040204" pitchFamily="50" charset="-128"/>
                      </a:endParaRPr>
                    </a:p>
                  </a:txBody>
                  <a:tcPr marL="8372" marR="8372" marT="108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lnSpc>
                          <a:spcPts val="3000"/>
                        </a:lnSpc>
                        <a:buNone/>
                      </a:pPr>
                      <a:r>
                        <a:rPr lang="ja-JP" sz="2800" b="1" u="none" strike="noStrike" dirty="0">
                          <a:solidFill>
                            <a:schemeClr val="bg1"/>
                          </a:solidFill>
                          <a:effectLst/>
                          <a:latin typeface="メイリオ" panose="020B0604030504040204" pitchFamily="50" charset="-128"/>
                          <a:ea typeface="メイリオ" panose="020B0604030504040204" pitchFamily="50" charset="-128"/>
                        </a:rPr>
                        <a:t>屋外の様子</a:t>
                      </a:r>
                      <a:endParaRPr lang="ja-JP" sz="2800" b="1" i="0" u="none" strike="noStrike" dirty="0">
                        <a:solidFill>
                          <a:schemeClr val="bg1"/>
                        </a:solidFill>
                        <a:effectLst/>
                        <a:latin typeface="メイリオ" panose="020B0604030504040204" pitchFamily="50" charset="-128"/>
                        <a:ea typeface="メイリオ" panose="020B0604030504040204" pitchFamily="50" charset="-128"/>
                      </a:endParaRPr>
                    </a:p>
                  </a:txBody>
                  <a:tcPr marL="8372" marR="8372" marT="108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991479504"/>
                  </a:ext>
                </a:extLst>
              </a:tr>
              <a:tr h="0">
                <a:tc>
                  <a:txBody>
                    <a:bodyPr/>
                    <a:lstStyle/>
                    <a:p>
                      <a:pPr algn="ctr" fontAlgn="ctr">
                        <a:buNone/>
                      </a:pPr>
                      <a:r>
                        <a:rPr lang="ja-JP" sz="2400" b="1" u="none" strike="noStrike" dirty="0">
                          <a:effectLst/>
                          <a:latin typeface="メイリオ" panose="020B0604030504040204" pitchFamily="50" charset="-128"/>
                          <a:ea typeface="メイリオ" panose="020B0604030504040204" pitchFamily="50" charset="-128"/>
                        </a:rPr>
                        <a:t>１０～２０</a:t>
                      </a:r>
                      <a:endParaRPr lang="ja-JP" sz="2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10000"/>
                      </a:srgbClr>
                    </a:solidFill>
                  </a:tcPr>
                </a:tc>
                <a:tc>
                  <a:txBody>
                    <a:bodyPr/>
                    <a:lstStyle/>
                    <a:p>
                      <a:pPr algn="ctr" fontAlgn="ctr">
                        <a:buNone/>
                      </a:pPr>
                      <a:r>
                        <a:rPr lang="ja-JP" sz="2800" b="1" u="none" strike="noStrike" dirty="0">
                          <a:effectLst/>
                          <a:latin typeface="メイリオ" panose="020B0604030504040204" pitchFamily="50" charset="-128"/>
                          <a:ea typeface="メイリオ" panose="020B0604030504040204" pitchFamily="50" charset="-128"/>
                        </a:rPr>
                        <a:t>やや強い雨</a:t>
                      </a:r>
                      <a:endParaRPr lang="ja-JP" sz="28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10000"/>
                      </a:srgbClr>
                    </a:solidFill>
                  </a:tcPr>
                </a:tc>
                <a:tc>
                  <a:txBody>
                    <a:bodyPr/>
                    <a:lstStyle/>
                    <a:p>
                      <a:pPr algn="l" fontAlgn="ctr">
                        <a:lnSpc>
                          <a:spcPts val="3600"/>
                        </a:lnSpc>
                        <a:buNone/>
                      </a:pPr>
                      <a:r>
                        <a:rPr lang="ja-JP" sz="2400" b="1" u="none" strike="noStrike" dirty="0">
                          <a:effectLst/>
                          <a:latin typeface="メイリオ" panose="020B0604030504040204" pitchFamily="50" charset="-128"/>
                          <a:ea typeface="メイリオ" panose="020B0604030504040204" pitchFamily="50" charset="-128"/>
                        </a:rPr>
                        <a:t>ザーザーと降る</a:t>
                      </a:r>
                      <a:endParaRPr lang="ja-JP" sz="2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10000"/>
                      </a:srgbClr>
                    </a:solidFill>
                  </a:tcPr>
                </a:tc>
                <a:tc>
                  <a:txBody>
                    <a:bodyPr/>
                    <a:lstStyle/>
                    <a:p>
                      <a:pPr algn="l" fontAlgn="ctr">
                        <a:lnSpc>
                          <a:spcPct val="100000"/>
                        </a:lnSpc>
                        <a:buNone/>
                      </a:pPr>
                      <a:r>
                        <a:rPr lang="ja-JP" sz="2000" b="1" u="none" strike="noStrike" dirty="0">
                          <a:effectLst/>
                          <a:latin typeface="メイリオ" panose="020B0604030504040204" pitchFamily="50" charset="-128"/>
                          <a:ea typeface="メイリオ" panose="020B0604030504040204" pitchFamily="50" charset="-128"/>
                        </a:rPr>
                        <a:t>地面から</a:t>
                      </a:r>
                      <a:r>
                        <a:rPr lang="ja-JP" altLang="en-US" sz="2000" b="1" u="none" strike="noStrike" dirty="0">
                          <a:effectLst/>
                          <a:latin typeface="メイリオ" panose="020B0604030504040204" pitchFamily="50" charset="-128"/>
                          <a:ea typeface="メイリオ" panose="020B0604030504040204" pitchFamily="50" charset="-128"/>
                        </a:rPr>
                        <a:t>は</a:t>
                      </a:r>
                      <a:r>
                        <a:rPr lang="ja-JP" sz="2000" b="1" u="none" strike="noStrike" dirty="0">
                          <a:effectLst/>
                          <a:latin typeface="メイリオ" panose="020B0604030504040204" pitchFamily="50" charset="-128"/>
                          <a:ea typeface="メイリオ" panose="020B0604030504040204" pitchFamily="50" charset="-128"/>
                        </a:rPr>
                        <a:t>ね返り</a:t>
                      </a:r>
                      <a:r>
                        <a:rPr lang="ja-JP" altLang="en-US" sz="2000" b="1" u="none" strike="noStrike" dirty="0">
                          <a:effectLst/>
                          <a:latin typeface="メイリオ" panose="020B0604030504040204" pitchFamily="50" charset="-128"/>
                          <a:ea typeface="メイリオ" panose="020B0604030504040204" pitchFamily="50" charset="-128"/>
                        </a:rPr>
                        <a:t>で</a:t>
                      </a:r>
                      <a:r>
                        <a:rPr lang="ja-JP" sz="2400" b="1" u="none" strike="noStrike" dirty="0">
                          <a:effectLst/>
                          <a:latin typeface="メイリオ" panose="020B0604030504040204" pitchFamily="50" charset="-128"/>
                          <a:ea typeface="メイリオ" panose="020B0604030504040204" pitchFamily="50" charset="-128"/>
                        </a:rPr>
                        <a:t>足元がぬれる</a:t>
                      </a:r>
                      <a:endParaRPr lang="ja-JP" sz="20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72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10000"/>
                      </a:srgbClr>
                    </a:solidFill>
                  </a:tcPr>
                </a:tc>
                <a:tc rowSpan="2">
                  <a:txBody>
                    <a:bodyPr/>
                    <a:lstStyle/>
                    <a:p>
                      <a:pPr algn="l" fontAlgn="ctr">
                        <a:lnSpc>
                          <a:spcPct val="100000"/>
                        </a:lnSpc>
                        <a:buNone/>
                      </a:pPr>
                      <a:r>
                        <a:rPr lang="ja-JP" sz="2400" b="1" u="none" strike="noStrike" dirty="0">
                          <a:effectLst/>
                          <a:latin typeface="メイリオ" panose="020B0604030504040204" pitchFamily="50" charset="-128"/>
                          <a:ea typeface="メイリオ" panose="020B0604030504040204" pitchFamily="50" charset="-128"/>
                        </a:rPr>
                        <a:t>地面一面</a:t>
                      </a:r>
                      <a:r>
                        <a:rPr lang="ja-JP" sz="2000" b="1" u="none" strike="noStrike" dirty="0">
                          <a:effectLst/>
                          <a:latin typeface="メイリオ" panose="020B0604030504040204" pitchFamily="50" charset="-128"/>
                          <a:ea typeface="メイリオ" panose="020B0604030504040204" pitchFamily="50" charset="-128"/>
                        </a:rPr>
                        <a:t>に</a:t>
                      </a:r>
                      <a:endParaRPr lang="en-US" altLang="ja-JP" sz="2000" b="1" u="none" strike="noStrike" dirty="0">
                        <a:effectLst/>
                        <a:latin typeface="メイリオ" panose="020B0604030504040204" pitchFamily="50" charset="-128"/>
                        <a:ea typeface="メイリオ" panose="020B0604030504040204" pitchFamily="50" charset="-128"/>
                      </a:endParaRPr>
                    </a:p>
                    <a:p>
                      <a:pPr algn="l" fontAlgn="ctr">
                        <a:lnSpc>
                          <a:spcPct val="100000"/>
                        </a:lnSpc>
                        <a:buNone/>
                      </a:pPr>
                      <a:r>
                        <a:rPr lang="ja-JP" sz="2400" b="1" u="none" strike="noStrike" dirty="0">
                          <a:effectLst/>
                          <a:latin typeface="メイリオ" panose="020B0604030504040204" pitchFamily="50" charset="-128"/>
                          <a:ea typeface="メイリオ" panose="020B0604030504040204" pitchFamily="50" charset="-128"/>
                        </a:rPr>
                        <a:t>水たまり</a:t>
                      </a:r>
                      <a:r>
                        <a:rPr lang="ja-JP" sz="2000" b="1" u="none" strike="noStrike" dirty="0">
                          <a:effectLst/>
                          <a:latin typeface="メイリオ" panose="020B0604030504040204" pitchFamily="50" charset="-128"/>
                          <a:ea typeface="メイリオ" panose="020B0604030504040204" pitchFamily="50" charset="-128"/>
                        </a:rPr>
                        <a:t>が</a:t>
                      </a:r>
                      <a:endParaRPr lang="en-US" altLang="ja-JP" sz="2000" b="1" u="none" strike="noStrike" dirty="0">
                        <a:effectLst/>
                        <a:latin typeface="メイリオ" panose="020B0604030504040204" pitchFamily="50" charset="-128"/>
                        <a:ea typeface="メイリオ" panose="020B0604030504040204" pitchFamily="50" charset="-128"/>
                      </a:endParaRPr>
                    </a:p>
                    <a:p>
                      <a:pPr algn="l" fontAlgn="ctr">
                        <a:lnSpc>
                          <a:spcPct val="100000"/>
                        </a:lnSpc>
                        <a:buNone/>
                      </a:pPr>
                      <a:r>
                        <a:rPr lang="ja-JP" sz="2000" b="1" u="none" strike="noStrike" dirty="0">
                          <a:effectLst/>
                          <a:latin typeface="メイリオ" panose="020B0604030504040204" pitchFamily="50" charset="-128"/>
                          <a:ea typeface="メイリオ" panose="020B0604030504040204" pitchFamily="50" charset="-128"/>
                        </a:rPr>
                        <a:t>できる</a:t>
                      </a:r>
                      <a:endParaRPr lang="ja-JP" sz="20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21000"/>
                      </a:srgbClr>
                    </a:solidFill>
                  </a:tcPr>
                </a:tc>
                <a:extLst>
                  <a:ext uri="{0D108BD9-81ED-4DB2-BD59-A6C34878D82A}">
                    <a16:rowId xmlns:a16="http://schemas.microsoft.com/office/drawing/2014/main" val="4107582205"/>
                  </a:ext>
                </a:extLst>
              </a:tr>
              <a:tr h="871297">
                <a:tc>
                  <a:txBody>
                    <a:bodyPr/>
                    <a:lstStyle/>
                    <a:p>
                      <a:pPr algn="ctr" fontAlgn="ctr">
                        <a:buNone/>
                      </a:pPr>
                      <a:r>
                        <a:rPr lang="ja-JP" sz="2400" b="1" u="none" strike="noStrike" dirty="0">
                          <a:effectLst/>
                          <a:latin typeface="メイリオ" panose="020B0604030504040204" pitchFamily="50" charset="-128"/>
                          <a:ea typeface="メイリオ" panose="020B0604030504040204" pitchFamily="50" charset="-128"/>
                        </a:rPr>
                        <a:t>２０～３０</a:t>
                      </a:r>
                      <a:endParaRPr lang="ja-JP" sz="2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20000"/>
                      </a:srgbClr>
                    </a:solidFill>
                  </a:tcPr>
                </a:tc>
                <a:tc>
                  <a:txBody>
                    <a:bodyPr/>
                    <a:lstStyle/>
                    <a:p>
                      <a:pPr algn="ctr" fontAlgn="ctr">
                        <a:buNone/>
                      </a:pPr>
                      <a:r>
                        <a:rPr lang="ja-JP" sz="2800" b="1" u="none" strike="noStrike" dirty="0">
                          <a:effectLst/>
                          <a:latin typeface="メイリオ" panose="020B0604030504040204" pitchFamily="50" charset="-128"/>
                          <a:ea typeface="メイリオ" panose="020B0604030504040204" pitchFamily="50" charset="-128"/>
                        </a:rPr>
                        <a:t>強い雨</a:t>
                      </a:r>
                      <a:endParaRPr lang="ja-JP" sz="28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20000"/>
                      </a:srgbClr>
                    </a:solidFill>
                  </a:tcPr>
                </a:tc>
                <a:tc>
                  <a:txBody>
                    <a:bodyPr/>
                    <a:lstStyle/>
                    <a:p>
                      <a:pPr algn="l" fontAlgn="ctr">
                        <a:lnSpc>
                          <a:spcPts val="3600"/>
                        </a:lnSpc>
                        <a:buNone/>
                      </a:pPr>
                      <a:r>
                        <a:rPr lang="ja-JP" sz="2400" b="1" u="none" strike="noStrike" dirty="0">
                          <a:effectLst/>
                          <a:latin typeface="メイリオ" panose="020B0604030504040204" pitchFamily="50" charset="-128"/>
                          <a:ea typeface="メイリオ" panose="020B0604030504040204" pitchFamily="50" charset="-128"/>
                        </a:rPr>
                        <a:t>どしゃ降り</a:t>
                      </a:r>
                      <a:endParaRPr lang="ja-JP" sz="2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20000"/>
                      </a:srgbClr>
                    </a:solidFill>
                  </a:tcPr>
                </a:tc>
                <a:tc rowSpan="2">
                  <a:txBody>
                    <a:bodyPr/>
                    <a:lstStyle/>
                    <a:p>
                      <a:pPr algn="l" fontAlgn="ctr">
                        <a:lnSpc>
                          <a:spcPct val="100000"/>
                        </a:lnSpc>
                        <a:buNone/>
                      </a:pPr>
                      <a:r>
                        <a:rPr lang="ja-JP" altLang="en-US" sz="2400" b="1" u="none" strike="noStrike" dirty="0">
                          <a:effectLst/>
                          <a:latin typeface="メイリオ" panose="020B0604030504040204" pitchFamily="50" charset="-128"/>
                          <a:ea typeface="メイリオ" panose="020B0604030504040204" pitchFamily="50" charset="-128"/>
                        </a:rPr>
                        <a:t>カサ</a:t>
                      </a:r>
                      <a:r>
                        <a:rPr lang="ja-JP" sz="2400" b="1" u="none" strike="noStrike" dirty="0">
                          <a:effectLst/>
                          <a:latin typeface="メイリオ" panose="020B0604030504040204" pitchFamily="50" charset="-128"/>
                          <a:ea typeface="メイリオ" panose="020B0604030504040204" pitchFamily="50" charset="-128"/>
                        </a:rPr>
                        <a:t>をさしていてもぬれる</a:t>
                      </a:r>
                      <a:endParaRPr lang="ja-JP" sz="2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72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30000"/>
                      </a:srgbClr>
                    </a:solidFill>
                  </a:tcPr>
                </a:tc>
                <a:tc vMerge="1">
                  <a:txBody>
                    <a:bodyPr/>
                    <a:lstStyle/>
                    <a:p>
                      <a:endParaRPr kumimoji="1" lang="ja-JP" altLang="en-US"/>
                    </a:p>
                  </a:txBody>
                  <a:tcPr/>
                </a:tc>
                <a:extLst>
                  <a:ext uri="{0D108BD9-81ED-4DB2-BD59-A6C34878D82A}">
                    <a16:rowId xmlns:a16="http://schemas.microsoft.com/office/drawing/2014/main" val="720034482"/>
                  </a:ext>
                </a:extLst>
              </a:tr>
              <a:tr h="871297">
                <a:tc>
                  <a:txBody>
                    <a:bodyPr/>
                    <a:lstStyle/>
                    <a:p>
                      <a:pPr algn="ctr" fontAlgn="ctr">
                        <a:buNone/>
                      </a:pPr>
                      <a:r>
                        <a:rPr lang="ja-JP" sz="2400" b="1" u="none" strike="noStrike" dirty="0">
                          <a:effectLst/>
                          <a:latin typeface="メイリオ" panose="020B0604030504040204" pitchFamily="50" charset="-128"/>
                          <a:ea typeface="メイリオ" panose="020B0604030504040204" pitchFamily="50" charset="-128"/>
                        </a:rPr>
                        <a:t>３０～５０</a:t>
                      </a:r>
                      <a:endParaRPr lang="ja-JP" sz="2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30000"/>
                      </a:srgbClr>
                    </a:solidFill>
                  </a:tcPr>
                </a:tc>
                <a:tc>
                  <a:txBody>
                    <a:bodyPr/>
                    <a:lstStyle/>
                    <a:p>
                      <a:pPr algn="ctr" fontAlgn="ctr">
                        <a:buNone/>
                      </a:pPr>
                      <a:r>
                        <a:rPr lang="ja-JP" sz="2800" b="1" u="none" strike="noStrike" dirty="0">
                          <a:effectLst/>
                          <a:latin typeface="メイリオ" panose="020B0604030504040204" pitchFamily="50" charset="-128"/>
                          <a:ea typeface="メイリオ" panose="020B0604030504040204" pitchFamily="50" charset="-128"/>
                        </a:rPr>
                        <a:t>激しい雨</a:t>
                      </a:r>
                      <a:endParaRPr lang="ja-JP" sz="28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30000"/>
                      </a:srgbClr>
                    </a:solidFill>
                  </a:tcPr>
                </a:tc>
                <a:tc>
                  <a:txBody>
                    <a:bodyPr/>
                    <a:lstStyle/>
                    <a:p>
                      <a:pPr algn="l" fontAlgn="ctr">
                        <a:lnSpc>
                          <a:spcPts val="3600"/>
                        </a:lnSpc>
                        <a:buNone/>
                      </a:pPr>
                      <a:r>
                        <a:rPr lang="ja-JP" sz="2400" b="1" u="none" strike="noStrike" dirty="0">
                          <a:effectLst/>
                          <a:latin typeface="メイリオ" panose="020B0604030504040204" pitchFamily="50" charset="-128"/>
                          <a:ea typeface="メイリオ" panose="020B0604030504040204" pitchFamily="50" charset="-128"/>
                        </a:rPr>
                        <a:t>バケツをひっくり</a:t>
                      </a:r>
                      <a:endParaRPr lang="en-US" altLang="ja-JP" sz="2400" b="1" u="none" strike="noStrike" dirty="0">
                        <a:effectLst/>
                        <a:latin typeface="メイリオ" panose="020B0604030504040204" pitchFamily="50" charset="-128"/>
                        <a:ea typeface="メイリオ" panose="020B0604030504040204" pitchFamily="50" charset="-128"/>
                      </a:endParaRPr>
                    </a:p>
                    <a:p>
                      <a:pPr algn="l" fontAlgn="ctr">
                        <a:lnSpc>
                          <a:spcPts val="3600"/>
                        </a:lnSpc>
                        <a:buNone/>
                      </a:pPr>
                      <a:r>
                        <a:rPr lang="ja-JP" sz="2400" b="1" u="none" strike="noStrike" dirty="0">
                          <a:effectLst/>
                          <a:latin typeface="メイリオ" panose="020B0604030504040204" pitchFamily="50" charset="-128"/>
                          <a:ea typeface="メイリオ" panose="020B0604030504040204" pitchFamily="50" charset="-128"/>
                        </a:rPr>
                        <a:t>返したように降る</a:t>
                      </a:r>
                      <a:endParaRPr lang="ja-JP" sz="24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30000"/>
                      </a:srgbClr>
                    </a:solidFill>
                  </a:tcPr>
                </a:tc>
                <a:tc vMerge="1">
                  <a:txBody>
                    <a:bodyPr/>
                    <a:lstStyle/>
                    <a:p>
                      <a:endParaRPr kumimoji="1" lang="ja-JP" altLang="en-US"/>
                    </a:p>
                  </a:txBody>
                  <a:tcPr/>
                </a:tc>
                <a:tc>
                  <a:txBody>
                    <a:bodyPr/>
                    <a:lstStyle/>
                    <a:p>
                      <a:pPr algn="l" fontAlgn="ctr">
                        <a:lnSpc>
                          <a:spcPct val="100000"/>
                        </a:lnSpc>
                        <a:buNone/>
                      </a:pPr>
                      <a:r>
                        <a:rPr lang="ja-JP" sz="2400" b="1" u="none" strike="noStrike" dirty="0">
                          <a:effectLst/>
                          <a:latin typeface="メイリオ" panose="020B0604030504040204" pitchFamily="50" charset="-128"/>
                          <a:ea typeface="メイリオ" panose="020B0604030504040204" pitchFamily="50" charset="-128"/>
                        </a:rPr>
                        <a:t>道路が川</a:t>
                      </a:r>
                      <a:r>
                        <a:rPr lang="ja-JP" sz="2000" b="1" u="none" strike="noStrike" dirty="0">
                          <a:effectLst/>
                          <a:latin typeface="メイリオ" panose="020B0604030504040204" pitchFamily="50" charset="-128"/>
                          <a:ea typeface="メイリオ" panose="020B0604030504040204" pitchFamily="50" charset="-128"/>
                        </a:rPr>
                        <a:t>の</a:t>
                      </a:r>
                      <a:endParaRPr lang="en-US" altLang="ja-JP" sz="2000" b="1" u="none" strike="noStrike" dirty="0">
                        <a:effectLst/>
                        <a:latin typeface="メイリオ" panose="020B0604030504040204" pitchFamily="50" charset="-128"/>
                        <a:ea typeface="メイリオ" panose="020B0604030504040204" pitchFamily="50" charset="-128"/>
                      </a:endParaRPr>
                    </a:p>
                    <a:p>
                      <a:pPr algn="l" fontAlgn="ctr">
                        <a:lnSpc>
                          <a:spcPct val="100000"/>
                        </a:lnSpc>
                        <a:buNone/>
                      </a:pPr>
                      <a:r>
                        <a:rPr lang="ja-JP" sz="2000" b="1" u="none" strike="noStrike" dirty="0">
                          <a:effectLst/>
                          <a:latin typeface="メイリオ" panose="020B0604030504040204" pitchFamily="50" charset="-128"/>
                          <a:ea typeface="メイリオ" panose="020B0604030504040204" pitchFamily="50" charset="-128"/>
                        </a:rPr>
                        <a:t>ようになる</a:t>
                      </a:r>
                      <a:endParaRPr lang="ja-JP" sz="20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30000"/>
                      </a:srgbClr>
                    </a:solidFill>
                  </a:tcPr>
                </a:tc>
                <a:extLst>
                  <a:ext uri="{0D108BD9-81ED-4DB2-BD59-A6C34878D82A}">
                    <a16:rowId xmlns:a16="http://schemas.microsoft.com/office/drawing/2014/main" val="55657028"/>
                  </a:ext>
                </a:extLst>
              </a:tr>
              <a:tr h="1095138">
                <a:tc>
                  <a:txBody>
                    <a:bodyPr/>
                    <a:lstStyle/>
                    <a:p>
                      <a:pPr algn="ctr" fontAlgn="ctr">
                        <a:buNone/>
                      </a:pPr>
                      <a:r>
                        <a:rPr lang="ja-JP" sz="2400" b="1" u="none" strike="noStrike" dirty="0">
                          <a:solidFill>
                            <a:srgbClr val="C00000"/>
                          </a:solidFill>
                          <a:effectLst/>
                          <a:latin typeface="メイリオ" panose="020B0604030504040204" pitchFamily="50" charset="-128"/>
                          <a:ea typeface="メイリオ" panose="020B0604030504040204" pitchFamily="50" charset="-128"/>
                        </a:rPr>
                        <a:t>５０～８０</a:t>
                      </a:r>
                      <a:endParaRPr lang="ja-JP" sz="2400" b="1" i="0" u="none" strike="noStrike" dirty="0">
                        <a:solidFill>
                          <a:srgbClr val="C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39000"/>
                      </a:srgbClr>
                    </a:solidFill>
                  </a:tcPr>
                </a:tc>
                <a:tc>
                  <a:txBody>
                    <a:bodyPr/>
                    <a:lstStyle/>
                    <a:p>
                      <a:pPr algn="ctr" fontAlgn="ctr">
                        <a:buNone/>
                      </a:pPr>
                      <a:r>
                        <a:rPr lang="ja-JP" sz="2800" b="1" u="none" strike="noStrike" dirty="0">
                          <a:solidFill>
                            <a:srgbClr val="C00000"/>
                          </a:solidFill>
                          <a:effectLst/>
                          <a:latin typeface="メイリオ" panose="020B0604030504040204" pitchFamily="50" charset="-128"/>
                          <a:ea typeface="メイリオ" panose="020B0604030504040204" pitchFamily="50" charset="-128"/>
                        </a:rPr>
                        <a:t>非常に激しい雨</a:t>
                      </a:r>
                      <a:endParaRPr lang="ja-JP" sz="2800" b="1" i="0" u="none" strike="noStrike" dirty="0">
                        <a:solidFill>
                          <a:srgbClr val="C00000"/>
                        </a:solidFill>
                        <a:effectLst/>
                        <a:latin typeface="メイリオ" panose="020B0604030504040204" pitchFamily="50" charset="-128"/>
                        <a:ea typeface="メイリオ" panose="020B0604030504040204" pitchFamily="50" charset="-128"/>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39000"/>
                      </a:srgbClr>
                    </a:solidFill>
                  </a:tcPr>
                </a:tc>
                <a:tc>
                  <a:txBody>
                    <a:bodyPr/>
                    <a:lstStyle/>
                    <a:p>
                      <a:pPr algn="l" fontAlgn="ctr">
                        <a:lnSpc>
                          <a:spcPts val="3600"/>
                        </a:lnSpc>
                        <a:buNone/>
                      </a:pPr>
                      <a:r>
                        <a:rPr lang="ja-JP" sz="2400" b="1" u="none" strike="noStrike" dirty="0">
                          <a:solidFill>
                            <a:schemeClr val="tx1"/>
                          </a:solidFill>
                          <a:effectLst/>
                          <a:latin typeface="メイリオ" panose="020B0604030504040204" pitchFamily="50" charset="-128"/>
                          <a:ea typeface="メイリオ" panose="020B0604030504040204" pitchFamily="50" charset="-128"/>
                        </a:rPr>
                        <a:t>滝のように降る</a:t>
                      </a:r>
                      <a:endParaRPr lang="en-US" altLang="ja-JP" sz="2400" b="1" u="none" strike="noStrike" dirty="0">
                        <a:solidFill>
                          <a:schemeClr val="tx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39000"/>
                      </a:srgbClr>
                    </a:solidFill>
                  </a:tcPr>
                </a:tc>
                <a:tc rowSpan="2">
                  <a:txBody>
                    <a:bodyPr/>
                    <a:lstStyle/>
                    <a:p>
                      <a:pPr algn="l" fontAlgn="ctr">
                        <a:lnSpc>
                          <a:spcPct val="100000"/>
                        </a:lnSpc>
                        <a:buNone/>
                      </a:pPr>
                      <a:r>
                        <a:rPr lang="ja-JP" altLang="en-US" sz="2400" b="1" u="none" strike="noStrike" dirty="0">
                          <a:solidFill>
                            <a:schemeClr val="tx1"/>
                          </a:solidFill>
                          <a:effectLst/>
                          <a:latin typeface="メイリオ" panose="020B0604030504040204" pitchFamily="50" charset="-128"/>
                          <a:ea typeface="メイリオ" panose="020B0604030504040204" pitchFamily="50" charset="-128"/>
                        </a:rPr>
                        <a:t>カサ</a:t>
                      </a:r>
                      <a:r>
                        <a:rPr lang="ja-JP" sz="2400" b="1" u="none" strike="noStrike" dirty="0">
                          <a:solidFill>
                            <a:schemeClr val="tx1"/>
                          </a:solidFill>
                          <a:effectLst/>
                          <a:latin typeface="メイリオ" panose="020B0604030504040204" pitchFamily="50" charset="-128"/>
                          <a:ea typeface="メイリオ" panose="020B0604030504040204" pitchFamily="50" charset="-128"/>
                        </a:rPr>
                        <a:t>は全く</a:t>
                      </a:r>
                      <a:endParaRPr lang="en-US" altLang="ja-JP" sz="2400" b="1" u="none" strike="noStrike" dirty="0">
                        <a:solidFill>
                          <a:schemeClr val="tx1"/>
                        </a:solidFill>
                        <a:effectLst/>
                        <a:latin typeface="メイリオ" panose="020B0604030504040204" pitchFamily="50" charset="-128"/>
                        <a:ea typeface="メイリオ" panose="020B0604030504040204" pitchFamily="50" charset="-128"/>
                      </a:endParaRPr>
                    </a:p>
                    <a:p>
                      <a:pPr algn="l" fontAlgn="ctr">
                        <a:lnSpc>
                          <a:spcPct val="100000"/>
                        </a:lnSpc>
                        <a:buNone/>
                      </a:pPr>
                      <a:r>
                        <a:rPr lang="ja-JP" sz="2400" b="1" u="none" strike="noStrike" dirty="0">
                          <a:solidFill>
                            <a:schemeClr val="tx1"/>
                          </a:solidFill>
                          <a:effectLst/>
                          <a:latin typeface="メイリオ" panose="020B0604030504040204" pitchFamily="50" charset="-128"/>
                          <a:ea typeface="メイリオ" panose="020B0604030504040204" pitchFamily="50" charset="-128"/>
                        </a:rPr>
                        <a:t>役に立たなくなる</a:t>
                      </a:r>
                      <a:endParaRPr lang="ja-JP" sz="2400" b="1" i="0" u="none" strike="noStrike" dirty="0">
                        <a:solidFill>
                          <a:schemeClr val="tx1"/>
                        </a:solidFill>
                        <a:effectLst/>
                        <a:latin typeface="メイリオ" panose="020B0604030504040204" pitchFamily="50" charset="-128"/>
                        <a:ea typeface="メイリオ" panose="020B0604030504040204" pitchFamily="50" charset="-128"/>
                      </a:endParaRPr>
                    </a:p>
                  </a:txBody>
                  <a:tcPr marL="72000" marR="72000" marT="72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50000"/>
                      </a:srgbClr>
                    </a:solidFill>
                  </a:tcPr>
                </a:tc>
                <a:tc rowSpan="2">
                  <a:txBody>
                    <a:bodyPr/>
                    <a:lstStyle/>
                    <a:p>
                      <a:pPr algn="l" fontAlgn="ctr">
                        <a:lnSpc>
                          <a:spcPts val="3600"/>
                        </a:lnSpc>
                        <a:buNone/>
                      </a:pPr>
                      <a:r>
                        <a:rPr lang="ja-JP" sz="2000" b="1" u="none" strike="noStrike" dirty="0">
                          <a:solidFill>
                            <a:schemeClr val="tx1"/>
                          </a:solidFill>
                          <a:effectLst/>
                          <a:latin typeface="メイリオ" panose="020B0604030504040204" pitchFamily="50" charset="-128"/>
                          <a:ea typeface="メイリオ" panose="020B0604030504040204" pitchFamily="50" charset="-128"/>
                        </a:rPr>
                        <a:t>水しぶきで</a:t>
                      </a:r>
                      <a:r>
                        <a:rPr lang="ja-JP" altLang="en-US" sz="2000" b="1" u="none" strike="noStrike" dirty="0">
                          <a:solidFill>
                            <a:schemeClr val="tx1"/>
                          </a:solidFill>
                          <a:effectLst/>
                          <a:latin typeface="メイリオ" panose="020B0604030504040204" pitchFamily="50" charset="-128"/>
                          <a:ea typeface="メイリオ" panose="020B0604030504040204" pitchFamily="50" charset="-128"/>
                        </a:rPr>
                        <a:t>まわりが</a:t>
                      </a:r>
                      <a:r>
                        <a:rPr lang="ja-JP" sz="2400" b="1" u="none" strike="noStrike" dirty="0">
                          <a:solidFill>
                            <a:schemeClr val="tx1"/>
                          </a:solidFill>
                          <a:effectLst/>
                          <a:latin typeface="メイリオ" panose="020B0604030504040204" pitchFamily="50" charset="-128"/>
                          <a:ea typeface="メイリオ" panose="020B0604030504040204" pitchFamily="50" charset="-128"/>
                        </a:rPr>
                        <a:t>白っぽく</a:t>
                      </a:r>
                      <a:r>
                        <a:rPr lang="ja-JP" sz="2000" b="1" u="none" strike="noStrike" dirty="0">
                          <a:solidFill>
                            <a:schemeClr val="tx1"/>
                          </a:solidFill>
                          <a:effectLst/>
                          <a:latin typeface="メイリオ" panose="020B0604030504040204" pitchFamily="50" charset="-128"/>
                          <a:ea typeface="メイリオ" panose="020B0604030504040204" pitchFamily="50" charset="-128"/>
                        </a:rPr>
                        <a:t>なり、</a:t>
                      </a:r>
                      <a:endParaRPr lang="en-US" altLang="ja-JP" sz="2000" b="1" u="none" strike="noStrike" dirty="0">
                        <a:solidFill>
                          <a:schemeClr val="tx1"/>
                        </a:solidFill>
                        <a:effectLst/>
                        <a:latin typeface="メイリオ" panose="020B0604030504040204" pitchFamily="50" charset="-128"/>
                        <a:ea typeface="メイリオ" panose="020B0604030504040204" pitchFamily="50" charset="-128"/>
                      </a:endParaRPr>
                    </a:p>
                    <a:p>
                      <a:pPr algn="l" fontAlgn="ctr">
                        <a:lnSpc>
                          <a:spcPts val="3600"/>
                        </a:lnSpc>
                        <a:buNone/>
                      </a:pPr>
                      <a:r>
                        <a:rPr lang="ja-JP" sz="2400" b="1" u="none" strike="noStrike" dirty="0">
                          <a:solidFill>
                            <a:schemeClr val="tx1"/>
                          </a:solidFill>
                          <a:effectLst/>
                          <a:latin typeface="メイリオ" panose="020B0604030504040204" pitchFamily="50" charset="-128"/>
                          <a:ea typeface="メイリオ" panose="020B0604030504040204" pitchFamily="50" charset="-128"/>
                        </a:rPr>
                        <a:t>視界が悪く</a:t>
                      </a:r>
                      <a:r>
                        <a:rPr lang="ja-JP" sz="2000" b="1" u="none" strike="noStrike" dirty="0">
                          <a:solidFill>
                            <a:schemeClr val="tx1"/>
                          </a:solidFill>
                          <a:effectLst/>
                          <a:latin typeface="メイリオ" panose="020B0604030504040204" pitchFamily="50" charset="-128"/>
                          <a:ea typeface="メイリオ" panose="020B0604030504040204" pitchFamily="50" charset="-128"/>
                        </a:rPr>
                        <a:t>なる</a:t>
                      </a:r>
                      <a:endParaRPr lang="ja-JP" sz="2000" b="1" i="0" u="none" strike="noStrike" dirty="0">
                        <a:solidFill>
                          <a:schemeClr val="tx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50000"/>
                      </a:srgbClr>
                    </a:solidFill>
                  </a:tcPr>
                </a:tc>
                <a:extLst>
                  <a:ext uri="{0D108BD9-81ED-4DB2-BD59-A6C34878D82A}">
                    <a16:rowId xmlns:a16="http://schemas.microsoft.com/office/drawing/2014/main" val="3544316721"/>
                  </a:ext>
                </a:extLst>
              </a:tr>
              <a:tr h="1095138">
                <a:tc>
                  <a:txBody>
                    <a:bodyPr/>
                    <a:lstStyle/>
                    <a:p>
                      <a:pPr algn="ctr" fontAlgn="ctr">
                        <a:buNone/>
                      </a:pPr>
                      <a:r>
                        <a:rPr lang="ja-JP" sz="2400" b="1" u="none" strike="noStrike" dirty="0">
                          <a:solidFill>
                            <a:srgbClr val="C00000"/>
                          </a:solidFill>
                          <a:effectLst/>
                          <a:latin typeface="メイリオ" panose="020B0604030504040204" pitchFamily="50" charset="-128"/>
                          <a:ea typeface="メイリオ" panose="020B0604030504040204" pitchFamily="50" charset="-128"/>
                        </a:rPr>
                        <a:t>８０～</a:t>
                      </a:r>
                      <a:endParaRPr lang="ja-JP" sz="2400" b="1" i="0" u="none" strike="noStrike" dirty="0">
                        <a:solidFill>
                          <a:srgbClr val="C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50000"/>
                      </a:srgbClr>
                    </a:solidFill>
                  </a:tcPr>
                </a:tc>
                <a:tc>
                  <a:txBody>
                    <a:bodyPr/>
                    <a:lstStyle/>
                    <a:p>
                      <a:pPr algn="ctr" fontAlgn="ctr">
                        <a:buNone/>
                      </a:pPr>
                      <a:r>
                        <a:rPr lang="ja-JP" sz="2800" b="1" u="none" strike="noStrike" dirty="0">
                          <a:solidFill>
                            <a:srgbClr val="C00000"/>
                          </a:solidFill>
                          <a:effectLst/>
                          <a:latin typeface="メイリオ" panose="020B0604030504040204" pitchFamily="50" charset="-128"/>
                          <a:ea typeface="メイリオ" panose="020B0604030504040204" pitchFamily="50" charset="-128"/>
                        </a:rPr>
                        <a:t>猛烈な雨</a:t>
                      </a:r>
                      <a:endParaRPr lang="ja-JP" sz="2800" b="1" i="0" u="none" strike="noStrike" dirty="0">
                        <a:solidFill>
                          <a:srgbClr val="C00000"/>
                        </a:solidFill>
                        <a:effectLst/>
                        <a:latin typeface="メイリオ" panose="020B0604030504040204" pitchFamily="50" charset="-128"/>
                        <a:ea typeface="メイリオ" panose="020B0604030504040204" pitchFamily="50" charset="-128"/>
                      </a:endParaRPr>
                    </a:p>
                  </a:txBody>
                  <a:tcPr marL="72000" marR="72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50000"/>
                      </a:srgbClr>
                    </a:solidFill>
                  </a:tcPr>
                </a:tc>
                <a:tc>
                  <a:txBody>
                    <a:bodyPr/>
                    <a:lstStyle/>
                    <a:p>
                      <a:pPr algn="l" fontAlgn="ctr">
                        <a:lnSpc>
                          <a:spcPts val="3600"/>
                        </a:lnSpc>
                        <a:buNone/>
                      </a:pPr>
                      <a:r>
                        <a:rPr lang="ja-JP" sz="2400" b="1" u="none" strike="noStrike" dirty="0">
                          <a:solidFill>
                            <a:schemeClr val="tx1"/>
                          </a:solidFill>
                          <a:effectLst/>
                          <a:latin typeface="メイリオ" panose="020B0604030504040204" pitchFamily="50" charset="-128"/>
                          <a:ea typeface="メイリオ" panose="020B0604030504040204" pitchFamily="50" charset="-128"/>
                        </a:rPr>
                        <a:t>息苦しくな</a:t>
                      </a:r>
                      <a:r>
                        <a:rPr lang="ja-JP" altLang="en-US" sz="2400" b="1" u="none" strike="noStrike" dirty="0">
                          <a:solidFill>
                            <a:schemeClr val="tx1"/>
                          </a:solidFill>
                          <a:effectLst/>
                          <a:latin typeface="メイリオ" panose="020B0604030504040204" pitchFamily="50" charset="-128"/>
                          <a:ea typeface="メイリオ" panose="020B0604030504040204" pitchFamily="50" charset="-128"/>
                        </a:rPr>
                        <a:t>ったり</a:t>
                      </a:r>
                      <a:endParaRPr lang="en-US" altLang="ja-JP" sz="2400" b="1" u="none" strike="noStrike" dirty="0">
                        <a:solidFill>
                          <a:schemeClr val="tx1"/>
                        </a:solidFill>
                        <a:effectLst/>
                        <a:latin typeface="メイリオ" panose="020B0604030504040204" pitchFamily="50" charset="-128"/>
                        <a:ea typeface="メイリオ" panose="020B0604030504040204" pitchFamily="50" charset="-128"/>
                      </a:endParaRPr>
                    </a:p>
                    <a:p>
                      <a:pPr algn="l" fontAlgn="ctr">
                        <a:lnSpc>
                          <a:spcPts val="3600"/>
                        </a:lnSpc>
                        <a:buNone/>
                      </a:pPr>
                      <a:r>
                        <a:rPr lang="ja-JP" sz="2400" b="1" u="none" strike="noStrike" dirty="0">
                          <a:solidFill>
                            <a:schemeClr val="tx1"/>
                          </a:solidFill>
                          <a:effectLst/>
                          <a:latin typeface="メイリオ" panose="020B0604030504040204" pitchFamily="50" charset="-128"/>
                          <a:ea typeface="メイリオ" panose="020B0604030504040204" pitchFamily="50" charset="-128"/>
                        </a:rPr>
                        <a:t>恐怖を感</a:t>
                      </a:r>
                      <a:r>
                        <a:rPr lang="ja-JP" altLang="en-US" sz="2400" b="1" u="none" strike="noStrike" dirty="0">
                          <a:solidFill>
                            <a:schemeClr val="tx1"/>
                          </a:solidFill>
                          <a:effectLst/>
                          <a:latin typeface="メイリオ" panose="020B0604030504040204" pitchFamily="50" charset="-128"/>
                          <a:ea typeface="メイリオ" panose="020B0604030504040204" pitchFamily="50" charset="-128"/>
                        </a:rPr>
                        <a:t>じ</a:t>
                      </a:r>
                      <a:r>
                        <a:rPr lang="ja-JP" sz="2400" b="1" u="none" strike="noStrike" dirty="0">
                          <a:solidFill>
                            <a:schemeClr val="tx1"/>
                          </a:solidFill>
                          <a:effectLst/>
                          <a:latin typeface="メイリオ" panose="020B0604030504040204" pitchFamily="50" charset="-128"/>
                          <a:ea typeface="メイリオ" panose="020B0604030504040204" pitchFamily="50" charset="-128"/>
                        </a:rPr>
                        <a:t>る</a:t>
                      </a:r>
                      <a:endParaRPr lang="ja-JP" sz="2400" b="1" i="0" u="none" strike="noStrike" dirty="0">
                        <a:solidFill>
                          <a:schemeClr val="tx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alpha val="50000"/>
                      </a:srgb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713716110"/>
                  </a:ext>
                </a:extLst>
              </a:tr>
            </a:tbl>
          </a:graphicData>
        </a:graphic>
      </p:graphicFrame>
      <p:sp>
        <p:nvSpPr>
          <p:cNvPr id="21" name="正方形/長方形 20">
            <a:extLst>
              <a:ext uri="{FF2B5EF4-FFF2-40B4-BE49-F238E27FC236}">
                <a16:creationId xmlns:a16="http://schemas.microsoft.com/office/drawing/2014/main" id="{FA667F10-935F-C565-D395-BC009BC262D4}"/>
              </a:ext>
            </a:extLst>
          </p:cNvPr>
          <p:cNvSpPr/>
          <p:nvPr/>
        </p:nvSpPr>
        <p:spPr>
          <a:xfrm>
            <a:off x="180338" y="4343400"/>
            <a:ext cx="11891154" cy="216429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B7EFE7B0-237E-F9D8-3925-B76E44CB30F7}"/>
              </a:ext>
            </a:extLst>
          </p:cNvPr>
          <p:cNvSpPr txBox="1"/>
          <p:nvPr/>
        </p:nvSpPr>
        <p:spPr>
          <a:xfrm>
            <a:off x="9685020" y="5619745"/>
            <a:ext cx="670331" cy="195421"/>
          </a:xfrm>
          <a:prstGeom prst="rect">
            <a:avLst/>
          </a:prstGeom>
          <a:noFill/>
          <a:ln>
            <a:noFill/>
          </a:ln>
        </p:spPr>
        <p:txBody>
          <a:bodyPr wrap="square" rtlCol="0" anchor="ctr" anchorCtr="0">
            <a:noAutofit/>
          </a:bodyPr>
          <a:lstStyle/>
          <a:p>
            <a:pPr algn="ctr" eaLnBrk="0"/>
            <a:r>
              <a:rPr kumimoji="1" lang="ja-JP" altLang="en-US" sz="800" b="1" dirty="0">
                <a:latin typeface="メイリオ" panose="020B0604030504040204" pitchFamily="50" charset="-128"/>
                <a:ea typeface="メイリオ" panose="020B0604030504040204" pitchFamily="50" charset="-128"/>
              </a:rPr>
              <a:t>しかい</a:t>
            </a:r>
            <a:endParaRPr kumimoji="1" lang="en-US" altLang="ja-JP" sz="800" b="1" dirty="0">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2D2B1B40-7706-7B15-635F-3EF3FE51D7BF}"/>
              </a:ext>
            </a:extLst>
          </p:cNvPr>
          <p:cNvSpPr txBox="1"/>
          <p:nvPr/>
        </p:nvSpPr>
        <p:spPr>
          <a:xfrm>
            <a:off x="8505825" y="914366"/>
            <a:ext cx="1009420" cy="298808"/>
          </a:xfrm>
          <a:prstGeom prst="rect">
            <a:avLst/>
          </a:prstGeom>
          <a:noFill/>
          <a:ln>
            <a:noFill/>
          </a:ln>
        </p:spPr>
        <p:txBody>
          <a:bodyPr wrap="square" rtlCol="0" anchor="ctr" anchorCtr="0">
            <a:noAutofit/>
          </a:bodyPr>
          <a:lstStyle/>
          <a:p>
            <a:pPr algn="ctr" eaLnBrk="0"/>
            <a:r>
              <a:rPr kumimoji="1" lang="ja-JP" altLang="en-US" sz="800" b="1" spc="300" dirty="0">
                <a:solidFill>
                  <a:schemeClr val="bg1"/>
                </a:solidFill>
                <a:latin typeface="メイリオ" panose="020B0604030504040204" pitchFamily="50" charset="-128"/>
                <a:ea typeface="メイリオ" panose="020B0604030504040204" pitchFamily="50" charset="-128"/>
              </a:rPr>
              <a:t>えいきょう</a:t>
            </a:r>
            <a:endParaRPr kumimoji="1" lang="en-US" altLang="ja-JP" sz="800" b="1" spc="300" dirty="0">
              <a:solidFill>
                <a:schemeClr val="bg1"/>
              </a:solidFill>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30398863-8B76-8C66-1EE3-1C5872358B37}"/>
              </a:ext>
            </a:extLst>
          </p:cNvPr>
          <p:cNvSpPr txBox="1"/>
          <p:nvPr/>
        </p:nvSpPr>
        <p:spPr>
          <a:xfrm>
            <a:off x="6341298" y="1849717"/>
            <a:ext cx="231363" cy="112458"/>
          </a:xfrm>
          <a:prstGeom prst="rect">
            <a:avLst/>
          </a:prstGeom>
          <a:noFill/>
          <a:ln>
            <a:noFill/>
          </a:ln>
        </p:spPr>
        <p:txBody>
          <a:bodyPr wrap="square" rtlCol="0" anchor="ctr" anchorCtr="0">
            <a:noAutofit/>
          </a:bodyPr>
          <a:lstStyle/>
          <a:p>
            <a:pPr algn="ctr" eaLnBrk="0"/>
            <a:r>
              <a:rPr kumimoji="1" lang="ja-JP" altLang="en-US" sz="800" b="1" dirty="0">
                <a:latin typeface="メイリオ" panose="020B0604030504040204" pitchFamily="50" charset="-128"/>
                <a:ea typeface="メイリオ" panose="020B0604030504040204" pitchFamily="50" charset="-128"/>
              </a:rPr>
              <a:t>ふ</a:t>
            </a:r>
            <a:endParaRPr kumimoji="1" lang="en-US" altLang="ja-JP" sz="800" b="1" dirty="0">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CF5A9DC2-EAA1-39E9-F756-2E915FA3DBF2}"/>
              </a:ext>
            </a:extLst>
          </p:cNvPr>
          <p:cNvSpPr txBox="1"/>
          <p:nvPr/>
        </p:nvSpPr>
        <p:spPr>
          <a:xfrm>
            <a:off x="6626001" y="3818889"/>
            <a:ext cx="304389" cy="158861"/>
          </a:xfrm>
          <a:prstGeom prst="rect">
            <a:avLst/>
          </a:prstGeom>
          <a:noFill/>
          <a:ln>
            <a:noFill/>
          </a:ln>
        </p:spPr>
        <p:txBody>
          <a:bodyPr wrap="square" rtlCol="0" anchor="ctr" anchorCtr="0">
            <a:noAutofit/>
          </a:bodyPr>
          <a:lstStyle/>
          <a:p>
            <a:pPr algn="ctr" eaLnBrk="0"/>
            <a:r>
              <a:rPr kumimoji="1" lang="ja-JP" altLang="en-US" sz="800" b="1" dirty="0">
                <a:latin typeface="メイリオ" panose="020B0604030504040204" pitchFamily="50" charset="-128"/>
                <a:ea typeface="メイリオ" panose="020B0604030504040204" pitchFamily="50" charset="-128"/>
              </a:rPr>
              <a:t>ふ</a:t>
            </a:r>
            <a:endParaRPr kumimoji="1" lang="en-US" altLang="ja-JP" sz="800" b="1" dirty="0">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F0BD2A1C-CE8A-36FA-D1B6-30FA08A0B910}"/>
              </a:ext>
            </a:extLst>
          </p:cNvPr>
          <p:cNvSpPr txBox="1"/>
          <p:nvPr/>
        </p:nvSpPr>
        <p:spPr>
          <a:xfrm>
            <a:off x="6334312" y="4617986"/>
            <a:ext cx="221839" cy="114139"/>
          </a:xfrm>
          <a:prstGeom prst="rect">
            <a:avLst/>
          </a:prstGeom>
          <a:noFill/>
          <a:ln>
            <a:noFill/>
          </a:ln>
        </p:spPr>
        <p:txBody>
          <a:bodyPr wrap="square" rtlCol="0" anchor="ctr" anchorCtr="0">
            <a:noAutofit/>
          </a:bodyPr>
          <a:lstStyle/>
          <a:p>
            <a:pPr algn="ctr" eaLnBrk="0"/>
            <a:r>
              <a:rPr kumimoji="1" lang="ja-JP" altLang="en-US" sz="800" b="1" dirty="0">
                <a:latin typeface="メイリオ" panose="020B0604030504040204" pitchFamily="50" charset="-128"/>
                <a:ea typeface="メイリオ" panose="020B0604030504040204" pitchFamily="50" charset="-128"/>
              </a:rPr>
              <a:t>ふ</a:t>
            </a:r>
            <a:endParaRPr kumimoji="1" lang="en-US" altLang="ja-JP" sz="800" b="1" dirty="0">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CB4893A4-BC7A-53A7-0D57-31CC42705EF2}"/>
              </a:ext>
            </a:extLst>
          </p:cNvPr>
          <p:cNvSpPr txBox="1"/>
          <p:nvPr/>
        </p:nvSpPr>
        <p:spPr>
          <a:xfrm>
            <a:off x="5719185" y="2618739"/>
            <a:ext cx="239655" cy="197839"/>
          </a:xfrm>
          <a:prstGeom prst="rect">
            <a:avLst/>
          </a:prstGeom>
          <a:noFill/>
          <a:ln>
            <a:noFill/>
          </a:ln>
        </p:spPr>
        <p:txBody>
          <a:bodyPr wrap="square" rtlCol="0" anchor="ctr" anchorCtr="0">
            <a:noAutofit/>
          </a:bodyPr>
          <a:lstStyle/>
          <a:p>
            <a:pPr algn="ctr" eaLnBrk="0"/>
            <a:r>
              <a:rPr kumimoji="1" lang="ja-JP" altLang="en-US" sz="800" b="1" dirty="0">
                <a:latin typeface="メイリオ" panose="020B0604030504040204" pitchFamily="50" charset="-128"/>
                <a:ea typeface="メイリオ" panose="020B0604030504040204" pitchFamily="50" charset="-128"/>
              </a:rPr>
              <a:t>ぶ</a:t>
            </a:r>
            <a:endParaRPr kumimoji="1" lang="en-US" altLang="ja-JP" sz="800" b="1"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26A5088B-7949-D9F5-6C4F-F405186E1225}"/>
              </a:ext>
            </a:extLst>
          </p:cNvPr>
          <p:cNvSpPr txBox="1"/>
          <p:nvPr/>
        </p:nvSpPr>
        <p:spPr>
          <a:xfrm>
            <a:off x="4693992" y="4526868"/>
            <a:ext cx="481777" cy="298808"/>
          </a:xfrm>
          <a:prstGeom prst="rect">
            <a:avLst/>
          </a:prstGeom>
          <a:noFill/>
          <a:ln>
            <a:noFill/>
          </a:ln>
        </p:spPr>
        <p:txBody>
          <a:bodyPr wrap="square" rtlCol="0" anchor="ctr" anchorCtr="0">
            <a:noAutofit/>
          </a:bodyPr>
          <a:lstStyle/>
          <a:p>
            <a:pPr algn="ctr" eaLnBrk="0"/>
            <a:r>
              <a:rPr kumimoji="1" lang="ja-JP" altLang="en-US" sz="800" b="1" dirty="0">
                <a:latin typeface="メイリオ" panose="020B0604030504040204" pitchFamily="50" charset="-128"/>
                <a:ea typeface="メイリオ" panose="020B0604030504040204" pitchFamily="50" charset="-128"/>
              </a:rPr>
              <a:t>たき</a:t>
            </a:r>
            <a:endParaRPr kumimoji="1" lang="en-US" altLang="ja-JP" sz="800" b="1"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0373B9D4-4C43-3EA3-534C-F6CC4E1AF189}"/>
              </a:ext>
            </a:extLst>
          </p:cNvPr>
          <p:cNvSpPr txBox="1"/>
          <p:nvPr/>
        </p:nvSpPr>
        <p:spPr>
          <a:xfrm>
            <a:off x="4693992" y="5866860"/>
            <a:ext cx="780515" cy="298808"/>
          </a:xfrm>
          <a:prstGeom prst="rect">
            <a:avLst/>
          </a:prstGeom>
          <a:noFill/>
          <a:ln>
            <a:noFill/>
          </a:ln>
        </p:spPr>
        <p:txBody>
          <a:bodyPr wrap="square" rtlCol="0" anchor="ctr" anchorCtr="0">
            <a:noAutofit/>
          </a:bodyPr>
          <a:lstStyle/>
          <a:p>
            <a:pPr algn="ctr" eaLnBrk="0"/>
            <a:r>
              <a:rPr kumimoji="1" lang="ja-JP" altLang="en-US" sz="800" b="1" dirty="0">
                <a:latin typeface="メイリオ" panose="020B0604030504040204" pitchFamily="50" charset="-128"/>
                <a:ea typeface="メイリオ" panose="020B0604030504040204" pitchFamily="50" charset="-128"/>
              </a:rPr>
              <a:t>きょうふ</a:t>
            </a:r>
            <a:endParaRPr kumimoji="1" lang="en-US" altLang="ja-JP" sz="800" b="1"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BF42FFC0-7D9E-60A8-C7C1-C8601A501E95}"/>
              </a:ext>
            </a:extLst>
          </p:cNvPr>
          <p:cNvSpPr txBox="1"/>
          <p:nvPr/>
        </p:nvSpPr>
        <p:spPr>
          <a:xfrm>
            <a:off x="2593975" y="5568052"/>
            <a:ext cx="805279" cy="298808"/>
          </a:xfrm>
          <a:prstGeom prst="rect">
            <a:avLst/>
          </a:prstGeom>
          <a:noFill/>
          <a:ln>
            <a:noFill/>
          </a:ln>
        </p:spPr>
        <p:txBody>
          <a:bodyPr wrap="square" rtlCol="0" anchor="ctr" anchorCtr="0">
            <a:noAutofit/>
          </a:bodyPr>
          <a:lstStyle/>
          <a:p>
            <a:pPr algn="ctr" eaLnBrk="0"/>
            <a:r>
              <a:rPr kumimoji="1" lang="ja-JP" altLang="en-US" sz="900" b="1" dirty="0">
                <a:solidFill>
                  <a:srgbClr val="C00000"/>
                </a:solidFill>
                <a:latin typeface="メイリオ" panose="020B0604030504040204" pitchFamily="50" charset="-128"/>
                <a:ea typeface="メイリオ" panose="020B0604030504040204" pitchFamily="50" charset="-128"/>
              </a:rPr>
              <a:t>もうれつ</a:t>
            </a:r>
            <a:endParaRPr kumimoji="1" lang="en-US" altLang="ja-JP" sz="900" b="1" dirty="0">
              <a:solidFill>
                <a:srgbClr val="C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81860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4BFAC-E098-BA32-0B1E-63CCD6D142C7}"/>
            </a:ext>
          </a:extLst>
        </p:cNvPr>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B801F2D8-425D-04C7-A3CC-5862AD4FFC2E}"/>
              </a:ext>
            </a:extLst>
          </p:cNvPr>
          <p:cNvSpPr txBox="1"/>
          <p:nvPr/>
        </p:nvSpPr>
        <p:spPr>
          <a:xfrm>
            <a:off x="10877550" y="6631517"/>
            <a:ext cx="1229362"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出典：気象庁提供</a:t>
            </a:r>
          </a:p>
        </p:txBody>
      </p:sp>
      <p:pic>
        <p:nvPicPr>
          <p:cNvPr id="2" name="図 1">
            <a:extLst>
              <a:ext uri="{FF2B5EF4-FFF2-40B4-BE49-F238E27FC236}">
                <a16:creationId xmlns:a16="http://schemas.microsoft.com/office/drawing/2014/main" id="{A2FCD162-399F-3083-FE34-FC3B9B01B4B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E92DF394-AD80-BB32-DF49-DB1B5C2BB76E}"/>
              </a:ext>
            </a:extLst>
          </p:cNvPr>
          <p:cNvSpPr txBox="1"/>
          <p:nvPr/>
        </p:nvSpPr>
        <p:spPr>
          <a:xfrm>
            <a:off x="65000" y="78197"/>
            <a:ext cx="529811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雨の強さと降り方</a:t>
            </a:r>
          </a:p>
        </p:txBody>
      </p:sp>
      <p:sp>
        <p:nvSpPr>
          <p:cNvPr id="3" name="スライド番号プレースホルダー 9">
            <a:extLst>
              <a:ext uri="{FF2B5EF4-FFF2-40B4-BE49-F238E27FC236}">
                <a16:creationId xmlns:a16="http://schemas.microsoft.com/office/drawing/2014/main" id="{CE45E2C0-1D54-EBFB-8EAE-A10E590FC4B9}"/>
              </a:ext>
            </a:extLst>
          </p:cNvPr>
          <p:cNvSpPr>
            <a:spLocks noGrp="1"/>
          </p:cNvSpPr>
          <p:nvPr>
            <p:ph type="sldNum" sz="quarter" idx="12"/>
          </p:nvPr>
        </p:nvSpPr>
        <p:spPr>
          <a:xfrm>
            <a:off x="10134600"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C3089B70-826E-E0A4-B347-A995EDF993E6}"/>
              </a:ext>
            </a:extLst>
          </p:cNvPr>
          <p:cNvSpPr txBox="1"/>
          <p:nvPr/>
        </p:nvSpPr>
        <p:spPr>
          <a:xfrm>
            <a:off x="2506893" y="0"/>
            <a:ext cx="521827" cy="298808"/>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ふ</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ACFD1404-B7A3-497E-D6C6-B2C6B6B40034}"/>
              </a:ext>
            </a:extLst>
          </p:cNvPr>
          <p:cNvSpPr txBox="1"/>
          <p:nvPr/>
        </p:nvSpPr>
        <p:spPr>
          <a:xfrm>
            <a:off x="65000" y="866425"/>
            <a:ext cx="9707650" cy="584775"/>
          </a:xfrm>
          <a:prstGeom prst="rect">
            <a:avLst/>
          </a:prstGeom>
          <a:noFill/>
        </p:spPr>
        <p:txBody>
          <a:bodyPr wrap="square" rtlCol="0">
            <a:spAutoFit/>
          </a:bodyPr>
          <a:lstStyle/>
          <a:p>
            <a:r>
              <a:rPr kumimoji="1" lang="ja-JP" altLang="en-US" sz="3200" b="1" dirty="0">
                <a:latin typeface="メイリオ" panose="020B0604030504040204" pitchFamily="50" charset="-128"/>
                <a:ea typeface="メイリオ" panose="020B0604030504040204" pitchFamily="50" charset="-128"/>
              </a:rPr>
              <a:t>１時間雨量５０ｍｍがどんな状況か知っておこう。</a:t>
            </a:r>
            <a:endParaRPr kumimoji="1" lang="en-US" altLang="ja-JP" sz="3200" b="1" dirty="0">
              <a:latin typeface="メイリオ" panose="020B0604030504040204" pitchFamily="50" charset="-128"/>
              <a:ea typeface="メイリオ" panose="020B0604030504040204" pitchFamily="50" charset="-128"/>
            </a:endParaRPr>
          </a:p>
        </p:txBody>
      </p:sp>
      <p:pic>
        <p:nvPicPr>
          <p:cNvPr id="10" name="図 9">
            <a:extLst>
              <a:ext uri="{FF2B5EF4-FFF2-40B4-BE49-F238E27FC236}">
                <a16:creationId xmlns:a16="http://schemas.microsoft.com/office/drawing/2014/main" id="{3C794366-58AF-AE86-FA75-0EE0922D80CD}"/>
              </a:ext>
            </a:extLst>
          </p:cNvPr>
          <p:cNvPicPr>
            <a:picLocks noChangeAspect="1"/>
          </p:cNvPicPr>
          <p:nvPr/>
        </p:nvPicPr>
        <p:blipFill>
          <a:blip r:embed="rId4"/>
          <a:stretch>
            <a:fillRect/>
          </a:stretch>
        </p:blipFill>
        <p:spPr>
          <a:xfrm>
            <a:off x="815213" y="1516324"/>
            <a:ext cx="4698296" cy="4027923"/>
          </a:xfrm>
          <a:prstGeom prst="rect">
            <a:avLst/>
          </a:prstGeom>
          <a:ln w="38100">
            <a:solidFill>
              <a:schemeClr val="tx1"/>
            </a:solidFill>
          </a:ln>
        </p:spPr>
      </p:pic>
      <p:pic>
        <p:nvPicPr>
          <p:cNvPr id="14" name="図 13">
            <a:extLst>
              <a:ext uri="{FF2B5EF4-FFF2-40B4-BE49-F238E27FC236}">
                <a16:creationId xmlns:a16="http://schemas.microsoft.com/office/drawing/2014/main" id="{F08B970F-07AF-99EB-305B-C6603B1D74CE}"/>
              </a:ext>
            </a:extLst>
          </p:cNvPr>
          <p:cNvPicPr>
            <a:picLocks noChangeAspect="1"/>
          </p:cNvPicPr>
          <p:nvPr/>
        </p:nvPicPr>
        <p:blipFill>
          <a:blip r:embed="rId5"/>
          <a:stretch>
            <a:fillRect/>
          </a:stretch>
        </p:blipFill>
        <p:spPr>
          <a:xfrm>
            <a:off x="6677934" y="1516324"/>
            <a:ext cx="4698853" cy="4028400"/>
          </a:xfrm>
          <a:prstGeom prst="rect">
            <a:avLst/>
          </a:prstGeom>
          <a:ln w="38100">
            <a:solidFill>
              <a:schemeClr val="tx1"/>
            </a:solidFill>
          </a:ln>
        </p:spPr>
      </p:pic>
      <p:sp>
        <p:nvSpPr>
          <p:cNvPr id="15" name="テキスト ボックス 14">
            <a:extLst>
              <a:ext uri="{FF2B5EF4-FFF2-40B4-BE49-F238E27FC236}">
                <a16:creationId xmlns:a16="http://schemas.microsoft.com/office/drawing/2014/main" id="{3B8E8339-BB34-69C0-C67E-CCDAD71528B3}"/>
              </a:ext>
            </a:extLst>
          </p:cNvPr>
          <p:cNvSpPr txBox="1"/>
          <p:nvPr/>
        </p:nvSpPr>
        <p:spPr>
          <a:xfrm>
            <a:off x="554128" y="5795494"/>
            <a:ext cx="5220466" cy="584775"/>
          </a:xfrm>
          <a:prstGeom prst="rect">
            <a:avLst/>
          </a:prstGeom>
          <a:noFill/>
        </p:spPr>
        <p:txBody>
          <a:bodyPr wrap="square" rtlCol="0">
            <a:spAutoFit/>
          </a:bodyPr>
          <a:lstStyle/>
          <a:p>
            <a:pPr algn="ctr"/>
            <a:r>
              <a:rPr kumimoji="1" lang="ja-JP" altLang="en-US" sz="3200" b="1" dirty="0">
                <a:latin typeface="メイリオ" panose="020B0604030504040204" pitchFamily="50" charset="-128"/>
                <a:ea typeface="メイリオ" panose="020B0604030504040204" pitchFamily="50" charset="-128"/>
              </a:rPr>
              <a:t>傘が役に立たなくなる</a:t>
            </a:r>
            <a:endParaRPr kumimoji="1" lang="en-US" altLang="ja-JP" sz="3200" b="1"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095EC1A9-2906-B236-3373-69F0D15AA75D}"/>
              </a:ext>
            </a:extLst>
          </p:cNvPr>
          <p:cNvSpPr txBox="1"/>
          <p:nvPr/>
        </p:nvSpPr>
        <p:spPr>
          <a:xfrm>
            <a:off x="6465892" y="5795494"/>
            <a:ext cx="5220466" cy="584775"/>
          </a:xfrm>
          <a:prstGeom prst="rect">
            <a:avLst/>
          </a:prstGeom>
          <a:noFill/>
        </p:spPr>
        <p:txBody>
          <a:bodyPr wrap="square" rtlCol="0">
            <a:spAutoFit/>
          </a:bodyPr>
          <a:lstStyle/>
          <a:p>
            <a:pPr algn="ctr"/>
            <a:r>
              <a:rPr kumimoji="1" lang="ja-JP" altLang="en-US" sz="3200" b="1" dirty="0">
                <a:latin typeface="メイリオ" panose="020B0604030504040204" pitchFamily="50" charset="-128"/>
                <a:ea typeface="メイリオ" panose="020B0604030504040204" pitchFamily="50" charset="-128"/>
              </a:rPr>
              <a:t>水しぶきで一面が白くなる</a:t>
            </a:r>
            <a:endParaRPr kumimoji="1" lang="en-US" altLang="ja-JP" sz="3200" b="1"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26F36626-2F79-E704-7155-D970E9C6FA54}"/>
              </a:ext>
            </a:extLst>
          </p:cNvPr>
          <p:cNvSpPr txBox="1"/>
          <p:nvPr/>
        </p:nvSpPr>
        <p:spPr>
          <a:xfrm>
            <a:off x="1107749" y="5425462"/>
            <a:ext cx="682952" cy="663864"/>
          </a:xfrm>
          <a:prstGeom prst="rect">
            <a:avLst/>
          </a:prstGeom>
          <a:noFill/>
          <a:ln>
            <a:noFill/>
          </a:ln>
        </p:spPr>
        <p:txBody>
          <a:bodyPr wrap="square" rtlCol="0" anchor="ctr" anchorCtr="0">
            <a:noAutofit/>
          </a:bodyPr>
          <a:lstStyle/>
          <a:p>
            <a:r>
              <a:rPr kumimoji="1" lang="ja-JP" altLang="en-US" sz="1200" b="1" dirty="0">
                <a:latin typeface="メイリオ" panose="020B0604030504040204" pitchFamily="50" charset="-128"/>
                <a:ea typeface="メイリオ" panose="020B0604030504040204" pitchFamily="50" charset="-128"/>
              </a:rPr>
              <a:t>かさ</a:t>
            </a:r>
            <a:endParaRPr kumimoji="1" lang="en-US" altLang="ja-JP" sz="12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85003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全国の1時間降水量50mm以上、80mm以上、100mm以上の年間発生回数の経年変化">
            <a:extLst>
              <a:ext uri="{FF2B5EF4-FFF2-40B4-BE49-F238E27FC236}">
                <a16:creationId xmlns:a16="http://schemas.microsoft.com/office/drawing/2014/main" id="{7A7919FD-5524-3575-9957-82FD78093EAA}"/>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187962" y="1396148"/>
            <a:ext cx="8480038" cy="4655332"/>
          </a:xfrm>
          <a:prstGeom prst="rect">
            <a:avLst/>
          </a:prstGeom>
        </p:spPr>
      </p:pic>
      <p:sp>
        <p:nvSpPr>
          <p:cNvPr id="8" name="テキスト ボックス 7">
            <a:extLst>
              <a:ext uri="{FF2B5EF4-FFF2-40B4-BE49-F238E27FC236}">
                <a16:creationId xmlns:a16="http://schemas.microsoft.com/office/drawing/2014/main" id="{FC3DAA87-7FAA-4842-95AC-AD4C4A95C22F}"/>
              </a:ext>
            </a:extLst>
          </p:cNvPr>
          <p:cNvSpPr txBox="1"/>
          <p:nvPr/>
        </p:nvSpPr>
        <p:spPr>
          <a:xfrm>
            <a:off x="3388735" y="6631517"/>
            <a:ext cx="8718177"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出典：気象庁「大雨や猛暑日など（極端現象）のこれまでの変化」</a:t>
            </a:r>
            <a:r>
              <a:rPr kumimoji="1" lang="ja-JP" altLang="en-US" sz="800" dirty="0">
                <a:latin typeface="メイリオ" panose="020B0604030504040204" pitchFamily="50" charset="-128"/>
                <a:ea typeface="メイリオ" panose="020B0604030504040204" pitchFamily="50" charset="-128"/>
              </a:rPr>
              <a:t>（</a:t>
            </a:r>
            <a:r>
              <a:rPr kumimoji="1" lang="en-US" altLang="ja-JP" sz="800" dirty="0">
                <a:latin typeface="メイリオ" panose="020B0604030504040204" pitchFamily="50" charset="-128"/>
                <a:ea typeface="メイリオ" panose="020B0604030504040204" pitchFamily="50" charset="-128"/>
              </a:rPr>
              <a:t> https://www.data.jma.go.jp/cpdinfo/extreme/extreme_p.html </a:t>
            </a:r>
            <a:r>
              <a:rPr kumimoji="1" lang="ja-JP" altLang="en-US" sz="8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をもとに作成</a:t>
            </a:r>
          </a:p>
        </p:txBody>
      </p:sp>
      <p:sp>
        <p:nvSpPr>
          <p:cNvPr id="19" name="テキスト ボックス 18">
            <a:extLst>
              <a:ext uri="{FF2B5EF4-FFF2-40B4-BE49-F238E27FC236}">
                <a16:creationId xmlns:a16="http://schemas.microsoft.com/office/drawing/2014/main" id="{FB49D223-F4B7-47A3-894D-53DF0219B5F9}"/>
              </a:ext>
            </a:extLst>
          </p:cNvPr>
          <p:cNvSpPr txBox="1"/>
          <p:nvPr/>
        </p:nvSpPr>
        <p:spPr>
          <a:xfrm>
            <a:off x="2387449" y="5959966"/>
            <a:ext cx="1318080" cy="481912"/>
          </a:xfrm>
          <a:prstGeom prst="rect">
            <a:avLst/>
          </a:prstGeom>
          <a:noFill/>
          <a:ln>
            <a:noFill/>
          </a:ln>
        </p:spPr>
        <p:txBody>
          <a:bodyPr wrap="square" rtlCol="0" anchor="ctr" anchorCtr="0">
            <a:noAutofit/>
          </a:bodyPr>
          <a:lstStyle/>
          <a:p>
            <a:pPr algn="ctr">
              <a:lnSpc>
                <a:spcPts val="3600"/>
              </a:lnSpc>
            </a:pPr>
            <a:r>
              <a:rPr kumimoji="1" lang="en-US" altLang="ja-JP" sz="2000" dirty="0">
                <a:latin typeface="メイリオ" panose="020B0604030504040204" pitchFamily="50" charset="-128"/>
                <a:ea typeface="メイリオ" panose="020B0604030504040204" pitchFamily="50" charset="-128"/>
              </a:rPr>
              <a:t>1980</a:t>
            </a:r>
            <a:endParaRPr kumimoji="1" lang="ja-JP" altLang="en-US" sz="2000"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5EAC2EBD-6858-4CD8-A6AB-E71E0F9DF751}"/>
              </a:ext>
            </a:extLst>
          </p:cNvPr>
          <p:cNvSpPr txBox="1"/>
          <p:nvPr/>
        </p:nvSpPr>
        <p:spPr>
          <a:xfrm>
            <a:off x="5523368" y="5959966"/>
            <a:ext cx="1318080" cy="481912"/>
          </a:xfrm>
          <a:prstGeom prst="rect">
            <a:avLst/>
          </a:prstGeom>
          <a:noFill/>
          <a:ln>
            <a:noFill/>
          </a:ln>
        </p:spPr>
        <p:txBody>
          <a:bodyPr wrap="square" rtlCol="0" anchor="ctr" anchorCtr="0">
            <a:noAutofit/>
          </a:bodyPr>
          <a:lstStyle/>
          <a:p>
            <a:pPr algn="ctr">
              <a:lnSpc>
                <a:spcPts val="3600"/>
              </a:lnSpc>
            </a:pPr>
            <a:r>
              <a:rPr kumimoji="1" lang="en-US" altLang="ja-JP" sz="2000" dirty="0">
                <a:latin typeface="メイリオ" panose="020B0604030504040204" pitchFamily="50" charset="-128"/>
                <a:ea typeface="メイリオ" panose="020B0604030504040204" pitchFamily="50" charset="-128"/>
              </a:rPr>
              <a:t>2000</a:t>
            </a:r>
            <a:endParaRPr kumimoji="1" lang="ja-JP" altLang="en-US" sz="20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FD94D966-382B-423C-B2AF-7357F6DA2D1A}"/>
              </a:ext>
            </a:extLst>
          </p:cNvPr>
          <p:cNvSpPr txBox="1"/>
          <p:nvPr/>
        </p:nvSpPr>
        <p:spPr>
          <a:xfrm>
            <a:off x="8654200" y="5959966"/>
            <a:ext cx="1318080" cy="481912"/>
          </a:xfrm>
          <a:prstGeom prst="rect">
            <a:avLst/>
          </a:prstGeom>
          <a:noFill/>
          <a:ln>
            <a:noFill/>
          </a:ln>
        </p:spPr>
        <p:txBody>
          <a:bodyPr wrap="square" rtlCol="0" anchor="ctr" anchorCtr="0">
            <a:noAutofit/>
          </a:bodyPr>
          <a:lstStyle/>
          <a:p>
            <a:pPr algn="ctr">
              <a:lnSpc>
                <a:spcPts val="3600"/>
              </a:lnSpc>
            </a:pPr>
            <a:r>
              <a:rPr kumimoji="1" lang="en-US" altLang="ja-JP" sz="2000" dirty="0">
                <a:latin typeface="メイリオ" panose="020B0604030504040204" pitchFamily="50" charset="-128"/>
                <a:ea typeface="メイリオ" panose="020B0604030504040204" pitchFamily="50" charset="-128"/>
              </a:rPr>
              <a:t>2020</a:t>
            </a:r>
            <a:endParaRPr kumimoji="1" lang="ja-JP" altLang="en-US" sz="2000" dirty="0">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A2ED75C7-74B5-470D-A7CA-FD35256B6A84}"/>
              </a:ext>
            </a:extLst>
          </p:cNvPr>
          <p:cNvSpPr txBox="1"/>
          <p:nvPr/>
        </p:nvSpPr>
        <p:spPr>
          <a:xfrm>
            <a:off x="1153043" y="1503582"/>
            <a:ext cx="1318080" cy="683201"/>
          </a:xfrm>
          <a:prstGeom prst="rect">
            <a:avLst/>
          </a:prstGeom>
          <a:noFill/>
          <a:ln>
            <a:noFill/>
          </a:ln>
        </p:spPr>
        <p:txBody>
          <a:bodyPr wrap="square" rtlCol="0" anchor="ctr" anchorCtr="0">
            <a:noAutofit/>
          </a:bodyPr>
          <a:lstStyle/>
          <a:p>
            <a:pPr algn="ctr">
              <a:lnSpc>
                <a:spcPts val="3600"/>
              </a:lnSpc>
            </a:pPr>
            <a:r>
              <a:rPr kumimoji="1" lang="en-US" altLang="ja-JP" sz="2400" dirty="0">
                <a:latin typeface="メイリオ" panose="020B0604030504040204" pitchFamily="50" charset="-128"/>
                <a:ea typeface="メイリオ" panose="020B0604030504040204" pitchFamily="50" charset="-128"/>
              </a:rPr>
              <a:t>500</a:t>
            </a:r>
            <a:endParaRPr kumimoji="1" lang="ja-JP" altLang="en-US" sz="2400" dirty="0">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9DD47957-7C3E-4A27-B400-33BF91EA83B9}"/>
              </a:ext>
            </a:extLst>
          </p:cNvPr>
          <p:cNvSpPr txBox="1"/>
          <p:nvPr/>
        </p:nvSpPr>
        <p:spPr>
          <a:xfrm>
            <a:off x="1153043" y="2235638"/>
            <a:ext cx="1318080" cy="683201"/>
          </a:xfrm>
          <a:prstGeom prst="rect">
            <a:avLst/>
          </a:prstGeom>
          <a:noFill/>
          <a:ln>
            <a:noFill/>
          </a:ln>
        </p:spPr>
        <p:txBody>
          <a:bodyPr wrap="square" rtlCol="0" anchor="ctr" anchorCtr="0">
            <a:noAutofit/>
          </a:bodyPr>
          <a:lstStyle/>
          <a:p>
            <a:pPr algn="ctr">
              <a:lnSpc>
                <a:spcPts val="3600"/>
              </a:lnSpc>
            </a:pPr>
            <a:r>
              <a:rPr kumimoji="1" lang="en-US" altLang="ja-JP" sz="2400" dirty="0">
                <a:latin typeface="メイリオ" panose="020B0604030504040204" pitchFamily="50" charset="-128"/>
                <a:ea typeface="メイリオ" panose="020B0604030504040204" pitchFamily="50" charset="-128"/>
              </a:rPr>
              <a:t>400</a:t>
            </a:r>
            <a:endParaRPr kumimoji="1" lang="ja-JP" altLang="en-US" sz="24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4A37F064-F632-4B7A-A3D3-8794B556BBF3}"/>
              </a:ext>
            </a:extLst>
          </p:cNvPr>
          <p:cNvSpPr txBox="1"/>
          <p:nvPr/>
        </p:nvSpPr>
        <p:spPr>
          <a:xfrm>
            <a:off x="1153043" y="3095721"/>
            <a:ext cx="1318080" cy="683201"/>
          </a:xfrm>
          <a:prstGeom prst="rect">
            <a:avLst/>
          </a:prstGeom>
          <a:noFill/>
          <a:ln>
            <a:noFill/>
          </a:ln>
        </p:spPr>
        <p:txBody>
          <a:bodyPr wrap="square" rtlCol="0" anchor="ctr" anchorCtr="0">
            <a:noAutofit/>
          </a:bodyPr>
          <a:lstStyle/>
          <a:p>
            <a:pPr algn="ctr">
              <a:lnSpc>
                <a:spcPts val="3600"/>
              </a:lnSpc>
            </a:pPr>
            <a:r>
              <a:rPr kumimoji="1" lang="en-US" altLang="ja-JP" sz="2400" dirty="0">
                <a:latin typeface="メイリオ" panose="020B0604030504040204" pitchFamily="50" charset="-128"/>
                <a:ea typeface="メイリオ" panose="020B0604030504040204" pitchFamily="50" charset="-128"/>
              </a:rPr>
              <a:t>300</a:t>
            </a:r>
            <a:endParaRPr kumimoji="1" lang="ja-JP" altLang="en-US" sz="2400" dirty="0">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0BA6D33E-6833-4E51-A736-640CD3FA56B1}"/>
              </a:ext>
            </a:extLst>
          </p:cNvPr>
          <p:cNvSpPr txBox="1"/>
          <p:nvPr/>
        </p:nvSpPr>
        <p:spPr>
          <a:xfrm>
            <a:off x="1153043" y="3955804"/>
            <a:ext cx="1318080" cy="683201"/>
          </a:xfrm>
          <a:prstGeom prst="rect">
            <a:avLst/>
          </a:prstGeom>
          <a:noFill/>
          <a:ln>
            <a:noFill/>
          </a:ln>
        </p:spPr>
        <p:txBody>
          <a:bodyPr wrap="square" rtlCol="0" anchor="ctr" anchorCtr="0">
            <a:noAutofit/>
          </a:bodyPr>
          <a:lstStyle/>
          <a:p>
            <a:pPr algn="ctr">
              <a:lnSpc>
                <a:spcPts val="3600"/>
              </a:lnSpc>
            </a:pPr>
            <a:r>
              <a:rPr kumimoji="1" lang="en-US" altLang="ja-JP" sz="2400" dirty="0">
                <a:latin typeface="メイリオ" panose="020B0604030504040204" pitchFamily="50" charset="-128"/>
                <a:ea typeface="メイリオ" panose="020B0604030504040204" pitchFamily="50" charset="-128"/>
              </a:rPr>
              <a:t>200</a:t>
            </a:r>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A67B3B35-15D9-4F4D-82A3-2E5900AE969D}"/>
              </a:ext>
            </a:extLst>
          </p:cNvPr>
          <p:cNvSpPr txBox="1"/>
          <p:nvPr/>
        </p:nvSpPr>
        <p:spPr>
          <a:xfrm>
            <a:off x="1153043" y="4815887"/>
            <a:ext cx="1318080" cy="683201"/>
          </a:xfrm>
          <a:prstGeom prst="rect">
            <a:avLst/>
          </a:prstGeom>
          <a:noFill/>
          <a:ln>
            <a:noFill/>
          </a:ln>
        </p:spPr>
        <p:txBody>
          <a:bodyPr wrap="square" rtlCol="0" anchor="ctr" anchorCtr="0">
            <a:noAutofit/>
          </a:bodyPr>
          <a:lstStyle/>
          <a:p>
            <a:pPr algn="ctr">
              <a:lnSpc>
                <a:spcPts val="3600"/>
              </a:lnSpc>
            </a:pPr>
            <a:r>
              <a:rPr kumimoji="1" lang="en-US" altLang="ja-JP" sz="2400" dirty="0">
                <a:latin typeface="メイリオ" panose="020B0604030504040204" pitchFamily="50" charset="-128"/>
                <a:ea typeface="メイリオ" panose="020B0604030504040204" pitchFamily="50" charset="-128"/>
              </a:rPr>
              <a:t>100</a:t>
            </a:r>
            <a:endParaRPr kumimoji="1" lang="ja-JP" altLang="en-US" sz="2400"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id="{31A09FE2-F421-40EF-AA4A-E04D544A1DE3}"/>
              </a:ext>
            </a:extLst>
          </p:cNvPr>
          <p:cNvSpPr txBox="1"/>
          <p:nvPr/>
        </p:nvSpPr>
        <p:spPr>
          <a:xfrm>
            <a:off x="1153043" y="5569510"/>
            <a:ext cx="1318080" cy="683201"/>
          </a:xfrm>
          <a:prstGeom prst="rect">
            <a:avLst/>
          </a:prstGeom>
          <a:noFill/>
          <a:ln>
            <a:noFill/>
          </a:ln>
        </p:spPr>
        <p:txBody>
          <a:bodyPr wrap="square" rtlCol="0" anchor="ctr" anchorCtr="0">
            <a:noAutofit/>
          </a:bodyPr>
          <a:lstStyle/>
          <a:p>
            <a:pPr algn="ctr">
              <a:lnSpc>
                <a:spcPts val="3600"/>
              </a:lnSpc>
            </a:pPr>
            <a:r>
              <a:rPr kumimoji="1" lang="en-US" altLang="ja-JP" sz="2400" dirty="0">
                <a:latin typeface="メイリオ" panose="020B0604030504040204" pitchFamily="50" charset="-128"/>
                <a:ea typeface="メイリオ" panose="020B0604030504040204" pitchFamily="50" charset="-128"/>
              </a:rPr>
              <a:t>0</a:t>
            </a:r>
            <a:endParaRPr kumimoji="1" lang="ja-JP" altLang="en-US" sz="24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E67A2FE2-A638-465E-BE06-934B35A42B73}"/>
              </a:ext>
            </a:extLst>
          </p:cNvPr>
          <p:cNvSpPr txBox="1"/>
          <p:nvPr/>
        </p:nvSpPr>
        <p:spPr>
          <a:xfrm>
            <a:off x="732891" y="890958"/>
            <a:ext cx="10726219" cy="612000"/>
          </a:xfrm>
          <a:prstGeom prst="rect">
            <a:avLst/>
          </a:prstGeom>
          <a:noFill/>
          <a:ln>
            <a:noFill/>
          </a:ln>
        </p:spPr>
        <p:txBody>
          <a:bodyPr wrap="square" lIns="0" rIns="0" rtlCol="0" anchor="ctr" anchorCtr="0">
            <a:noAutofit/>
          </a:bodyPr>
          <a:lstStyle/>
          <a:p>
            <a:pPr algn="ctr">
              <a:lnSpc>
                <a:spcPts val="3600"/>
              </a:lnSpc>
            </a:pPr>
            <a:r>
              <a:rPr kumimoji="1" lang="ja-JP" altLang="en-US" sz="3200" b="1" dirty="0">
                <a:latin typeface="メイリオ" panose="020B0604030504040204" pitchFamily="50" charset="-128"/>
                <a:ea typeface="メイリオ" panose="020B0604030504040204" pitchFamily="50" charset="-128"/>
              </a:rPr>
              <a:t>［全国アメダス］</a:t>
            </a:r>
            <a:r>
              <a:rPr kumimoji="1" lang="en-US" altLang="ja-JP" sz="3200" b="1" dirty="0">
                <a:latin typeface="メイリオ" panose="020B0604030504040204" pitchFamily="50" charset="-128"/>
                <a:ea typeface="メイリオ" panose="020B0604030504040204" pitchFamily="50" charset="-128"/>
              </a:rPr>
              <a:t>1</a:t>
            </a:r>
            <a:r>
              <a:rPr kumimoji="1" lang="ja-JP" altLang="en-US" sz="3200" b="1" dirty="0">
                <a:latin typeface="メイリオ" panose="020B0604030504040204" pitchFamily="50" charset="-128"/>
                <a:ea typeface="メイリオ" panose="020B0604030504040204" pitchFamily="50" charset="-128"/>
              </a:rPr>
              <a:t>時間降水量</a:t>
            </a:r>
            <a:r>
              <a:rPr kumimoji="1" lang="en-US" altLang="ja-JP" sz="3200" b="1" dirty="0">
                <a:latin typeface="メイリオ" panose="020B0604030504040204" pitchFamily="50" charset="-128"/>
                <a:ea typeface="メイリオ" panose="020B0604030504040204" pitchFamily="50" charset="-128"/>
              </a:rPr>
              <a:t>50mm</a:t>
            </a:r>
            <a:r>
              <a:rPr kumimoji="1" lang="ja-JP" altLang="en-US" sz="3200" b="1" dirty="0">
                <a:latin typeface="メイリオ" panose="020B0604030504040204" pitchFamily="50" charset="-128"/>
                <a:ea typeface="メイリオ" panose="020B0604030504040204" pitchFamily="50" charset="-128"/>
              </a:rPr>
              <a:t>以上</a:t>
            </a:r>
            <a:r>
              <a:rPr kumimoji="1" lang="ja-JP" altLang="en-US" sz="3200" dirty="0">
                <a:latin typeface="メイリオ" panose="020B0604030504040204" pitchFamily="50" charset="-128"/>
                <a:ea typeface="メイリオ" panose="020B0604030504040204" pitchFamily="50" charset="-128"/>
              </a:rPr>
              <a:t>の年間発生回数</a:t>
            </a:r>
          </a:p>
        </p:txBody>
      </p:sp>
      <p:sp>
        <p:nvSpPr>
          <p:cNvPr id="34" name="テキスト ボックス 33">
            <a:extLst>
              <a:ext uri="{FF2B5EF4-FFF2-40B4-BE49-F238E27FC236}">
                <a16:creationId xmlns:a16="http://schemas.microsoft.com/office/drawing/2014/main" id="{DEB4B314-443E-49BE-ABCF-2E29D488723D}"/>
              </a:ext>
            </a:extLst>
          </p:cNvPr>
          <p:cNvSpPr txBox="1"/>
          <p:nvPr/>
        </p:nvSpPr>
        <p:spPr>
          <a:xfrm>
            <a:off x="519877" y="1463996"/>
            <a:ext cx="1318080" cy="683201"/>
          </a:xfrm>
          <a:prstGeom prst="rect">
            <a:avLst/>
          </a:prstGeom>
          <a:noFill/>
          <a:ln>
            <a:noFill/>
          </a:ln>
        </p:spPr>
        <p:txBody>
          <a:bodyPr wrap="square" rtlCol="0" anchor="ctr" anchorCtr="0">
            <a:noAutofit/>
          </a:bodyPr>
          <a:lstStyle/>
          <a:p>
            <a:pPr algn="ctr">
              <a:lnSpc>
                <a:spcPts val="3600"/>
              </a:lnSpc>
            </a:pPr>
            <a:r>
              <a:rPr kumimoji="1" lang="ja-JP" altLang="en-US" sz="2000" dirty="0">
                <a:latin typeface="メイリオ" panose="020B0604030504040204" pitchFamily="50" charset="-128"/>
                <a:ea typeface="メイリオ" panose="020B0604030504040204" pitchFamily="50" charset="-128"/>
              </a:rPr>
              <a:t>（回）</a:t>
            </a:r>
          </a:p>
        </p:txBody>
      </p:sp>
      <p:sp>
        <p:nvSpPr>
          <p:cNvPr id="36" name="テキスト ボックス 35">
            <a:extLst>
              <a:ext uri="{FF2B5EF4-FFF2-40B4-BE49-F238E27FC236}">
                <a16:creationId xmlns:a16="http://schemas.microsoft.com/office/drawing/2014/main" id="{5A23D2C0-89B9-448E-B868-DE6C6897FE14}"/>
              </a:ext>
            </a:extLst>
          </p:cNvPr>
          <p:cNvSpPr txBox="1"/>
          <p:nvPr/>
        </p:nvSpPr>
        <p:spPr>
          <a:xfrm>
            <a:off x="7029742" y="1525615"/>
            <a:ext cx="2603434" cy="1323439"/>
          </a:xfrm>
          <a:prstGeom prst="rect">
            <a:avLst/>
          </a:prstGeom>
          <a:noFill/>
        </p:spPr>
        <p:txBody>
          <a:bodyPr wrap="square" rtlCol="0">
            <a:spAutoFit/>
          </a:bodyPr>
          <a:lstStyle/>
          <a:p>
            <a:pPr algn="ctr"/>
            <a:r>
              <a:rPr kumimoji="1" lang="ja-JP" altLang="en-US" sz="4000" b="1" dirty="0">
                <a:solidFill>
                  <a:srgbClr val="F35353"/>
                </a:solidFill>
                <a:effectLst>
                  <a:glow rad="127000">
                    <a:schemeClr val="tx1"/>
                  </a:glow>
                </a:effectLst>
                <a:latin typeface="メイリオ" panose="020B0604030504040204" pitchFamily="50" charset="-128"/>
                <a:ea typeface="メイリオ" panose="020B0604030504040204" pitchFamily="50" charset="-128"/>
              </a:rPr>
              <a:t>約</a:t>
            </a:r>
            <a:r>
              <a:rPr kumimoji="1" lang="en-US" altLang="ja-JP" sz="4000" b="1" dirty="0">
                <a:solidFill>
                  <a:srgbClr val="F35353"/>
                </a:solidFill>
                <a:effectLst>
                  <a:glow rad="127000">
                    <a:schemeClr val="tx1"/>
                  </a:glow>
                </a:effectLst>
                <a:latin typeface="メイリオ" panose="020B0604030504040204" pitchFamily="50" charset="-128"/>
                <a:ea typeface="メイリオ" panose="020B0604030504040204" pitchFamily="50" charset="-128"/>
              </a:rPr>
              <a:t>1.5</a:t>
            </a:r>
            <a:r>
              <a:rPr kumimoji="1" lang="ja-JP" altLang="en-US" sz="4000" b="1" dirty="0">
                <a:solidFill>
                  <a:srgbClr val="F35353"/>
                </a:solidFill>
                <a:effectLst>
                  <a:glow rad="127000">
                    <a:schemeClr val="tx1"/>
                  </a:glow>
                </a:effectLst>
                <a:latin typeface="メイリオ" panose="020B0604030504040204" pitchFamily="50" charset="-128"/>
                <a:ea typeface="メイリオ" panose="020B0604030504040204" pitchFamily="50" charset="-128"/>
              </a:rPr>
              <a:t>倍</a:t>
            </a:r>
            <a:endParaRPr kumimoji="1" lang="en-US" altLang="ja-JP" sz="4000" b="1" dirty="0">
              <a:solidFill>
                <a:srgbClr val="F35353"/>
              </a:solidFill>
              <a:effectLst>
                <a:glow rad="127000">
                  <a:schemeClr val="tx1"/>
                </a:glow>
              </a:effectLst>
              <a:latin typeface="メイリオ" panose="020B0604030504040204" pitchFamily="50" charset="-128"/>
              <a:ea typeface="メイリオ" panose="020B0604030504040204" pitchFamily="50" charset="-128"/>
            </a:endParaRPr>
          </a:p>
          <a:p>
            <a:pPr algn="ctr"/>
            <a:r>
              <a:rPr kumimoji="1" lang="ja-JP" altLang="en-US" sz="4000" b="1" dirty="0">
                <a:solidFill>
                  <a:srgbClr val="F35353"/>
                </a:solidFill>
                <a:effectLst>
                  <a:glow rad="127000">
                    <a:schemeClr val="tx1"/>
                  </a:glow>
                </a:effectLst>
                <a:latin typeface="メイリオ" panose="020B0604030504040204" pitchFamily="50" charset="-128"/>
                <a:ea typeface="メイリオ" panose="020B0604030504040204" pitchFamily="50" charset="-128"/>
              </a:rPr>
              <a:t>増加</a:t>
            </a:r>
            <a:endParaRPr kumimoji="1" lang="ja-JP" altLang="en-US" sz="3200" b="1" dirty="0">
              <a:solidFill>
                <a:srgbClr val="F35353"/>
              </a:solidFill>
              <a:effectLst>
                <a:glow rad="127000">
                  <a:schemeClr val="tx1"/>
                </a:glow>
              </a:effectLst>
              <a:latin typeface="メイリオ" panose="020B0604030504040204" pitchFamily="50" charset="-128"/>
              <a:ea typeface="メイリオ" panose="020B0604030504040204" pitchFamily="50" charset="-128"/>
            </a:endParaRPr>
          </a:p>
        </p:txBody>
      </p:sp>
      <p:cxnSp>
        <p:nvCxnSpPr>
          <p:cNvPr id="39" name="直線コネクタ 38">
            <a:extLst>
              <a:ext uri="{FF2B5EF4-FFF2-40B4-BE49-F238E27FC236}">
                <a16:creationId xmlns:a16="http://schemas.microsoft.com/office/drawing/2014/main" id="{92D626E7-012B-47B6-AFB3-15F9ED3331D5}"/>
              </a:ext>
            </a:extLst>
          </p:cNvPr>
          <p:cNvCxnSpPr>
            <a:cxnSpLocks/>
          </p:cNvCxnSpPr>
          <p:nvPr/>
        </p:nvCxnSpPr>
        <p:spPr>
          <a:xfrm flipV="1">
            <a:off x="2387449" y="2900371"/>
            <a:ext cx="7686236" cy="1173003"/>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9607BE25-AAD2-4CE1-A9DD-A7DFE2B9BDAA}"/>
              </a:ext>
            </a:extLst>
          </p:cNvPr>
          <p:cNvSpPr txBox="1"/>
          <p:nvPr/>
        </p:nvSpPr>
        <p:spPr>
          <a:xfrm>
            <a:off x="7120542" y="4815886"/>
            <a:ext cx="2917843" cy="523220"/>
          </a:xfrm>
          <a:prstGeom prst="rect">
            <a:avLst/>
          </a:prstGeom>
          <a:noFill/>
        </p:spPr>
        <p:txBody>
          <a:bodyPr wrap="square" rtlCol="0">
            <a:spAutoFit/>
          </a:bodyPr>
          <a:lstStyle/>
          <a:p>
            <a:r>
              <a:rPr kumimoji="1" lang="ja-JP" altLang="en-US" sz="2800" b="1" dirty="0">
                <a:solidFill>
                  <a:schemeClr val="bg1"/>
                </a:solidFill>
                <a:effectLst>
                  <a:glow rad="127000">
                    <a:schemeClr val="tx1"/>
                  </a:glow>
                </a:effectLst>
                <a:latin typeface="メイリオ" panose="020B0604030504040204" pitchFamily="50" charset="-128"/>
                <a:ea typeface="メイリオ" panose="020B0604030504040204" pitchFamily="50" charset="-128"/>
              </a:rPr>
              <a:t>：</a:t>
            </a:r>
            <a:r>
              <a:rPr kumimoji="1" lang="en-US" altLang="ja-JP" sz="2800" b="1" dirty="0">
                <a:solidFill>
                  <a:schemeClr val="bg1"/>
                </a:solidFill>
                <a:effectLst>
                  <a:glow rad="127000">
                    <a:schemeClr val="tx1"/>
                  </a:glow>
                </a:effectLst>
                <a:latin typeface="メイリオ" panose="020B0604030504040204" pitchFamily="50" charset="-128"/>
                <a:ea typeface="メイリオ" panose="020B0604030504040204" pitchFamily="50" charset="-128"/>
              </a:rPr>
              <a:t>5</a:t>
            </a:r>
            <a:r>
              <a:rPr kumimoji="1" lang="ja-JP" altLang="en-US" sz="2800" b="1" dirty="0">
                <a:solidFill>
                  <a:schemeClr val="bg1"/>
                </a:solidFill>
                <a:effectLst>
                  <a:glow rad="127000">
                    <a:schemeClr val="tx1"/>
                  </a:glow>
                </a:effectLst>
                <a:latin typeface="メイリオ" panose="020B0604030504040204" pitchFamily="50" charset="-128"/>
                <a:ea typeface="メイリオ" panose="020B0604030504040204" pitchFamily="50" charset="-128"/>
              </a:rPr>
              <a:t>年移動平均値</a:t>
            </a:r>
          </a:p>
        </p:txBody>
      </p:sp>
      <p:sp>
        <p:nvSpPr>
          <p:cNvPr id="44" name="テキスト ボックス 43">
            <a:extLst>
              <a:ext uri="{FF2B5EF4-FFF2-40B4-BE49-F238E27FC236}">
                <a16:creationId xmlns:a16="http://schemas.microsoft.com/office/drawing/2014/main" id="{5E21586A-892C-48E2-9B80-8B859616F2D1}"/>
              </a:ext>
            </a:extLst>
          </p:cNvPr>
          <p:cNvSpPr txBox="1"/>
          <p:nvPr/>
        </p:nvSpPr>
        <p:spPr>
          <a:xfrm>
            <a:off x="7120542" y="5361763"/>
            <a:ext cx="2917843" cy="523220"/>
          </a:xfrm>
          <a:prstGeom prst="rect">
            <a:avLst/>
          </a:prstGeom>
          <a:noFill/>
        </p:spPr>
        <p:txBody>
          <a:bodyPr wrap="square" rtlCol="0">
            <a:spAutoFit/>
          </a:bodyPr>
          <a:lstStyle/>
          <a:p>
            <a:r>
              <a:rPr kumimoji="1" lang="ja-JP" altLang="en-US" sz="2800" b="1" dirty="0">
                <a:solidFill>
                  <a:schemeClr val="bg1"/>
                </a:solidFill>
                <a:effectLst>
                  <a:glow rad="127000">
                    <a:schemeClr val="tx1"/>
                  </a:glow>
                </a:effectLst>
                <a:latin typeface="メイリオ" panose="020B0604030504040204" pitchFamily="50" charset="-128"/>
                <a:ea typeface="メイリオ" panose="020B0604030504040204" pitchFamily="50" charset="-128"/>
              </a:rPr>
              <a:t>：長期変化傾向</a:t>
            </a:r>
          </a:p>
        </p:txBody>
      </p:sp>
      <p:cxnSp>
        <p:nvCxnSpPr>
          <p:cNvPr id="45" name="直線コネクタ 44">
            <a:extLst>
              <a:ext uri="{FF2B5EF4-FFF2-40B4-BE49-F238E27FC236}">
                <a16:creationId xmlns:a16="http://schemas.microsoft.com/office/drawing/2014/main" id="{505DF4C1-F037-4C4F-A5AB-A7C9E83B5797}"/>
              </a:ext>
            </a:extLst>
          </p:cNvPr>
          <p:cNvCxnSpPr>
            <a:cxnSpLocks/>
          </p:cNvCxnSpPr>
          <p:nvPr/>
        </p:nvCxnSpPr>
        <p:spPr>
          <a:xfrm>
            <a:off x="6245511" y="5599558"/>
            <a:ext cx="963475"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33D796F4-4983-4F7F-B816-E8806157A5CF}"/>
              </a:ext>
            </a:extLst>
          </p:cNvPr>
          <p:cNvCxnSpPr>
            <a:cxnSpLocks/>
          </p:cNvCxnSpPr>
          <p:nvPr/>
        </p:nvCxnSpPr>
        <p:spPr>
          <a:xfrm>
            <a:off x="6245511" y="5053681"/>
            <a:ext cx="963475" cy="0"/>
          </a:xfrm>
          <a:prstGeom prst="line">
            <a:avLst/>
          </a:prstGeom>
          <a:ln w="63500">
            <a:solidFill>
              <a:srgbClr val="214DA0"/>
            </a:solidFill>
          </a:ln>
        </p:spPr>
        <p:style>
          <a:lnRef idx="1">
            <a:schemeClr val="accent1"/>
          </a:lnRef>
          <a:fillRef idx="0">
            <a:schemeClr val="accent1"/>
          </a:fillRef>
          <a:effectRef idx="0">
            <a:schemeClr val="accent1"/>
          </a:effectRef>
          <a:fontRef idx="minor">
            <a:schemeClr val="tx1"/>
          </a:fontRef>
        </p:style>
      </p:cxnSp>
      <p:sp>
        <p:nvSpPr>
          <p:cNvPr id="49" name="テキスト ボックス 48">
            <a:extLst>
              <a:ext uri="{FF2B5EF4-FFF2-40B4-BE49-F238E27FC236}">
                <a16:creationId xmlns:a16="http://schemas.microsoft.com/office/drawing/2014/main" id="{32039FBF-0E61-47E9-8203-8C12F942BD97}"/>
              </a:ext>
            </a:extLst>
          </p:cNvPr>
          <p:cNvSpPr txBox="1"/>
          <p:nvPr/>
        </p:nvSpPr>
        <p:spPr>
          <a:xfrm>
            <a:off x="3926194" y="5959966"/>
            <a:ext cx="1318080" cy="481912"/>
          </a:xfrm>
          <a:prstGeom prst="rect">
            <a:avLst/>
          </a:prstGeom>
          <a:noFill/>
          <a:ln>
            <a:noFill/>
          </a:ln>
        </p:spPr>
        <p:txBody>
          <a:bodyPr wrap="square" rtlCol="0" anchor="ctr" anchorCtr="0">
            <a:noAutofit/>
          </a:bodyPr>
          <a:lstStyle/>
          <a:p>
            <a:pPr algn="ctr">
              <a:lnSpc>
                <a:spcPts val="3600"/>
              </a:lnSpc>
            </a:pPr>
            <a:r>
              <a:rPr kumimoji="1" lang="en-US" altLang="ja-JP" sz="2000" dirty="0">
                <a:latin typeface="メイリオ" panose="020B0604030504040204" pitchFamily="50" charset="-128"/>
                <a:ea typeface="メイリオ" panose="020B0604030504040204" pitchFamily="50" charset="-128"/>
              </a:rPr>
              <a:t>1990</a:t>
            </a:r>
            <a:endParaRPr kumimoji="1" lang="ja-JP" altLang="en-US" sz="2000" dirty="0">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4CF00813-28E8-4B1C-9118-4D4943450EA9}"/>
              </a:ext>
            </a:extLst>
          </p:cNvPr>
          <p:cNvSpPr txBox="1"/>
          <p:nvPr/>
        </p:nvSpPr>
        <p:spPr>
          <a:xfrm>
            <a:off x="7088784" y="5959966"/>
            <a:ext cx="1318080" cy="481912"/>
          </a:xfrm>
          <a:prstGeom prst="rect">
            <a:avLst/>
          </a:prstGeom>
          <a:noFill/>
          <a:ln>
            <a:noFill/>
          </a:ln>
        </p:spPr>
        <p:txBody>
          <a:bodyPr wrap="square" rtlCol="0" anchor="ctr" anchorCtr="0">
            <a:noAutofit/>
          </a:bodyPr>
          <a:lstStyle/>
          <a:p>
            <a:pPr algn="ctr">
              <a:lnSpc>
                <a:spcPts val="3600"/>
              </a:lnSpc>
            </a:pPr>
            <a:r>
              <a:rPr kumimoji="1" lang="en-US" altLang="ja-JP" sz="2000" dirty="0">
                <a:latin typeface="メイリオ" panose="020B0604030504040204" pitchFamily="50" charset="-128"/>
                <a:ea typeface="メイリオ" panose="020B0604030504040204" pitchFamily="50" charset="-128"/>
              </a:rPr>
              <a:t>2010</a:t>
            </a:r>
            <a:endParaRPr kumimoji="1" lang="ja-JP" altLang="en-US" sz="2000" dirty="0">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5727CA0D-A81C-CEDD-4FD3-A6768C0217DE}"/>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BB4DF2F0-96F0-C11F-1C70-4564BB9DE6C8}"/>
              </a:ext>
            </a:extLst>
          </p:cNvPr>
          <p:cNvSpPr txBox="1"/>
          <p:nvPr/>
        </p:nvSpPr>
        <p:spPr>
          <a:xfrm>
            <a:off x="65000" y="78197"/>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気象（大雨）</a:t>
            </a:r>
          </a:p>
        </p:txBody>
      </p:sp>
      <p:sp>
        <p:nvSpPr>
          <p:cNvPr id="33" name="テキスト ボックス 32">
            <a:extLst>
              <a:ext uri="{FF2B5EF4-FFF2-40B4-BE49-F238E27FC236}">
                <a16:creationId xmlns:a16="http://schemas.microsoft.com/office/drawing/2014/main" id="{EF05C775-EE7A-4DB2-86D6-93125A7B426F}"/>
              </a:ext>
            </a:extLst>
          </p:cNvPr>
          <p:cNvSpPr txBox="1"/>
          <p:nvPr/>
        </p:nvSpPr>
        <p:spPr>
          <a:xfrm>
            <a:off x="2898408" y="241310"/>
            <a:ext cx="9293592" cy="461665"/>
          </a:xfrm>
          <a:prstGeom prst="rect">
            <a:avLst/>
          </a:prstGeom>
          <a:noFill/>
        </p:spPr>
        <p:txBody>
          <a:bodyPr wrap="square">
            <a:spAutoFit/>
          </a:bodyPr>
          <a:lstStyle/>
          <a:p>
            <a:r>
              <a:rPr kumimoji="1" lang="ja-JP" altLang="en-US" sz="2400" b="1" dirty="0">
                <a:solidFill>
                  <a:schemeClr val="bg1"/>
                </a:solidFill>
                <a:latin typeface="Meiryo UI" panose="020B0604030504040204" pitchFamily="50" charset="-128"/>
                <a:ea typeface="Meiryo UI" panose="020B0604030504040204" pitchFamily="50" charset="-128"/>
              </a:rPr>
              <a:t>非常に激しい雨：</a:t>
            </a:r>
            <a:r>
              <a:rPr kumimoji="1" lang="en-US" altLang="ja-JP" sz="2400" b="1" dirty="0">
                <a:solidFill>
                  <a:schemeClr val="bg1"/>
                </a:solidFill>
                <a:latin typeface="Meiryo UI" panose="020B0604030504040204" pitchFamily="50" charset="-128"/>
                <a:ea typeface="Meiryo UI" panose="020B0604030504040204" pitchFamily="50" charset="-128"/>
              </a:rPr>
              <a:t>50</a:t>
            </a:r>
            <a:r>
              <a:rPr kumimoji="1" lang="ja-JP" altLang="en-US" sz="2400" b="1" dirty="0">
                <a:solidFill>
                  <a:schemeClr val="bg1"/>
                </a:solidFill>
                <a:latin typeface="Meiryo UI" panose="020B0604030504040204" pitchFamily="50" charset="-128"/>
                <a:ea typeface="Meiryo UI" panose="020B0604030504040204" pitchFamily="50" charset="-128"/>
              </a:rPr>
              <a:t>ｍｍ以上</a:t>
            </a:r>
            <a:r>
              <a:rPr kumimoji="1" lang="en-US" altLang="ja-JP" sz="2400" b="1" dirty="0">
                <a:solidFill>
                  <a:schemeClr val="bg1"/>
                </a:solidFill>
                <a:latin typeface="Meiryo UI" panose="020B0604030504040204" pitchFamily="50" charset="-128"/>
                <a:ea typeface="Meiryo UI" panose="020B0604030504040204" pitchFamily="50" charset="-128"/>
              </a:rPr>
              <a:t>80</a:t>
            </a:r>
            <a:r>
              <a:rPr kumimoji="1" lang="ja-JP" altLang="en-US" sz="2400" b="1" dirty="0">
                <a:solidFill>
                  <a:schemeClr val="bg1"/>
                </a:solidFill>
                <a:latin typeface="Meiryo UI" panose="020B0604030504040204" pitchFamily="50" charset="-128"/>
                <a:ea typeface="Meiryo UI" panose="020B0604030504040204" pitchFamily="50" charset="-128"/>
              </a:rPr>
              <a:t>ｍｍ未満、猛烈な雨：</a:t>
            </a:r>
            <a:r>
              <a:rPr kumimoji="1" lang="en-US" altLang="ja-JP" sz="2400" b="1" dirty="0">
                <a:solidFill>
                  <a:schemeClr val="bg1"/>
                </a:solidFill>
                <a:latin typeface="Meiryo UI" panose="020B0604030504040204" pitchFamily="50" charset="-128"/>
                <a:ea typeface="Meiryo UI" panose="020B0604030504040204" pitchFamily="50" charset="-128"/>
              </a:rPr>
              <a:t>80</a:t>
            </a:r>
            <a:r>
              <a:rPr kumimoji="1" lang="ja-JP" altLang="en-US" sz="2400" b="1" dirty="0">
                <a:solidFill>
                  <a:schemeClr val="bg1"/>
                </a:solidFill>
                <a:latin typeface="Meiryo UI" panose="020B0604030504040204" pitchFamily="50" charset="-128"/>
                <a:ea typeface="Meiryo UI" panose="020B0604030504040204" pitchFamily="50" charset="-128"/>
              </a:rPr>
              <a:t>ｍｍ以上</a:t>
            </a:r>
            <a:endParaRPr lang="ja-JP" altLang="en-US" sz="2400" b="1" dirty="0">
              <a:solidFill>
                <a:schemeClr val="bg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ED0C89A0-DFBF-567E-05C8-44E1E1B3774D}"/>
              </a:ext>
            </a:extLst>
          </p:cNvPr>
          <p:cNvSpPr txBox="1"/>
          <p:nvPr/>
        </p:nvSpPr>
        <p:spPr>
          <a:xfrm>
            <a:off x="3736428" y="95440"/>
            <a:ext cx="525780" cy="291740"/>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はげ</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7347BB81-DAD3-8FAF-E3DA-CD91F1E1C1A5}"/>
              </a:ext>
            </a:extLst>
          </p:cNvPr>
          <p:cNvSpPr txBox="1"/>
          <p:nvPr/>
        </p:nvSpPr>
        <p:spPr>
          <a:xfrm>
            <a:off x="8570100" y="110507"/>
            <a:ext cx="869078" cy="291740"/>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もうれつ</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67081501-03AD-D6E8-6481-765A4EBD8F93}"/>
              </a:ext>
            </a:extLst>
          </p:cNvPr>
          <p:cNvSpPr txBox="1"/>
          <p:nvPr/>
        </p:nvSpPr>
        <p:spPr>
          <a:xfrm>
            <a:off x="5095123" y="714010"/>
            <a:ext cx="1271094" cy="291740"/>
          </a:xfrm>
          <a:prstGeom prst="rect">
            <a:avLst/>
          </a:prstGeom>
          <a:noFill/>
          <a:ln>
            <a:noFill/>
          </a:ln>
        </p:spPr>
        <p:txBody>
          <a:bodyPr wrap="square" rtlCol="0" anchor="ctr" anchorCtr="0">
            <a:noAutofit/>
          </a:bodyPr>
          <a:lstStyle/>
          <a:p>
            <a:pPr algn="dist"/>
            <a:r>
              <a:rPr kumimoji="1" lang="ja-JP" altLang="en-US" sz="1050" dirty="0">
                <a:latin typeface="メイリオ" panose="020B0604030504040204" pitchFamily="50" charset="-128"/>
                <a:ea typeface="メイリオ" panose="020B0604030504040204" pitchFamily="50" charset="-128"/>
              </a:rPr>
              <a:t>こうすいりょう</a:t>
            </a:r>
            <a:endParaRPr kumimoji="1" lang="en-US" altLang="ja-JP" sz="105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8D22ABA6-EEBC-63DF-11BB-4BC9C0AD51FB}"/>
              </a:ext>
            </a:extLst>
          </p:cNvPr>
          <p:cNvSpPr txBox="1"/>
          <p:nvPr/>
        </p:nvSpPr>
        <p:spPr>
          <a:xfrm>
            <a:off x="10180191" y="5959966"/>
            <a:ext cx="972997" cy="481912"/>
          </a:xfrm>
          <a:prstGeom prst="rect">
            <a:avLst/>
          </a:prstGeom>
          <a:noFill/>
          <a:ln>
            <a:noFill/>
          </a:ln>
        </p:spPr>
        <p:txBody>
          <a:bodyPr wrap="square" rtlCol="0" anchor="ctr" anchorCtr="0">
            <a:noAutofit/>
          </a:bodyPr>
          <a:lstStyle/>
          <a:p>
            <a:pPr algn="ctr">
              <a:lnSpc>
                <a:spcPts val="3600"/>
              </a:lnSpc>
            </a:pPr>
            <a:r>
              <a:rPr kumimoji="1" lang="en-US" altLang="ja-JP" sz="2000" dirty="0">
                <a:latin typeface="メイリオ" panose="020B0604030504040204" pitchFamily="50" charset="-128"/>
                <a:ea typeface="メイリオ" panose="020B0604030504040204" pitchFamily="50" charset="-128"/>
              </a:rPr>
              <a:t>2025</a:t>
            </a:r>
            <a:endParaRPr kumimoji="1" lang="ja-JP" altLang="en-US" sz="20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8D2C270C-E32B-FCF6-1DAD-D3DFF49CFAAA}"/>
              </a:ext>
            </a:extLst>
          </p:cNvPr>
          <p:cNvSpPr txBox="1"/>
          <p:nvPr/>
        </p:nvSpPr>
        <p:spPr>
          <a:xfrm>
            <a:off x="10800070" y="5906082"/>
            <a:ext cx="1318080" cy="612001"/>
          </a:xfrm>
          <a:prstGeom prst="rect">
            <a:avLst/>
          </a:prstGeom>
          <a:noFill/>
          <a:ln>
            <a:noFill/>
          </a:ln>
        </p:spPr>
        <p:txBody>
          <a:bodyPr wrap="square" rtlCol="0" anchor="ctr" anchorCtr="0">
            <a:noAutofit/>
          </a:bodyPr>
          <a:lstStyle/>
          <a:p>
            <a:pPr algn="ctr">
              <a:lnSpc>
                <a:spcPts val="3600"/>
              </a:lnSpc>
            </a:pPr>
            <a:r>
              <a:rPr kumimoji="1" lang="ja-JP" altLang="en-US" sz="2000" dirty="0">
                <a:latin typeface="メイリオ" panose="020B0604030504040204" pitchFamily="50" charset="-128"/>
                <a:ea typeface="メイリオ" panose="020B0604030504040204" pitchFamily="50" charset="-128"/>
              </a:rPr>
              <a:t>（年）</a:t>
            </a:r>
          </a:p>
        </p:txBody>
      </p:sp>
      <p:sp>
        <p:nvSpPr>
          <p:cNvPr id="17" name="フリーフォーム: 図形 16">
            <a:extLst>
              <a:ext uri="{FF2B5EF4-FFF2-40B4-BE49-F238E27FC236}">
                <a16:creationId xmlns:a16="http://schemas.microsoft.com/office/drawing/2014/main" id="{39225394-9100-1557-2FAF-28BFB173879F}"/>
              </a:ext>
            </a:extLst>
          </p:cNvPr>
          <p:cNvSpPr/>
          <p:nvPr/>
        </p:nvSpPr>
        <p:spPr>
          <a:xfrm>
            <a:off x="10096500" y="5956301"/>
            <a:ext cx="167383" cy="336550"/>
          </a:xfrm>
          <a:custGeom>
            <a:avLst/>
            <a:gdLst>
              <a:gd name="csX0" fmla="*/ 0 w 184935"/>
              <a:gd name="csY0" fmla="*/ 0 h 339047"/>
              <a:gd name="csX1" fmla="*/ 0 w 184935"/>
              <a:gd name="csY1" fmla="*/ 339047 h 339047"/>
              <a:gd name="csX2" fmla="*/ 184935 w 184935"/>
              <a:gd name="csY2" fmla="*/ 339047 h 339047"/>
            </a:gdLst>
            <a:ahLst/>
            <a:cxnLst>
              <a:cxn ang="0">
                <a:pos x="csX0" y="csY0"/>
              </a:cxn>
              <a:cxn ang="0">
                <a:pos x="csX1" y="csY1"/>
              </a:cxn>
              <a:cxn ang="0">
                <a:pos x="csX2" y="csY2"/>
              </a:cxn>
            </a:cxnLst>
            <a:rect l="l" t="t" r="r" b="b"/>
            <a:pathLst>
              <a:path w="184935" h="339047">
                <a:moveTo>
                  <a:pt x="0" y="0"/>
                </a:moveTo>
                <a:lnTo>
                  <a:pt x="0" y="339047"/>
                </a:lnTo>
                <a:lnTo>
                  <a:pt x="184935" y="339047"/>
                </a:lnTo>
              </a:path>
            </a:pathLst>
          </a:custGeom>
          <a:noFill/>
          <a:ln w="190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4D658BF0-0FF2-A111-B52B-19A9C3075148}"/>
              </a:ext>
            </a:extLst>
          </p:cNvPr>
          <p:cNvSpPr txBox="1"/>
          <p:nvPr/>
        </p:nvSpPr>
        <p:spPr>
          <a:xfrm>
            <a:off x="1871940" y="5959966"/>
            <a:ext cx="972997" cy="481912"/>
          </a:xfrm>
          <a:prstGeom prst="rect">
            <a:avLst/>
          </a:prstGeom>
          <a:noFill/>
          <a:ln>
            <a:noFill/>
          </a:ln>
        </p:spPr>
        <p:txBody>
          <a:bodyPr wrap="square" rtlCol="0" anchor="ctr" anchorCtr="0">
            <a:noAutofit/>
          </a:bodyPr>
          <a:lstStyle/>
          <a:p>
            <a:pPr algn="ctr">
              <a:lnSpc>
                <a:spcPts val="3600"/>
              </a:lnSpc>
            </a:pPr>
            <a:r>
              <a:rPr kumimoji="1" lang="en-US" altLang="ja-JP" sz="2000" dirty="0">
                <a:latin typeface="メイリオ" panose="020B0604030504040204" pitchFamily="50" charset="-128"/>
                <a:ea typeface="メイリオ" panose="020B0604030504040204" pitchFamily="50" charset="-128"/>
              </a:rPr>
              <a:t>1976</a:t>
            </a:r>
            <a:endParaRPr kumimoji="1" lang="ja-JP" altLang="en-US" sz="2000" dirty="0">
              <a:latin typeface="メイリオ" panose="020B0604030504040204" pitchFamily="50" charset="-128"/>
              <a:ea typeface="メイリオ" panose="020B0604030504040204" pitchFamily="50" charset="-128"/>
            </a:endParaRPr>
          </a:p>
        </p:txBody>
      </p:sp>
      <p:sp>
        <p:nvSpPr>
          <p:cNvPr id="3" name="スライド番号プレースホルダー 9">
            <a:extLst>
              <a:ext uri="{FF2B5EF4-FFF2-40B4-BE49-F238E27FC236}">
                <a16:creationId xmlns:a16="http://schemas.microsoft.com/office/drawing/2014/main" id="{5C3C9590-3BF6-2B00-D357-D68F304CF6EA}"/>
              </a:ext>
            </a:extLst>
          </p:cNvPr>
          <p:cNvSpPr>
            <a:spLocks noGrp="1"/>
          </p:cNvSpPr>
          <p:nvPr>
            <p:ph type="sldNum" sz="quarter" idx="12"/>
          </p:nvPr>
        </p:nvSpPr>
        <p:spPr>
          <a:xfrm>
            <a:off x="10134600" y="1"/>
            <a:ext cx="2057400" cy="365125"/>
          </a:xfrm>
        </p:spPr>
        <p:txBody>
          <a:bodyPr/>
          <a:lstStyle/>
          <a:p>
            <a:fld id="{316C58C4-C82E-4833-8098-8F727F1E616F}" type="slidenum">
              <a:rPr kumimoji="1" lang="ja-JP" altLang="en-US" sz="1600">
                <a:solidFill>
                  <a:schemeClr val="bg1"/>
                </a:solidFill>
                <a:latin typeface="メイリオ" panose="020B0604030504040204" pitchFamily="50" charset="-128"/>
                <a:ea typeface="メイリオ" panose="020B0604030504040204" pitchFamily="50" charset="-128"/>
              </a:rPr>
              <a:t>3</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ED51888F-2464-1533-3DCC-DA270DA5C1E5}"/>
              </a:ext>
            </a:extLst>
          </p:cNvPr>
          <p:cNvSpPr txBox="1"/>
          <p:nvPr/>
        </p:nvSpPr>
        <p:spPr>
          <a:xfrm>
            <a:off x="8840894" y="4647836"/>
            <a:ext cx="1078522" cy="291740"/>
          </a:xfrm>
          <a:prstGeom prst="rect">
            <a:avLst/>
          </a:prstGeom>
          <a:noFill/>
          <a:ln>
            <a:noFill/>
          </a:ln>
        </p:spPr>
        <p:txBody>
          <a:bodyPr wrap="square" rtlCol="0" anchor="ctr" anchorCtr="0">
            <a:noAutofit/>
          </a:bodyPr>
          <a:lstStyle/>
          <a:p>
            <a:pPr algn="dist"/>
            <a:r>
              <a:rPr kumimoji="1" lang="ja-JP" altLang="en-US" sz="1050" dirty="0">
                <a:solidFill>
                  <a:schemeClr val="bg1"/>
                </a:solidFill>
                <a:latin typeface="メイリオ" panose="020B0604030504040204" pitchFamily="50" charset="-128"/>
                <a:ea typeface="メイリオ" panose="020B0604030504040204" pitchFamily="50" charset="-128"/>
              </a:rPr>
              <a:t>へいきんち</a:t>
            </a:r>
            <a:endParaRPr kumimoji="1" lang="en-US" altLang="ja-JP" sz="1050" dirty="0">
              <a:solidFill>
                <a:schemeClr val="bg1"/>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7F5AC895-95B5-CF28-6706-0F6DDEA986FE}"/>
              </a:ext>
            </a:extLst>
          </p:cNvPr>
          <p:cNvSpPr txBox="1"/>
          <p:nvPr/>
        </p:nvSpPr>
        <p:spPr>
          <a:xfrm>
            <a:off x="7516716" y="5177814"/>
            <a:ext cx="2250299" cy="291740"/>
          </a:xfrm>
          <a:prstGeom prst="rect">
            <a:avLst/>
          </a:prstGeom>
          <a:noFill/>
          <a:ln>
            <a:noFill/>
          </a:ln>
        </p:spPr>
        <p:txBody>
          <a:bodyPr wrap="square" rtlCol="0" anchor="ctr" anchorCtr="0">
            <a:noAutofit/>
          </a:bodyPr>
          <a:lstStyle/>
          <a:p>
            <a:pPr algn="dist"/>
            <a:r>
              <a:rPr kumimoji="1" lang="ja-JP" altLang="en-US" sz="1050" dirty="0">
                <a:solidFill>
                  <a:schemeClr val="bg1"/>
                </a:solidFill>
                <a:latin typeface="メイリオ" panose="020B0604030504040204" pitchFamily="50" charset="-128"/>
                <a:ea typeface="メイリオ" panose="020B0604030504040204" pitchFamily="50" charset="-128"/>
              </a:rPr>
              <a:t>ちょうきへんかけいこう</a:t>
            </a:r>
            <a:endParaRPr kumimoji="1" lang="en-US" altLang="ja-JP" sz="105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59211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a:extLst>
              <a:ext uri="{FF2B5EF4-FFF2-40B4-BE49-F238E27FC236}">
                <a16:creationId xmlns:a16="http://schemas.microsoft.com/office/drawing/2014/main" id="{2ECBAB37-C7F8-9244-17C1-28F31EBA7EA3}"/>
              </a:ext>
            </a:extLst>
          </p:cNvPr>
          <p:cNvPicPr>
            <a:picLocks noChangeAspect="1"/>
          </p:cNvPicPr>
          <p:nvPr/>
        </p:nvPicPr>
        <p:blipFill>
          <a:blip r:embed="rId3"/>
          <a:srcRect t="10367"/>
          <a:stretch>
            <a:fillRect/>
          </a:stretch>
        </p:blipFill>
        <p:spPr>
          <a:xfrm>
            <a:off x="550395" y="4861902"/>
            <a:ext cx="6859524" cy="1294964"/>
          </a:xfrm>
          <a:prstGeom prst="rect">
            <a:avLst/>
          </a:prstGeom>
        </p:spPr>
      </p:pic>
      <p:pic>
        <p:nvPicPr>
          <p:cNvPr id="12" name="図 11">
            <a:extLst>
              <a:ext uri="{FF2B5EF4-FFF2-40B4-BE49-F238E27FC236}">
                <a16:creationId xmlns:a16="http://schemas.microsoft.com/office/drawing/2014/main" id="{8AAD1E35-ACE7-03A2-4646-A60142F8391F}"/>
              </a:ext>
            </a:extLst>
          </p:cNvPr>
          <p:cNvPicPr>
            <a:picLocks noChangeAspect="1"/>
          </p:cNvPicPr>
          <p:nvPr/>
        </p:nvPicPr>
        <p:blipFill>
          <a:blip r:embed="rId4"/>
          <a:stretch>
            <a:fillRect/>
          </a:stretch>
        </p:blipFill>
        <p:spPr>
          <a:xfrm>
            <a:off x="550395" y="1468459"/>
            <a:ext cx="6232310" cy="2397252"/>
          </a:xfrm>
          <a:prstGeom prst="rect">
            <a:avLst/>
          </a:prstGeom>
        </p:spPr>
      </p:pic>
      <p:pic>
        <p:nvPicPr>
          <p:cNvPr id="26" name="図 25">
            <a:extLst>
              <a:ext uri="{FF2B5EF4-FFF2-40B4-BE49-F238E27FC236}">
                <a16:creationId xmlns:a16="http://schemas.microsoft.com/office/drawing/2014/main" id="{4DBDFBE2-55FB-40E3-B42B-A1C136B59490}"/>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8300593" y="2211"/>
            <a:ext cx="3887134" cy="6853580"/>
          </a:xfrm>
          <a:prstGeom prst="rect">
            <a:avLst/>
          </a:prstGeom>
        </p:spPr>
      </p:pic>
      <p:sp>
        <p:nvSpPr>
          <p:cNvPr id="5" name="テキスト ボックス 4">
            <a:extLst>
              <a:ext uri="{FF2B5EF4-FFF2-40B4-BE49-F238E27FC236}">
                <a16:creationId xmlns:a16="http://schemas.microsoft.com/office/drawing/2014/main" id="{67ADE8FB-3646-494D-B2CD-472407085A1C}"/>
              </a:ext>
            </a:extLst>
          </p:cNvPr>
          <p:cNvSpPr txBox="1"/>
          <p:nvPr/>
        </p:nvSpPr>
        <p:spPr>
          <a:xfrm>
            <a:off x="8237632" y="6521562"/>
            <a:ext cx="4242209" cy="337080"/>
          </a:xfrm>
          <a:prstGeom prst="rect">
            <a:avLst/>
          </a:prstGeom>
          <a:noFill/>
        </p:spPr>
        <p:txBody>
          <a:bodyPr wrap="square" rtlCol="0">
            <a:spAutoFit/>
          </a:bodyPr>
          <a:lstStyle/>
          <a:p>
            <a:pPr>
              <a:lnSpc>
                <a:spcPts val="1000"/>
              </a:lnSpc>
            </a:pPr>
            <a:r>
              <a:rPr kumimoji="1" lang="ja-JP" altLang="en-US" sz="1000" dirty="0">
                <a:solidFill>
                  <a:schemeClr val="bg1"/>
                </a:solidFill>
                <a:latin typeface="Meiryo UI" panose="020B0604030504040204" pitchFamily="50" charset="-128"/>
                <a:ea typeface="Meiryo UI" panose="020B0604030504040204" pitchFamily="50" charset="-128"/>
              </a:rPr>
              <a:t>出典：気象庁「観測画像紹介」</a:t>
            </a:r>
            <a:r>
              <a:rPr kumimoji="1" lang="ja-JP" altLang="en-US" sz="800" dirty="0">
                <a:solidFill>
                  <a:schemeClr val="bg1"/>
                </a:solidFill>
                <a:latin typeface="Meiryo UI" panose="020B0604030504040204" pitchFamily="50" charset="-128"/>
                <a:ea typeface="Meiryo UI" panose="020B0604030504040204" pitchFamily="50" charset="-128"/>
              </a:rPr>
              <a:t>（</a:t>
            </a:r>
            <a:r>
              <a:rPr kumimoji="1" lang="en-US" altLang="ja-JP" sz="800" dirty="0">
                <a:solidFill>
                  <a:schemeClr val="bg1"/>
                </a:solidFill>
                <a:latin typeface="Meiryo UI" panose="020B0604030504040204" pitchFamily="50" charset="-128"/>
                <a:ea typeface="Meiryo UI" panose="020B0604030504040204" pitchFamily="50" charset="-128"/>
              </a:rPr>
              <a:t> https://www.data.jma.go.jp</a:t>
            </a:r>
          </a:p>
          <a:p>
            <a:pPr marL="396000">
              <a:lnSpc>
                <a:spcPts val="1000"/>
              </a:lnSpc>
            </a:pP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en-US" altLang="ja-JP" sz="800" dirty="0" err="1">
                <a:solidFill>
                  <a:schemeClr val="bg1"/>
                </a:solidFill>
                <a:latin typeface="Meiryo UI" panose="020B0604030504040204" pitchFamily="50" charset="-128"/>
                <a:ea typeface="Meiryo UI" panose="020B0604030504040204" pitchFamily="50" charset="-128"/>
              </a:rPr>
              <a:t>sat_info</a:t>
            </a: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en-US" altLang="ja-JP" sz="800" dirty="0" err="1">
                <a:solidFill>
                  <a:schemeClr val="bg1"/>
                </a:solidFill>
                <a:latin typeface="Meiryo UI" panose="020B0604030504040204" pitchFamily="50" charset="-128"/>
                <a:ea typeface="Meiryo UI" panose="020B0604030504040204" pitchFamily="50" charset="-128"/>
              </a:rPr>
              <a:t>himawari</a:t>
            </a: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en-US" altLang="ja-JP" sz="800" dirty="0" err="1">
                <a:solidFill>
                  <a:schemeClr val="bg1"/>
                </a:solidFill>
                <a:latin typeface="Meiryo UI" panose="020B0604030504040204" pitchFamily="50" charset="-128"/>
                <a:ea typeface="Meiryo UI" panose="020B0604030504040204" pitchFamily="50" charset="-128"/>
              </a:rPr>
              <a:t>obsimg</a:t>
            </a:r>
            <a:r>
              <a:rPr kumimoji="1" lang="en-US" altLang="ja-JP" sz="800" dirty="0">
                <a:solidFill>
                  <a:schemeClr val="bg1"/>
                </a:solidFill>
                <a:latin typeface="Meiryo UI" panose="020B0604030504040204" pitchFamily="50" charset="-128"/>
                <a:ea typeface="Meiryo UI" panose="020B0604030504040204" pitchFamily="50" charset="-128"/>
              </a:rPr>
              <a:t>/image_typh.html </a:t>
            </a:r>
            <a:r>
              <a:rPr kumimoji="1" lang="ja-JP" altLang="en-US" sz="800" dirty="0">
                <a:solidFill>
                  <a:schemeClr val="bg1"/>
                </a:solidFill>
                <a:latin typeface="Meiryo UI" panose="020B0604030504040204" pitchFamily="50" charset="-128"/>
                <a:ea typeface="Meiryo UI" panose="020B0604030504040204" pitchFamily="50" charset="-128"/>
              </a:rPr>
              <a:t>）をもとに作成</a:t>
            </a:r>
            <a:endParaRPr kumimoji="1" lang="en-US" altLang="ja-JP" sz="800" dirty="0">
              <a:solidFill>
                <a:schemeClr val="bg1"/>
              </a:solidFill>
              <a:latin typeface="Meiryo UI" panose="020B0604030504040204" pitchFamily="50" charset="-128"/>
              <a:ea typeface="Meiryo UI" panose="020B0604030504040204" pitchFamily="50" charset="-128"/>
            </a:endParaRPr>
          </a:p>
        </p:txBody>
      </p:sp>
      <p:sp>
        <p:nvSpPr>
          <p:cNvPr id="10" name="コンテンツ プレースホルダー 3">
            <a:extLst>
              <a:ext uri="{FF2B5EF4-FFF2-40B4-BE49-F238E27FC236}">
                <a16:creationId xmlns:a16="http://schemas.microsoft.com/office/drawing/2014/main" id="{12BD85B7-F6A7-40BB-BA24-1F6955C0FBD2}"/>
              </a:ext>
            </a:extLst>
          </p:cNvPr>
          <p:cNvSpPr txBox="1">
            <a:spLocks/>
          </p:cNvSpPr>
          <p:nvPr/>
        </p:nvSpPr>
        <p:spPr>
          <a:xfrm>
            <a:off x="8414582" y="1393042"/>
            <a:ext cx="3942177" cy="478977"/>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900"/>
              </a:lnSpc>
              <a:buNone/>
            </a:pPr>
            <a:r>
              <a:rPr lang="ja-JP" altLang="en-US" b="1" dirty="0">
                <a:solidFill>
                  <a:schemeClr val="bg1"/>
                </a:solidFill>
                <a:effectLst>
                  <a:glow rad="127000">
                    <a:schemeClr val="tx1"/>
                  </a:glow>
                </a:effectLst>
                <a:latin typeface="メイリオ" panose="020B0604030504040204" pitchFamily="50" charset="-128"/>
                <a:ea typeface="メイリオ" panose="020B0604030504040204" pitchFamily="50" charset="-128"/>
              </a:rPr>
              <a:t>令和元年台風</a:t>
            </a:r>
            <a:r>
              <a:rPr lang="en-US" altLang="ja-JP" b="1" dirty="0">
                <a:solidFill>
                  <a:schemeClr val="bg1"/>
                </a:solidFill>
                <a:effectLst>
                  <a:glow rad="127000">
                    <a:schemeClr val="tx1"/>
                  </a:glow>
                </a:effectLst>
                <a:latin typeface="メイリオ" panose="020B0604030504040204" pitchFamily="50" charset="-128"/>
                <a:ea typeface="メイリオ" panose="020B0604030504040204" pitchFamily="50" charset="-128"/>
              </a:rPr>
              <a:t>19</a:t>
            </a:r>
            <a:r>
              <a:rPr lang="ja-JP" altLang="en-US" b="1" dirty="0">
                <a:solidFill>
                  <a:schemeClr val="bg1"/>
                </a:solidFill>
                <a:effectLst>
                  <a:glow rad="127000">
                    <a:schemeClr val="tx1"/>
                  </a:glow>
                </a:effectLst>
                <a:latin typeface="メイリオ" panose="020B0604030504040204" pitchFamily="50" charset="-128"/>
                <a:ea typeface="メイリオ" panose="020B0604030504040204" pitchFamily="50" charset="-128"/>
              </a:rPr>
              <a:t>号</a:t>
            </a:r>
          </a:p>
        </p:txBody>
      </p:sp>
      <p:sp>
        <p:nvSpPr>
          <p:cNvPr id="16" name="コンテンツ プレースホルダー 3">
            <a:extLst>
              <a:ext uri="{FF2B5EF4-FFF2-40B4-BE49-F238E27FC236}">
                <a16:creationId xmlns:a16="http://schemas.microsoft.com/office/drawing/2014/main" id="{F5FF5A4C-F9AD-4D7B-91D2-E5D92CB6D5F9}"/>
              </a:ext>
            </a:extLst>
          </p:cNvPr>
          <p:cNvSpPr txBox="1">
            <a:spLocks/>
          </p:cNvSpPr>
          <p:nvPr/>
        </p:nvSpPr>
        <p:spPr>
          <a:xfrm>
            <a:off x="955435" y="6194337"/>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dirty="0">
                <a:latin typeface="メイリオ" panose="020B0604030504040204" pitchFamily="50" charset="-128"/>
                <a:ea typeface="メイリオ" panose="020B0604030504040204" pitchFamily="50" charset="-128"/>
              </a:rPr>
              <a:t>5</a:t>
            </a:r>
            <a:r>
              <a:rPr lang="ja-JP" altLang="en-US" sz="2400" dirty="0">
                <a:latin typeface="メイリオ" panose="020B0604030504040204" pitchFamily="50" charset="-128"/>
                <a:ea typeface="メイリオ" panose="020B0604030504040204" pitchFamily="50" charset="-128"/>
              </a:rPr>
              <a:t>月</a:t>
            </a:r>
          </a:p>
        </p:txBody>
      </p:sp>
      <p:sp>
        <p:nvSpPr>
          <p:cNvPr id="17" name="コンテンツ プレースホルダー 3">
            <a:extLst>
              <a:ext uri="{FF2B5EF4-FFF2-40B4-BE49-F238E27FC236}">
                <a16:creationId xmlns:a16="http://schemas.microsoft.com/office/drawing/2014/main" id="{F67293D8-8D6C-4ED0-A746-0F1D562C87C5}"/>
              </a:ext>
            </a:extLst>
          </p:cNvPr>
          <p:cNvSpPr txBox="1">
            <a:spLocks/>
          </p:cNvSpPr>
          <p:nvPr/>
        </p:nvSpPr>
        <p:spPr>
          <a:xfrm>
            <a:off x="1867707" y="6194337"/>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dirty="0">
                <a:latin typeface="メイリオ" panose="020B0604030504040204" pitchFamily="50" charset="-128"/>
                <a:ea typeface="メイリオ" panose="020B0604030504040204" pitchFamily="50" charset="-128"/>
              </a:rPr>
              <a:t>6</a:t>
            </a:r>
            <a:r>
              <a:rPr lang="ja-JP" altLang="en-US" sz="2400" dirty="0">
                <a:latin typeface="メイリオ" panose="020B0604030504040204" pitchFamily="50" charset="-128"/>
                <a:ea typeface="メイリオ" panose="020B0604030504040204" pitchFamily="50" charset="-128"/>
              </a:rPr>
              <a:t>月</a:t>
            </a:r>
          </a:p>
        </p:txBody>
      </p:sp>
      <p:sp>
        <p:nvSpPr>
          <p:cNvPr id="18" name="コンテンツ プレースホルダー 3">
            <a:extLst>
              <a:ext uri="{FF2B5EF4-FFF2-40B4-BE49-F238E27FC236}">
                <a16:creationId xmlns:a16="http://schemas.microsoft.com/office/drawing/2014/main" id="{8072BB81-4F06-4403-AD02-F0DE0A8424B6}"/>
              </a:ext>
            </a:extLst>
          </p:cNvPr>
          <p:cNvSpPr txBox="1">
            <a:spLocks/>
          </p:cNvSpPr>
          <p:nvPr/>
        </p:nvSpPr>
        <p:spPr>
          <a:xfrm>
            <a:off x="2778952" y="6194337"/>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dirty="0">
                <a:latin typeface="メイリオ" panose="020B0604030504040204" pitchFamily="50" charset="-128"/>
                <a:ea typeface="メイリオ" panose="020B0604030504040204" pitchFamily="50" charset="-128"/>
              </a:rPr>
              <a:t>7</a:t>
            </a:r>
            <a:r>
              <a:rPr lang="ja-JP" altLang="en-US" sz="2400" dirty="0">
                <a:latin typeface="メイリオ" panose="020B0604030504040204" pitchFamily="50" charset="-128"/>
                <a:ea typeface="メイリオ" panose="020B0604030504040204" pitchFamily="50" charset="-128"/>
              </a:rPr>
              <a:t>月</a:t>
            </a:r>
          </a:p>
        </p:txBody>
      </p:sp>
      <p:sp>
        <p:nvSpPr>
          <p:cNvPr id="19" name="コンテンツ プレースホルダー 3">
            <a:extLst>
              <a:ext uri="{FF2B5EF4-FFF2-40B4-BE49-F238E27FC236}">
                <a16:creationId xmlns:a16="http://schemas.microsoft.com/office/drawing/2014/main" id="{41126399-BA06-40C5-8435-F6AC6B831836}"/>
              </a:ext>
            </a:extLst>
          </p:cNvPr>
          <p:cNvSpPr txBox="1">
            <a:spLocks/>
          </p:cNvSpPr>
          <p:nvPr/>
        </p:nvSpPr>
        <p:spPr>
          <a:xfrm>
            <a:off x="3724154" y="6194337"/>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b="1" dirty="0">
                <a:latin typeface="メイリオ" panose="020B0604030504040204" pitchFamily="50" charset="-128"/>
                <a:ea typeface="メイリオ" panose="020B0604030504040204" pitchFamily="50" charset="-128"/>
              </a:rPr>
              <a:t>8</a:t>
            </a:r>
            <a:r>
              <a:rPr lang="ja-JP" altLang="en-US" sz="2400" b="1" dirty="0">
                <a:latin typeface="メイリオ" panose="020B0604030504040204" pitchFamily="50" charset="-128"/>
                <a:ea typeface="メイリオ" panose="020B0604030504040204" pitchFamily="50" charset="-128"/>
              </a:rPr>
              <a:t>月</a:t>
            </a:r>
          </a:p>
        </p:txBody>
      </p:sp>
      <p:sp>
        <p:nvSpPr>
          <p:cNvPr id="20" name="コンテンツ プレースホルダー 3">
            <a:extLst>
              <a:ext uri="{FF2B5EF4-FFF2-40B4-BE49-F238E27FC236}">
                <a16:creationId xmlns:a16="http://schemas.microsoft.com/office/drawing/2014/main" id="{026BC223-BEA7-4EAE-950D-CAD27B09C26E}"/>
              </a:ext>
            </a:extLst>
          </p:cNvPr>
          <p:cNvSpPr txBox="1">
            <a:spLocks/>
          </p:cNvSpPr>
          <p:nvPr/>
        </p:nvSpPr>
        <p:spPr>
          <a:xfrm>
            <a:off x="4666523" y="6194337"/>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b="1" dirty="0">
                <a:latin typeface="メイリオ" panose="020B0604030504040204" pitchFamily="50" charset="-128"/>
                <a:ea typeface="メイリオ" panose="020B0604030504040204" pitchFamily="50" charset="-128"/>
              </a:rPr>
              <a:t>9</a:t>
            </a:r>
            <a:r>
              <a:rPr lang="ja-JP" altLang="en-US" sz="2400" b="1" dirty="0">
                <a:latin typeface="メイリオ" panose="020B0604030504040204" pitchFamily="50" charset="-128"/>
                <a:ea typeface="メイリオ" panose="020B0604030504040204" pitchFamily="50" charset="-128"/>
              </a:rPr>
              <a:t>月</a:t>
            </a:r>
          </a:p>
        </p:txBody>
      </p:sp>
      <p:sp>
        <p:nvSpPr>
          <p:cNvPr id="21" name="コンテンツ プレースホルダー 3">
            <a:extLst>
              <a:ext uri="{FF2B5EF4-FFF2-40B4-BE49-F238E27FC236}">
                <a16:creationId xmlns:a16="http://schemas.microsoft.com/office/drawing/2014/main" id="{3F64C3CE-7A78-410D-8634-0FBE45C696BE}"/>
              </a:ext>
            </a:extLst>
          </p:cNvPr>
          <p:cNvSpPr txBox="1">
            <a:spLocks/>
          </p:cNvSpPr>
          <p:nvPr/>
        </p:nvSpPr>
        <p:spPr>
          <a:xfrm>
            <a:off x="5475754" y="6194337"/>
            <a:ext cx="785269"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b="1" dirty="0">
                <a:latin typeface="メイリオ" panose="020B0604030504040204" pitchFamily="50" charset="-128"/>
                <a:ea typeface="メイリオ" panose="020B0604030504040204" pitchFamily="50" charset="-128"/>
              </a:rPr>
              <a:t>10</a:t>
            </a:r>
            <a:r>
              <a:rPr lang="ja-JP" altLang="en-US" sz="2400" b="1" dirty="0">
                <a:latin typeface="メイリオ" panose="020B0604030504040204" pitchFamily="50" charset="-128"/>
                <a:ea typeface="メイリオ" panose="020B0604030504040204" pitchFamily="50" charset="-128"/>
              </a:rPr>
              <a:t>月</a:t>
            </a:r>
          </a:p>
        </p:txBody>
      </p:sp>
      <p:sp>
        <p:nvSpPr>
          <p:cNvPr id="22" name="コンテンツ プレースホルダー 3">
            <a:extLst>
              <a:ext uri="{FF2B5EF4-FFF2-40B4-BE49-F238E27FC236}">
                <a16:creationId xmlns:a16="http://schemas.microsoft.com/office/drawing/2014/main" id="{36DAB3A5-616C-449D-8DCF-AB414324ED26}"/>
              </a:ext>
            </a:extLst>
          </p:cNvPr>
          <p:cNvSpPr txBox="1">
            <a:spLocks/>
          </p:cNvSpPr>
          <p:nvPr/>
        </p:nvSpPr>
        <p:spPr>
          <a:xfrm>
            <a:off x="6381944" y="6194337"/>
            <a:ext cx="786334"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dirty="0">
                <a:latin typeface="メイリオ" panose="020B0604030504040204" pitchFamily="50" charset="-128"/>
                <a:ea typeface="メイリオ" panose="020B0604030504040204" pitchFamily="50" charset="-128"/>
              </a:rPr>
              <a:t>11</a:t>
            </a:r>
            <a:r>
              <a:rPr lang="ja-JP" altLang="en-US" sz="2400" dirty="0">
                <a:latin typeface="メイリオ" panose="020B0604030504040204" pitchFamily="50" charset="-128"/>
                <a:ea typeface="メイリオ" panose="020B0604030504040204" pitchFamily="50" charset="-128"/>
              </a:rPr>
              <a:t>月</a:t>
            </a:r>
          </a:p>
        </p:txBody>
      </p:sp>
      <p:sp>
        <p:nvSpPr>
          <p:cNvPr id="27" name="コンテンツ プレースホルダー 3">
            <a:extLst>
              <a:ext uri="{FF2B5EF4-FFF2-40B4-BE49-F238E27FC236}">
                <a16:creationId xmlns:a16="http://schemas.microsoft.com/office/drawing/2014/main" id="{896D12B5-0376-4C4C-924C-7AB1028A123C}"/>
              </a:ext>
            </a:extLst>
          </p:cNvPr>
          <p:cNvSpPr txBox="1">
            <a:spLocks/>
          </p:cNvSpPr>
          <p:nvPr/>
        </p:nvSpPr>
        <p:spPr>
          <a:xfrm>
            <a:off x="131388" y="6236163"/>
            <a:ext cx="1057665" cy="320088"/>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600" dirty="0">
                <a:latin typeface="メイリオ" panose="020B0604030504040204" pitchFamily="50" charset="-128"/>
                <a:ea typeface="メイリオ" panose="020B0604030504040204" pitchFamily="50" charset="-128"/>
              </a:rPr>
              <a:t>（件）</a:t>
            </a:r>
            <a:endParaRPr lang="en-US" altLang="ja-JP" sz="1600" dirty="0">
              <a:latin typeface="メイリオ" panose="020B0604030504040204" pitchFamily="50" charset="-128"/>
              <a:ea typeface="メイリオ" panose="020B0604030504040204" pitchFamily="50" charset="-128"/>
            </a:endParaRPr>
          </a:p>
        </p:txBody>
      </p:sp>
      <p:sp>
        <p:nvSpPr>
          <p:cNvPr id="23" name="コンテンツ プレースホルダー 3">
            <a:extLst>
              <a:ext uri="{FF2B5EF4-FFF2-40B4-BE49-F238E27FC236}">
                <a16:creationId xmlns:a16="http://schemas.microsoft.com/office/drawing/2014/main" id="{822762B5-EF9C-4789-B653-C9FAC437EC29}"/>
              </a:ext>
            </a:extLst>
          </p:cNvPr>
          <p:cNvSpPr txBox="1">
            <a:spLocks/>
          </p:cNvSpPr>
          <p:nvPr/>
        </p:nvSpPr>
        <p:spPr>
          <a:xfrm>
            <a:off x="205218" y="5834230"/>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dirty="0">
                <a:latin typeface="メイリオ" panose="020B0604030504040204" pitchFamily="50" charset="-128"/>
                <a:ea typeface="メイリオ" panose="020B0604030504040204" pitchFamily="50" charset="-128"/>
              </a:rPr>
              <a:t>0</a:t>
            </a:r>
            <a:endParaRPr lang="ja-JP" altLang="en-US" sz="2400" dirty="0">
              <a:latin typeface="メイリオ" panose="020B0604030504040204" pitchFamily="50" charset="-128"/>
              <a:ea typeface="メイリオ" panose="020B0604030504040204" pitchFamily="50" charset="-128"/>
            </a:endParaRPr>
          </a:p>
        </p:txBody>
      </p:sp>
      <p:sp>
        <p:nvSpPr>
          <p:cNvPr id="24" name="コンテンツ プレースホルダー 3">
            <a:extLst>
              <a:ext uri="{FF2B5EF4-FFF2-40B4-BE49-F238E27FC236}">
                <a16:creationId xmlns:a16="http://schemas.microsoft.com/office/drawing/2014/main" id="{BD0CA1AE-DA4E-4B66-96BC-07E49C12115E}"/>
              </a:ext>
            </a:extLst>
          </p:cNvPr>
          <p:cNvSpPr txBox="1">
            <a:spLocks/>
          </p:cNvSpPr>
          <p:nvPr/>
        </p:nvSpPr>
        <p:spPr>
          <a:xfrm>
            <a:off x="119654" y="4957537"/>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dirty="0">
                <a:latin typeface="メイリオ" panose="020B0604030504040204" pitchFamily="50" charset="-128"/>
                <a:ea typeface="メイリオ" panose="020B0604030504040204" pitchFamily="50" charset="-128"/>
              </a:rPr>
              <a:t>60</a:t>
            </a:r>
            <a:endParaRPr lang="ja-JP" altLang="en-US" sz="2400" dirty="0">
              <a:latin typeface="メイリオ" panose="020B0604030504040204" pitchFamily="50" charset="-128"/>
              <a:ea typeface="メイリオ" panose="020B0604030504040204" pitchFamily="50" charset="-128"/>
            </a:endParaRPr>
          </a:p>
        </p:txBody>
      </p:sp>
      <p:cxnSp>
        <p:nvCxnSpPr>
          <p:cNvPr id="31" name="直線矢印コネクタ 30">
            <a:extLst>
              <a:ext uri="{FF2B5EF4-FFF2-40B4-BE49-F238E27FC236}">
                <a16:creationId xmlns:a16="http://schemas.microsoft.com/office/drawing/2014/main" id="{641277B4-316C-4C71-B78A-849E4455D421}"/>
              </a:ext>
            </a:extLst>
          </p:cNvPr>
          <p:cNvCxnSpPr>
            <a:cxnSpLocks/>
          </p:cNvCxnSpPr>
          <p:nvPr/>
        </p:nvCxnSpPr>
        <p:spPr>
          <a:xfrm>
            <a:off x="3502165" y="5478836"/>
            <a:ext cx="2691286" cy="0"/>
          </a:xfrm>
          <a:prstGeom prst="straightConnector1">
            <a:avLst/>
          </a:prstGeom>
          <a:ln w="76200">
            <a:solidFill>
              <a:srgbClr val="EC5A5A"/>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D8B5274C-8156-4432-9912-017B1211BF15}"/>
              </a:ext>
            </a:extLst>
          </p:cNvPr>
          <p:cNvSpPr txBox="1"/>
          <p:nvPr/>
        </p:nvSpPr>
        <p:spPr>
          <a:xfrm>
            <a:off x="5332796" y="4700481"/>
            <a:ext cx="3188583"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sz="2800" i="0" dirty="0">
                <a:solidFill>
                  <a:srgbClr val="EC5A5A"/>
                </a:solidFill>
              </a:rPr>
              <a:t>特に注意が必要</a:t>
            </a:r>
            <a:endParaRPr lang="en-US" altLang="ja-JP" sz="2800" i="0" dirty="0">
              <a:solidFill>
                <a:srgbClr val="EC5A5A"/>
              </a:solidFill>
            </a:endParaRPr>
          </a:p>
        </p:txBody>
      </p:sp>
      <p:sp>
        <p:nvSpPr>
          <p:cNvPr id="37" name="コンテンツ プレースホルダー 3">
            <a:extLst>
              <a:ext uri="{FF2B5EF4-FFF2-40B4-BE49-F238E27FC236}">
                <a16:creationId xmlns:a16="http://schemas.microsoft.com/office/drawing/2014/main" id="{0F99B0E6-3F7B-4733-BBD4-14765CF99F0E}"/>
              </a:ext>
            </a:extLst>
          </p:cNvPr>
          <p:cNvSpPr txBox="1">
            <a:spLocks/>
          </p:cNvSpPr>
          <p:nvPr/>
        </p:nvSpPr>
        <p:spPr>
          <a:xfrm>
            <a:off x="-138896" y="1137990"/>
            <a:ext cx="1057665" cy="320088"/>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ja-JP" altLang="en-US" sz="1600" dirty="0">
                <a:latin typeface="メイリオ" panose="020B0604030504040204" pitchFamily="50" charset="-128"/>
                <a:ea typeface="メイリオ" panose="020B0604030504040204" pitchFamily="50" charset="-128"/>
              </a:rPr>
              <a:t>（件）</a:t>
            </a:r>
            <a:endParaRPr lang="en-US" altLang="ja-JP" sz="1600" dirty="0">
              <a:latin typeface="メイリオ" panose="020B0604030504040204" pitchFamily="50" charset="-128"/>
              <a:ea typeface="メイリオ" panose="020B0604030504040204" pitchFamily="50" charset="-128"/>
            </a:endParaRPr>
          </a:p>
        </p:txBody>
      </p:sp>
      <p:sp>
        <p:nvSpPr>
          <p:cNvPr id="38" name="コンテンツ プレースホルダー 3">
            <a:extLst>
              <a:ext uri="{FF2B5EF4-FFF2-40B4-BE49-F238E27FC236}">
                <a16:creationId xmlns:a16="http://schemas.microsoft.com/office/drawing/2014/main" id="{1E041484-4711-416F-BE1E-EAB97D5F43C1}"/>
              </a:ext>
            </a:extLst>
          </p:cNvPr>
          <p:cNvSpPr txBox="1">
            <a:spLocks/>
          </p:cNvSpPr>
          <p:nvPr/>
        </p:nvSpPr>
        <p:spPr>
          <a:xfrm>
            <a:off x="119654" y="3551244"/>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dirty="0">
                <a:latin typeface="メイリオ" panose="020B0604030504040204" pitchFamily="50" charset="-128"/>
                <a:ea typeface="メイリオ" panose="020B0604030504040204" pitchFamily="50" charset="-128"/>
              </a:rPr>
              <a:t>0</a:t>
            </a:r>
            <a:endParaRPr lang="ja-JP" altLang="en-US" sz="2400" dirty="0">
              <a:latin typeface="メイリオ" panose="020B0604030504040204" pitchFamily="50" charset="-128"/>
              <a:ea typeface="メイリオ" panose="020B0604030504040204" pitchFamily="50" charset="-128"/>
            </a:endParaRPr>
          </a:p>
        </p:txBody>
      </p:sp>
      <p:sp>
        <p:nvSpPr>
          <p:cNvPr id="39" name="コンテンツ プレースホルダー 3">
            <a:extLst>
              <a:ext uri="{FF2B5EF4-FFF2-40B4-BE49-F238E27FC236}">
                <a16:creationId xmlns:a16="http://schemas.microsoft.com/office/drawing/2014/main" id="{0BAC03FD-6A2A-492A-87B8-7D124888526F}"/>
              </a:ext>
            </a:extLst>
          </p:cNvPr>
          <p:cNvSpPr txBox="1">
            <a:spLocks/>
          </p:cNvSpPr>
          <p:nvPr/>
        </p:nvSpPr>
        <p:spPr>
          <a:xfrm>
            <a:off x="119654" y="1413422"/>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dirty="0">
                <a:latin typeface="メイリオ" panose="020B0604030504040204" pitchFamily="50" charset="-128"/>
                <a:ea typeface="メイリオ" panose="020B0604030504040204" pitchFamily="50" charset="-128"/>
              </a:rPr>
              <a:t>40</a:t>
            </a:r>
            <a:endParaRPr lang="ja-JP" altLang="en-US" sz="2400" dirty="0">
              <a:latin typeface="メイリオ" panose="020B0604030504040204" pitchFamily="50" charset="-128"/>
              <a:ea typeface="メイリオ" panose="020B0604030504040204" pitchFamily="50" charset="-128"/>
            </a:endParaRPr>
          </a:p>
        </p:txBody>
      </p:sp>
      <p:sp>
        <p:nvSpPr>
          <p:cNvPr id="41" name="コンテンツ プレースホルダー 3">
            <a:extLst>
              <a:ext uri="{FF2B5EF4-FFF2-40B4-BE49-F238E27FC236}">
                <a16:creationId xmlns:a16="http://schemas.microsoft.com/office/drawing/2014/main" id="{7E3E1B92-9230-4A52-9E5A-991F0D3D9A68}"/>
              </a:ext>
            </a:extLst>
          </p:cNvPr>
          <p:cNvSpPr txBox="1">
            <a:spLocks/>
          </p:cNvSpPr>
          <p:nvPr/>
        </p:nvSpPr>
        <p:spPr>
          <a:xfrm>
            <a:off x="119654" y="2521387"/>
            <a:ext cx="540568" cy="433965"/>
          </a:xfrm>
          <a:prstGeom prst="rect">
            <a:avLst/>
          </a:prstGeom>
          <a:noFill/>
        </p:spPr>
        <p:txBody>
          <a:bodyPr wrap="square" lIns="0" r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400" dirty="0">
                <a:latin typeface="メイリオ" panose="020B0604030504040204" pitchFamily="50" charset="-128"/>
                <a:ea typeface="メイリオ" panose="020B0604030504040204" pitchFamily="50" charset="-128"/>
              </a:rPr>
              <a:t>20</a:t>
            </a:r>
            <a:endParaRPr lang="ja-JP" altLang="en-US" sz="2400" dirty="0">
              <a:latin typeface="メイリオ" panose="020B0604030504040204" pitchFamily="50" charset="-128"/>
              <a:ea typeface="メイリオ" panose="020B0604030504040204" pitchFamily="50" charset="-128"/>
            </a:endParaRPr>
          </a:p>
        </p:txBody>
      </p:sp>
      <p:sp>
        <p:nvSpPr>
          <p:cNvPr id="43" name="テキスト ボックス 42">
            <a:extLst>
              <a:ext uri="{FF2B5EF4-FFF2-40B4-BE49-F238E27FC236}">
                <a16:creationId xmlns:a16="http://schemas.microsoft.com/office/drawing/2014/main" id="{66884D21-8D31-49C2-B62D-47886B8E8F23}"/>
              </a:ext>
            </a:extLst>
          </p:cNvPr>
          <p:cNvSpPr txBox="1"/>
          <p:nvPr/>
        </p:nvSpPr>
        <p:spPr>
          <a:xfrm>
            <a:off x="405581" y="3777159"/>
            <a:ext cx="1337130" cy="302014"/>
          </a:xfrm>
          <a:prstGeom prst="rect">
            <a:avLst/>
          </a:prstGeom>
          <a:noFill/>
          <a:ln>
            <a:noFill/>
          </a:ln>
        </p:spPr>
        <p:txBody>
          <a:bodyPr wrap="square" rtlCol="0" anchor="ctr" anchorCtr="0">
            <a:noAutofit/>
          </a:bodyPr>
          <a:lstStyle/>
          <a:p>
            <a:pPr>
              <a:lnSpc>
                <a:spcPts val="3600"/>
              </a:lnSpc>
            </a:pPr>
            <a:r>
              <a:rPr kumimoji="1" lang="en-US" altLang="ja-JP" sz="2000" dirty="0">
                <a:latin typeface="メイリオ" panose="020B0604030504040204" pitchFamily="50" charset="-128"/>
                <a:ea typeface="メイリオ" panose="020B0604030504040204" pitchFamily="50" charset="-128"/>
              </a:rPr>
              <a:t>1951</a:t>
            </a:r>
            <a:r>
              <a:rPr kumimoji="1" lang="ja-JP" altLang="en-US" sz="2000" dirty="0">
                <a:latin typeface="メイリオ" panose="020B0604030504040204" pitchFamily="50" charset="-128"/>
                <a:ea typeface="メイリオ" panose="020B0604030504040204" pitchFamily="50" charset="-128"/>
              </a:rPr>
              <a:t>年</a:t>
            </a:r>
          </a:p>
        </p:txBody>
      </p:sp>
      <p:sp>
        <p:nvSpPr>
          <p:cNvPr id="45" name="テキスト ボックス 44">
            <a:extLst>
              <a:ext uri="{FF2B5EF4-FFF2-40B4-BE49-F238E27FC236}">
                <a16:creationId xmlns:a16="http://schemas.microsoft.com/office/drawing/2014/main" id="{AB51AF8B-F009-4EA5-BCBE-56ED676384CE}"/>
              </a:ext>
            </a:extLst>
          </p:cNvPr>
          <p:cNvSpPr txBox="1"/>
          <p:nvPr/>
        </p:nvSpPr>
        <p:spPr>
          <a:xfrm>
            <a:off x="5784073" y="3777159"/>
            <a:ext cx="1337130" cy="302014"/>
          </a:xfrm>
          <a:prstGeom prst="rect">
            <a:avLst/>
          </a:prstGeom>
          <a:noFill/>
          <a:ln>
            <a:noFill/>
          </a:ln>
        </p:spPr>
        <p:txBody>
          <a:bodyPr wrap="square" rtlCol="0" anchor="ctr" anchorCtr="0">
            <a:noAutofit/>
          </a:bodyPr>
          <a:lstStyle/>
          <a:p>
            <a:pPr algn="r">
              <a:lnSpc>
                <a:spcPts val="3600"/>
              </a:lnSpc>
            </a:pPr>
            <a:r>
              <a:rPr kumimoji="1" lang="en-US" altLang="ja-JP" sz="2000" dirty="0">
                <a:latin typeface="メイリオ" panose="020B0604030504040204" pitchFamily="50" charset="-128"/>
                <a:ea typeface="メイリオ" panose="020B0604030504040204" pitchFamily="50" charset="-128"/>
              </a:rPr>
              <a:t>2025</a:t>
            </a:r>
            <a:r>
              <a:rPr kumimoji="1" lang="ja-JP" altLang="en-US" sz="2000" dirty="0">
                <a:latin typeface="メイリオ" panose="020B0604030504040204" pitchFamily="50" charset="-128"/>
                <a:ea typeface="メイリオ" panose="020B0604030504040204" pitchFamily="50" charset="-128"/>
              </a:rPr>
              <a:t>年</a:t>
            </a:r>
          </a:p>
        </p:txBody>
      </p:sp>
      <p:sp>
        <p:nvSpPr>
          <p:cNvPr id="58" name="テキスト ボックス 57">
            <a:extLst>
              <a:ext uri="{FF2B5EF4-FFF2-40B4-BE49-F238E27FC236}">
                <a16:creationId xmlns:a16="http://schemas.microsoft.com/office/drawing/2014/main" id="{514AF044-C21F-4AA5-924F-189BD4ED013E}"/>
              </a:ext>
            </a:extLst>
          </p:cNvPr>
          <p:cNvSpPr txBox="1"/>
          <p:nvPr/>
        </p:nvSpPr>
        <p:spPr>
          <a:xfrm>
            <a:off x="1902604" y="1423510"/>
            <a:ext cx="2485216" cy="390127"/>
          </a:xfrm>
          <a:prstGeom prst="rect">
            <a:avLst/>
          </a:prstGeom>
          <a:noFill/>
          <a:ln w="34925">
            <a:noFill/>
          </a:ln>
        </p:spPr>
        <p:txBody>
          <a:bodyPr wrap="square" rtlCol="0" anchor="ctr" anchorCtr="0">
            <a:noAutofit/>
          </a:bodyPr>
          <a:lstStyle/>
          <a:p>
            <a:pPr algn="ctr">
              <a:lnSpc>
                <a:spcPts val="3600"/>
              </a:lnSpc>
            </a:pPr>
            <a:r>
              <a:rPr kumimoji="1" lang="ja-JP" altLang="en-US" sz="2000" b="1" dirty="0">
                <a:effectLst>
                  <a:glow rad="127000">
                    <a:schemeClr val="bg1"/>
                  </a:glow>
                </a:effectLst>
                <a:latin typeface="メイリオ" panose="020B0604030504040204" pitchFamily="50" charset="-128"/>
                <a:ea typeface="メイリオ" panose="020B0604030504040204" pitchFamily="50" charset="-128"/>
              </a:rPr>
              <a:t>← 最高</a:t>
            </a:r>
            <a:r>
              <a:rPr kumimoji="1" lang="en-US" altLang="ja-JP" sz="2000" b="1" dirty="0">
                <a:effectLst>
                  <a:glow rad="127000">
                    <a:schemeClr val="bg1"/>
                  </a:glow>
                </a:effectLst>
                <a:latin typeface="メイリオ" panose="020B0604030504040204" pitchFamily="50" charset="-128"/>
                <a:ea typeface="メイリオ" panose="020B0604030504040204" pitchFamily="50" charset="-128"/>
              </a:rPr>
              <a:t>39</a:t>
            </a:r>
            <a:r>
              <a:rPr kumimoji="1" lang="ja-JP" altLang="en-US" sz="1600" b="1" dirty="0">
                <a:effectLst>
                  <a:glow rad="127000">
                    <a:schemeClr val="bg1"/>
                  </a:glow>
                </a:effectLst>
                <a:latin typeface="メイリオ" panose="020B0604030504040204" pitchFamily="50" charset="-128"/>
                <a:ea typeface="メイリオ" panose="020B0604030504040204" pitchFamily="50" charset="-128"/>
              </a:rPr>
              <a:t>件</a:t>
            </a:r>
            <a:r>
              <a:rPr kumimoji="1" lang="ja-JP" altLang="en-US" sz="1100" dirty="0">
                <a:effectLst>
                  <a:glow rad="127000">
                    <a:schemeClr val="bg1"/>
                  </a:glow>
                </a:effectLst>
                <a:latin typeface="メイリオ" panose="020B0604030504040204" pitchFamily="50" charset="-128"/>
                <a:ea typeface="メイリオ" panose="020B0604030504040204" pitchFamily="50" charset="-128"/>
              </a:rPr>
              <a:t>（</a:t>
            </a:r>
            <a:r>
              <a:rPr kumimoji="1" lang="en-US" altLang="ja-JP" sz="1100" dirty="0">
                <a:effectLst>
                  <a:glow rad="127000">
                    <a:schemeClr val="bg1"/>
                  </a:glow>
                </a:effectLst>
                <a:latin typeface="メイリオ" panose="020B0604030504040204" pitchFamily="50" charset="-128"/>
                <a:ea typeface="メイリオ" panose="020B0604030504040204" pitchFamily="50" charset="-128"/>
              </a:rPr>
              <a:t>1967</a:t>
            </a:r>
            <a:r>
              <a:rPr kumimoji="1" lang="ja-JP" altLang="en-US" sz="1100" dirty="0">
                <a:effectLst>
                  <a:glow rad="127000">
                    <a:schemeClr val="bg1"/>
                  </a:glow>
                </a:effectLst>
                <a:latin typeface="メイリオ" panose="020B0604030504040204" pitchFamily="50" charset="-128"/>
                <a:ea typeface="メイリオ" panose="020B0604030504040204" pitchFamily="50" charset="-128"/>
              </a:rPr>
              <a:t>年）</a:t>
            </a:r>
            <a:endParaRPr kumimoji="1" lang="ja-JP" altLang="en-US" sz="2000" dirty="0">
              <a:effectLst>
                <a:glow rad="127000">
                  <a:schemeClr val="bg1"/>
                </a:glow>
              </a:effectLst>
              <a:latin typeface="メイリオ" panose="020B0604030504040204" pitchFamily="50" charset="-128"/>
              <a:ea typeface="メイリオ" panose="020B0604030504040204" pitchFamily="50" charset="-128"/>
            </a:endParaRPr>
          </a:p>
        </p:txBody>
      </p:sp>
      <p:sp>
        <p:nvSpPr>
          <p:cNvPr id="14" name="四角形: 角を丸くする 13">
            <a:extLst>
              <a:ext uri="{FF2B5EF4-FFF2-40B4-BE49-F238E27FC236}">
                <a16:creationId xmlns:a16="http://schemas.microsoft.com/office/drawing/2014/main" id="{4818453A-EF12-4252-92E8-2EE9C7A7214E}"/>
              </a:ext>
            </a:extLst>
          </p:cNvPr>
          <p:cNvSpPr/>
          <p:nvPr/>
        </p:nvSpPr>
        <p:spPr>
          <a:xfrm>
            <a:off x="955435" y="820963"/>
            <a:ext cx="5093460" cy="579716"/>
          </a:xfrm>
          <a:prstGeom prst="roundRect">
            <a:avLst>
              <a:gd name="adj" fmla="val 50000"/>
            </a:avLst>
          </a:prstGeom>
          <a:solidFill>
            <a:srgbClr val="0070C0"/>
          </a:solidFill>
          <a:ln w="38100">
            <a:noFill/>
          </a:ln>
          <a:effectLst>
            <a:outerShdw blurRad="50800" dist="38100" dir="2700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C35ADF9C-8018-4075-ADFF-9132D008786C}"/>
              </a:ext>
            </a:extLst>
          </p:cNvPr>
          <p:cNvSpPr txBox="1"/>
          <p:nvPr/>
        </p:nvSpPr>
        <p:spPr>
          <a:xfrm>
            <a:off x="1068169" y="875775"/>
            <a:ext cx="4877413" cy="579716"/>
          </a:xfrm>
          <a:prstGeom prst="rect">
            <a:avLst/>
          </a:prstGeom>
          <a:noFill/>
          <a:ln w="34925">
            <a:noFill/>
          </a:ln>
        </p:spPr>
        <p:txBody>
          <a:bodyPr wrap="square" lIns="0" rIns="0" rtlCol="0" anchor="ctr" anchorCtr="0">
            <a:noAutofit/>
          </a:bodyPr>
          <a:lstStyle/>
          <a:p>
            <a:pPr algn="ctr">
              <a:lnSpc>
                <a:spcPts val="3600"/>
              </a:lnSpc>
            </a:pPr>
            <a:r>
              <a:rPr kumimoji="1" lang="ja-JP" altLang="en-US" sz="3200" b="1" dirty="0">
                <a:solidFill>
                  <a:schemeClr val="bg1"/>
                </a:solidFill>
                <a:latin typeface="メイリオ" panose="020B0604030504040204" pitchFamily="50" charset="-128"/>
                <a:ea typeface="メイリオ" panose="020B0604030504040204" pitchFamily="50" charset="-128"/>
              </a:rPr>
              <a:t>台風発生・接近数</a:t>
            </a:r>
          </a:p>
        </p:txBody>
      </p:sp>
      <p:sp>
        <p:nvSpPr>
          <p:cNvPr id="47" name="テキスト ボックス 46">
            <a:extLst>
              <a:ext uri="{FF2B5EF4-FFF2-40B4-BE49-F238E27FC236}">
                <a16:creationId xmlns:a16="http://schemas.microsoft.com/office/drawing/2014/main" id="{50F3B8BF-CE34-4777-B1E5-BC88EE39C28D}"/>
              </a:ext>
            </a:extLst>
          </p:cNvPr>
          <p:cNvSpPr txBox="1"/>
          <p:nvPr/>
        </p:nvSpPr>
        <p:spPr>
          <a:xfrm>
            <a:off x="475502" y="1521537"/>
            <a:ext cx="1427102" cy="579716"/>
          </a:xfrm>
          <a:prstGeom prst="rect">
            <a:avLst/>
          </a:prstGeom>
          <a:noFill/>
          <a:ln w="34925">
            <a:noFill/>
          </a:ln>
        </p:spPr>
        <p:txBody>
          <a:bodyPr wrap="square" rtlCol="0" anchor="ctr" anchorCtr="0">
            <a:noAutofit/>
          </a:bodyPr>
          <a:lstStyle/>
          <a:p>
            <a:pPr algn="ctr">
              <a:lnSpc>
                <a:spcPts val="3600"/>
              </a:lnSpc>
            </a:pPr>
            <a:r>
              <a:rPr kumimoji="1" lang="ja-JP" altLang="en-US" sz="2400" b="1" dirty="0">
                <a:solidFill>
                  <a:srgbClr val="5B9BD5"/>
                </a:solidFill>
                <a:effectLst>
                  <a:glow rad="127000">
                    <a:schemeClr val="bg1"/>
                  </a:glow>
                </a:effectLst>
                <a:latin typeface="メイリオ" panose="020B0604030504040204" pitchFamily="50" charset="-128"/>
                <a:ea typeface="メイリオ" panose="020B0604030504040204" pitchFamily="50" charset="-128"/>
              </a:rPr>
              <a:t>発生数</a:t>
            </a:r>
            <a:endParaRPr kumimoji="1" lang="ja-JP" altLang="en-US" sz="2400" dirty="0">
              <a:solidFill>
                <a:srgbClr val="5B9BD5"/>
              </a:solidFill>
              <a:effectLst>
                <a:glow rad="127000">
                  <a:schemeClr val="bg1"/>
                </a:glow>
              </a:effectLst>
              <a:latin typeface="メイリオ" panose="020B0604030504040204" pitchFamily="50" charset="-128"/>
              <a:ea typeface="メイリオ" panose="020B0604030504040204" pitchFamily="50" charset="-128"/>
            </a:endParaRPr>
          </a:p>
        </p:txBody>
      </p:sp>
      <p:sp>
        <p:nvSpPr>
          <p:cNvPr id="48" name="テキスト ボックス 47">
            <a:extLst>
              <a:ext uri="{FF2B5EF4-FFF2-40B4-BE49-F238E27FC236}">
                <a16:creationId xmlns:a16="http://schemas.microsoft.com/office/drawing/2014/main" id="{3FAA3926-E955-4266-A7CF-F8487A2DFE38}"/>
              </a:ext>
            </a:extLst>
          </p:cNvPr>
          <p:cNvSpPr txBox="1"/>
          <p:nvPr/>
        </p:nvSpPr>
        <p:spPr>
          <a:xfrm>
            <a:off x="576465" y="2921956"/>
            <a:ext cx="2390176" cy="579716"/>
          </a:xfrm>
          <a:prstGeom prst="rect">
            <a:avLst/>
          </a:prstGeom>
          <a:noFill/>
          <a:ln w="34925">
            <a:noFill/>
          </a:ln>
        </p:spPr>
        <p:txBody>
          <a:bodyPr wrap="square" rtlCol="0" anchor="ctr" anchorCtr="0">
            <a:noAutofit/>
          </a:bodyPr>
          <a:lstStyle/>
          <a:p>
            <a:pPr algn="ctr">
              <a:lnSpc>
                <a:spcPts val="3600"/>
              </a:lnSpc>
            </a:pPr>
            <a:r>
              <a:rPr kumimoji="1" lang="ja-JP" altLang="en-US" sz="2400" b="1" dirty="0">
                <a:solidFill>
                  <a:schemeClr val="accent2"/>
                </a:solidFill>
                <a:effectLst>
                  <a:glow rad="127000">
                    <a:schemeClr val="bg1"/>
                  </a:glow>
                </a:effectLst>
                <a:latin typeface="メイリオ" panose="020B0604030504040204" pitchFamily="50" charset="-128"/>
                <a:ea typeface="メイリオ" panose="020B0604030504040204" pitchFamily="50" charset="-128"/>
              </a:rPr>
              <a:t>北陸地方接近数</a:t>
            </a:r>
            <a:endParaRPr kumimoji="1" lang="ja-JP" altLang="en-US" sz="2400" dirty="0">
              <a:solidFill>
                <a:schemeClr val="accent2"/>
              </a:solidFill>
              <a:effectLst>
                <a:glow rad="127000">
                  <a:schemeClr val="bg1"/>
                </a:glow>
              </a:effectLst>
              <a:latin typeface="メイリオ" panose="020B0604030504040204" pitchFamily="50" charset="-128"/>
              <a:ea typeface="メイリオ" panose="020B0604030504040204" pitchFamily="50" charset="-128"/>
            </a:endParaRPr>
          </a:p>
        </p:txBody>
      </p:sp>
      <p:sp>
        <p:nvSpPr>
          <p:cNvPr id="49" name="四角形: 角を丸くする 48">
            <a:extLst>
              <a:ext uri="{FF2B5EF4-FFF2-40B4-BE49-F238E27FC236}">
                <a16:creationId xmlns:a16="http://schemas.microsoft.com/office/drawing/2014/main" id="{0C71E930-352A-4164-876E-9087510C1D53}"/>
              </a:ext>
            </a:extLst>
          </p:cNvPr>
          <p:cNvSpPr/>
          <p:nvPr/>
        </p:nvSpPr>
        <p:spPr>
          <a:xfrm>
            <a:off x="1054738" y="4164094"/>
            <a:ext cx="5093460" cy="579716"/>
          </a:xfrm>
          <a:prstGeom prst="roundRect">
            <a:avLst>
              <a:gd name="adj" fmla="val 50000"/>
            </a:avLst>
          </a:prstGeom>
          <a:solidFill>
            <a:srgbClr val="0070C0"/>
          </a:solidFill>
          <a:ln w="38100">
            <a:noFill/>
          </a:ln>
          <a:effectLst>
            <a:outerShdw blurRad="50800" dist="38100" dir="2700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F2E222D2-F064-446D-96B5-2F38DF08AD88}"/>
              </a:ext>
            </a:extLst>
          </p:cNvPr>
          <p:cNvSpPr txBox="1"/>
          <p:nvPr/>
        </p:nvSpPr>
        <p:spPr>
          <a:xfrm>
            <a:off x="1267679" y="4218906"/>
            <a:ext cx="4877414" cy="579716"/>
          </a:xfrm>
          <a:prstGeom prst="rect">
            <a:avLst/>
          </a:prstGeom>
          <a:noFill/>
          <a:ln w="34925">
            <a:noFill/>
          </a:ln>
        </p:spPr>
        <p:txBody>
          <a:bodyPr wrap="square" lIns="0" rIns="0" rtlCol="0" anchor="ctr" anchorCtr="0">
            <a:noAutofit/>
          </a:bodyPr>
          <a:lstStyle/>
          <a:p>
            <a:pPr algn="ctr">
              <a:lnSpc>
                <a:spcPts val="3600"/>
              </a:lnSpc>
            </a:pPr>
            <a:r>
              <a:rPr kumimoji="1" lang="ja-JP" altLang="en-US" sz="3200" b="1" dirty="0">
                <a:solidFill>
                  <a:schemeClr val="bg1"/>
                </a:solidFill>
                <a:latin typeface="メイリオ" panose="020B0604030504040204" pitchFamily="50" charset="-128"/>
                <a:ea typeface="メイリオ" panose="020B0604030504040204" pitchFamily="50" charset="-128"/>
              </a:rPr>
              <a:t>台風接近数</a:t>
            </a:r>
            <a:r>
              <a:rPr kumimoji="1" lang="ja-JP" altLang="en-US" sz="2400" b="1" dirty="0">
                <a:solidFill>
                  <a:schemeClr val="bg1"/>
                </a:solidFill>
                <a:latin typeface="メイリオ" panose="020B0604030504040204" pitchFamily="50" charset="-128"/>
                <a:ea typeface="メイリオ" panose="020B0604030504040204" pitchFamily="50" charset="-128"/>
              </a:rPr>
              <a:t>（北陸地方累計）</a:t>
            </a:r>
            <a:endParaRPr kumimoji="1" lang="ja-JP" altLang="en-US" sz="3200" b="1" dirty="0">
              <a:solidFill>
                <a:schemeClr val="bg1"/>
              </a:solidFill>
              <a:latin typeface="メイリオ" panose="020B0604030504040204" pitchFamily="50" charset="-128"/>
              <a:ea typeface="メイリオ" panose="020B0604030504040204" pitchFamily="50" charset="-128"/>
            </a:endParaRPr>
          </a:p>
        </p:txBody>
      </p:sp>
      <p:cxnSp>
        <p:nvCxnSpPr>
          <p:cNvPr id="6" name="直線コネクタ 5">
            <a:extLst>
              <a:ext uri="{FF2B5EF4-FFF2-40B4-BE49-F238E27FC236}">
                <a16:creationId xmlns:a16="http://schemas.microsoft.com/office/drawing/2014/main" id="{4D772D17-5774-477B-A437-541C9BE5AD63}"/>
              </a:ext>
            </a:extLst>
          </p:cNvPr>
          <p:cNvCxnSpPr>
            <a:cxnSpLocks/>
          </p:cNvCxnSpPr>
          <p:nvPr/>
        </p:nvCxnSpPr>
        <p:spPr>
          <a:xfrm>
            <a:off x="705997" y="2362200"/>
            <a:ext cx="5943299" cy="0"/>
          </a:xfrm>
          <a:prstGeom prst="line">
            <a:avLst/>
          </a:prstGeom>
          <a:ln w="28575">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E1960CEC-14F2-40FE-BE25-E6EBACDDA627}"/>
              </a:ext>
            </a:extLst>
          </p:cNvPr>
          <p:cNvSpPr txBox="1"/>
          <p:nvPr/>
        </p:nvSpPr>
        <p:spPr>
          <a:xfrm>
            <a:off x="6649296" y="2131424"/>
            <a:ext cx="1573526" cy="399971"/>
          </a:xfrm>
          <a:prstGeom prst="rect">
            <a:avLst/>
          </a:prstGeom>
          <a:noFill/>
          <a:ln w="34925">
            <a:noFill/>
          </a:ln>
        </p:spPr>
        <p:txBody>
          <a:bodyPr wrap="square" rtlCol="0" anchor="ctr" anchorCtr="0">
            <a:noAutofit/>
          </a:bodyPr>
          <a:lstStyle/>
          <a:p>
            <a:pPr>
              <a:lnSpc>
                <a:spcPts val="3600"/>
              </a:lnSpc>
            </a:pPr>
            <a:r>
              <a:rPr kumimoji="1" lang="ja-JP" altLang="en-US" sz="2000" b="1" dirty="0">
                <a:solidFill>
                  <a:srgbClr val="7030A0"/>
                </a:solidFill>
                <a:effectLst>
                  <a:glow rad="127000">
                    <a:schemeClr val="bg1"/>
                  </a:glow>
                </a:effectLst>
                <a:latin typeface="メイリオ" panose="020B0604030504040204" pitchFamily="50" charset="-128"/>
                <a:ea typeface="メイリオ" panose="020B0604030504040204" pitchFamily="50" charset="-128"/>
              </a:rPr>
              <a:t>平均</a:t>
            </a:r>
            <a:r>
              <a:rPr kumimoji="1" lang="en-US" altLang="ja-JP" sz="2000" b="1" dirty="0">
                <a:solidFill>
                  <a:srgbClr val="7030A0"/>
                </a:solidFill>
                <a:effectLst>
                  <a:glow rad="127000">
                    <a:schemeClr val="bg1"/>
                  </a:glow>
                </a:effectLst>
                <a:latin typeface="メイリオ" panose="020B0604030504040204" pitchFamily="50" charset="-128"/>
                <a:ea typeface="メイリオ" panose="020B0604030504040204" pitchFamily="50" charset="-128"/>
              </a:rPr>
              <a:t>26</a:t>
            </a:r>
            <a:r>
              <a:rPr kumimoji="1" lang="ja-JP" altLang="en-US" sz="1600" b="1" dirty="0">
                <a:solidFill>
                  <a:srgbClr val="7030A0"/>
                </a:solidFill>
                <a:effectLst>
                  <a:glow rad="127000">
                    <a:schemeClr val="bg1"/>
                  </a:glow>
                </a:effectLst>
                <a:latin typeface="メイリオ" panose="020B0604030504040204" pitchFamily="50" charset="-128"/>
                <a:ea typeface="メイリオ" panose="020B0604030504040204" pitchFamily="50" charset="-128"/>
              </a:rPr>
              <a:t>件</a:t>
            </a:r>
            <a:endParaRPr kumimoji="1" lang="ja-JP" altLang="en-US" sz="2000" dirty="0">
              <a:solidFill>
                <a:srgbClr val="7030A0"/>
              </a:solidFill>
              <a:effectLst>
                <a:glow rad="127000">
                  <a:schemeClr val="bg1"/>
                </a:glow>
              </a:effectLst>
              <a:latin typeface="メイリオ" panose="020B0604030504040204" pitchFamily="50" charset="-128"/>
              <a:ea typeface="メイリオ" panose="020B0604030504040204" pitchFamily="50" charset="-128"/>
            </a:endParaRPr>
          </a:p>
        </p:txBody>
      </p:sp>
      <p:cxnSp>
        <p:nvCxnSpPr>
          <p:cNvPr id="44" name="直線コネクタ 43">
            <a:extLst>
              <a:ext uri="{FF2B5EF4-FFF2-40B4-BE49-F238E27FC236}">
                <a16:creationId xmlns:a16="http://schemas.microsoft.com/office/drawing/2014/main" id="{E5397F01-07D8-4157-A489-251894DE22F3}"/>
              </a:ext>
            </a:extLst>
          </p:cNvPr>
          <p:cNvCxnSpPr>
            <a:cxnSpLocks/>
          </p:cNvCxnSpPr>
          <p:nvPr/>
        </p:nvCxnSpPr>
        <p:spPr>
          <a:xfrm>
            <a:off x="705997" y="3612051"/>
            <a:ext cx="5943299" cy="0"/>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17EA6CCC-F28C-4A8A-BDAC-44CB2647ED9B}"/>
              </a:ext>
            </a:extLst>
          </p:cNvPr>
          <p:cNvSpPr txBox="1"/>
          <p:nvPr/>
        </p:nvSpPr>
        <p:spPr>
          <a:xfrm>
            <a:off x="6529072" y="3322756"/>
            <a:ext cx="1573526" cy="579716"/>
          </a:xfrm>
          <a:prstGeom prst="rect">
            <a:avLst/>
          </a:prstGeom>
          <a:noFill/>
          <a:ln w="34925">
            <a:noFill/>
          </a:ln>
        </p:spPr>
        <p:txBody>
          <a:bodyPr wrap="square" rtlCol="0" anchor="ctr" anchorCtr="0">
            <a:noAutofit/>
          </a:bodyPr>
          <a:lstStyle/>
          <a:p>
            <a:pPr algn="ctr">
              <a:lnSpc>
                <a:spcPts val="3600"/>
              </a:lnSpc>
            </a:pPr>
            <a:r>
              <a:rPr kumimoji="1" lang="ja-JP" altLang="en-US" sz="2000" b="1" dirty="0">
                <a:solidFill>
                  <a:srgbClr val="C00000"/>
                </a:solidFill>
                <a:effectLst>
                  <a:glow rad="127000">
                    <a:schemeClr val="bg1"/>
                  </a:glow>
                </a:effectLst>
                <a:latin typeface="メイリオ" panose="020B0604030504040204" pitchFamily="50" charset="-128"/>
                <a:ea typeface="メイリオ" panose="020B0604030504040204" pitchFamily="50" charset="-128"/>
              </a:rPr>
              <a:t>平均</a:t>
            </a:r>
            <a:r>
              <a:rPr kumimoji="1" lang="en-US" altLang="ja-JP" sz="2000" b="1" dirty="0">
                <a:solidFill>
                  <a:srgbClr val="C00000"/>
                </a:solidFill>
                <a:effectLst>
                  <a:glow rad="127000">
                    <a:schemeClr val="bg1"/>
                  </a:glow>
                </a:effectLst>
                <a:latin typeface="メイリオ" panose="020B0604030504040204" pitchFamily="50" charset="-128"/>
                <a:ea typeface="メイリオ" panose="020B0604030504040204" pitchFamily="50" charset="-128"/>
              </a:rPr>
              <a:t>2.5</a:t>
            </a:r>
            <a:r>
              <a:rPr kumimoji="1" lang="ja-JP" altLang="en-US" sz="1600" b="1" dirty="0">
                <a:solidFill>
                  <a:srgbClr val="C00000"/>
                </a:solidFill>
                <a:effectLst>
                  <a:glow rad="127000">
                    <a:schemeClr val="bg1"/>
                  </a:glow>
                </a:effectLst>
                <a:latin typeface="メイリオ" panose="020B0604030504040204" pitchFamily="50" charset="-128"/>
                <a:ea typeface="メイリオ" panose="020B0604030504040204" pitchFamily="50" charset="-128"/>
              </a:rPr>
              <a:t>件</a:t>
            </a:r>
            <a:endParaRPr kumimoji="1" lang="ja-JP" altLang="en-US" sz="2000" dirty="0">
              <a:solidFill>
                <a:srgbClr val="C00000"/>
              </a:solidFill>
              <a:effectLst>
                <a:glow rad="127000">
                  <a:schemeClr val="bg1"/>
                </a:glow>
              </a:effectLst>
              <a:latin typeface="メイリオ" panose="020B0604030504040204" pitchFamily="50" charset="-128"/>
              <a:ea typeface="メイリオ" panose="020B0604030504040204" pitchFamily="50" charset="-128"/>
            </a:endParaRPr>
          </a:p>
        </p:txBody>
      </p:sp>
      <p:sp>
        <p:nvSpPr>
          <p:cNvPr id="52" name="コンテンツ プレースホルダー 3">
            <a:extLst>
              <a:ext uri="{FF2B5EF4-FFF2-40B4-BE49-F238E27FC236}">
                <a16:creationId xmlns:a16="http://schemas.microsoft.com/office/drawing/2014/main" id="{09DBF491-88B8-41A1-9144-CAB7F7D5D123}"/>
              </a:ext>
            </a:extLst>
          </p:cNvPr>
          <p:cNvSpPr txBox="1">
            <a:spLocks/>
          </p:cNvSpPr>
          <p:nvPr/>
        </p:nvSpPr>
        <p:spPr>
          <a:xfrm>
            <a:off x="8393535" y="785874"/>
            <a:ext cx="3930405" cy="448200"/>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900"/>
              </a:lnSpc>
              <a:buNone/>
            </a:pPr>
            <a:r>
              <a:rPr lang="en-US" altLang="ja-JP" sz="2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2019</a:t>
            </a:r>
            <a:r>
              <a:rPr lang="ja-JP" altLang="en-US" sz="2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年</a:t>
            </a:r>
            <a:r>
              <a:rPr lang="en-US" altLang="ja-JP" sz="2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10</a:t>
            </a:r>
            <a:r>
              <a:rPr lang="ja-JP" altLang="en-US" sz="2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月</a:t>
            </a:r>
            <a:r>
              <a:rPr lang="en-US" altLang="ja-JP" sz="2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10</a:t>
            </a:r>
            <a:r>
              <a:rPr lang="ja-JP" altLang="en-US" sz="2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日</a:t>
            </a:r>
            <a:r>
              <a:rPr lang="en-US" altLang="ja-JP" sz="2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15</a:t>
            </a:r>
            <a:r>
              <a:rPr lang="ja-JP" altLang="en-US" sz="2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時</a:t>
            </a:r>
            <a:endParaRPr lang="en-US" altLang="ja-JP" sz="2000" b="1" dirty="0">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cxnSp>
        <p:nvCxnSpPr>
          <p:cNvPr id="29" name="直線コネクタ 28">
            <a:extLst>
              <a:ext uri="{FF2B5EF4-FFF2-40B4-BE49-F238E27FC236}">
                <a16:creationId xmlns:a16="http://schemas.microsoft.com/office/drawing/2014/main" id="{A2112AA2-FC79-4FD5-8F98-05ABA32B5287}"/>
              </a:ext>
            </a:extLst>
          </p:cNvPr>
          <p:cNvCxnSpPr/>
          <p:nvPr/>
        </p:nvCxnSpPr>
        <p:spPr>
          <a:xfrm flipV="1">
            <a:off x="10007071" y="3699806"/>
            <a:ext cx="0" cy="1779030"/>
          </a:xfrm>
          <a:prstGeom prst="line">
            <a:avLst/>
          </a:prstGeom>
          <a:ln w="381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3" name="コンテンツ プレースホルダー 3">
            <a:extLst>
              <a:ext uri="{FF2B5EF4-FFF2-40B4-BE49-F238E27FC236}">
                <a16:creationId xmlns:a16="http://schemas.microsoft.com/office/drawing/2014/main" id="{CD6E051F-9EA5-42D7-90A0-A67F6C660DEC}"/>
              </a:ext>
            </a:extLst>
          </p:cNvPr>
          <p:cNvSpPr txBox="1">
            <a:spLocks/>
          </p:cNvSpPr>
          <p:nvPr/>
        </p:nvSpPr>
        <p:spPr>
          <a:xfrm>
            <a:off x="8705227" y="5803965"/>
            <a:ext cx="2898367" cy="464230"/>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900"/>
              </a:lnSpc>
              <a:buNone/>
            </a:pPr>
            <a:r>
              <a:rPr lang="ja-JP" altLang="en-US" sz="2400" b="1" dirty="0">
                <a:solidFill>
                  <a:srgbClr val="F35353"/>
                </a:solidFill>
                <a:effectLst>
                  <a:glow rad="127000">
                    <a:schemeClr val="tx1"/>
                  </a:glow>
                </a:effectLst>
                <a:latin typeface="メイリオ" panose="020B0604030504040204" pitchFamily="50" charset="-128"/>
                <a:ea typeface="メイリオ" panose="020B0604030504040204" pitchFamily="50" charset="-128"/>
              </a:rPr>
              <a:t>大型・猛烈な強さ</a:t>
            </a:r>
          </a:p>
        </p:txBody>
      </p:sp>
      <p:sp>
        <p:nvSpPr>
          <p:cNvPr id="54" name="コンテンツ プレースホルダー 3">
            <a:extLst>
              <a:ext uri="{FF2B5EF4-FFF2-40B4-BE49-F238E27FC236}">
                <a16:creationId xmlns:a16="http://schemas.microsoft.com/office/drawing/2014/main" id="{4614B10F-419B-4BCA-A9EC-5B08F062C684}"/>
              </a:ext>
            </a:extLst>
          </p:cNvPr>
          <p:cNvSpPr txBox="1">
            <a:spLocks/>
          </p:cNvSpPr>
          <p:nvPr/>
        </p:nvSpPr>
        <p:spPr>
          <a:xfrm>
            <a:off x="10098591" y="4145099"/>
            <a:ext cx="2898367" cy="964367"/>
          </a:xfrm>
          <a:prstGeom prst="rect">
            <a:avLst/>
          </a:prstGeom>
          <a:noFill/>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900"/>
              </a:lnSpc>
              <a:buNone/>
            </a:pPr>
            <a:r>
              <a:rPr lang="ja-JP" altLang="en-US" sz="2400" b="1" dirty="0">
                <a:solidFill>
                  <a:schemeClr val="bg1"/>
                </a:solidFill>
                <a:effectLst>
                  <a:glow rad="127000">
                    <a:schemeClr val="tx1"/>
                  </a:glow>
                </a:effectLst>
                <a:latin typeface="メイリオ" panose="020B0604030504040204" pitchFamily="50" charset="-128"/>
                <a:ea typeface="メイリオ" panose="020B0604030504040204" pitchFamily="50" charset="-128"/>
              </a:rPr>
              <a:t>半径</a:t>
            </a:r>
            <a:endParaRPr lang="en-US" altLang="ja-JP" sz="2400" b="1" dirty="0">
              <a:solidFill>
                <a:schemeClr val="bg1"/>
              </a:solidFill>
              <a:effectLst>
                <a:glow rad="127000">
                  <a:schemeClr val="tx1"/>
                </a:glow>
              </a:effectLst>
              <a:latin typeface="メイリオ" panose="020B0604030504040204" pitchFamily="50" charset="-128"/>
              <a:ea typeface="メイリオ" panose="020B0604030504040204" pitchFamily="50" charset="-128"/>
            </a:endParaRPr>
          </a:p>
          <a:p>
            <a:pPr marL="0" indent="0">
              <a:lnSpc>
                <a:spcPts val="2900"/>
              </a:lnSpc>
              <a:buNone/>
            </a:pPr>
            <a:r>
              <a:rPr lang="ja-JP" altLang="en-US" sz="2400" b="1" dirty="0">
                <a:solidFill>
                  <a:schemeClr val="bg1"/>
                </a:solidFill>
                <a:effectLst>
                  <a:glow rad="127000">
                    <a:schemeClr val="tx1"/>
                  </a:glow>
                </a:effectLst>
                <a:latin typeface="メイリオ" panose="020B0604030504040204" pitchFamily="50" charset="-128"/>
                <a:ea typeface="メイリオ" panose="020B0604030504040204" pitchFamily="50" charset="-128"/>
              </a:rPr>
              <a:t>約</a:t>
            </a:r>
            <a:r>
              <a:rPr lang="en-US" altLang="ja-JP" sz="2400" b="1" dirty="0">
                <a:solidFill>
                  <a:schemeClr val="bg1"/>
                </a:solidFill>
                <a:effectLst>
                  <a:glow rad="127000">
                    <a:schemeClr val="tx1"/>
                  </a:glow>
                </a:effectLst>
                <a:latin typeface="メイリオ" panose="020B0604030504040204" pitchFamily="50" charset="-128"/>
                <a:ea typeface="メイリオ" panose="020B0604030504040204" pitchFamily="50" charset="-128"/>
              </a:rPr>
              <a:t>800</a:t>
            </a:r>
            <a:r>
              <a:rPr lang="ja-JP" altLang="en-US" sz="2400" b="1" dirty="0">
                <a:solidFill>
                  <a:schemeClr val="bg1"/>
                </a:solidFill>
                <a:effectLst>
                  <a:glow rad="127000">
                    <a:schemeClr val="tx1"/>
                  </a:glow>
                </a:effectLst>
                <a:latin typeface="メイリオ" panose="020B0604030504040204" pitchFamily="50" charset="-128"/>
                <a:ea typeface="メイリオ" panose="020B0604030504040204" pitchFamily="50" charset="-128"/>
              </a:rPr>
              <a:t>ｋｍ</a:t>
            </a:r>
          </a:p>
        </p:txBody>
      </p:sp>
      <p:sp>
        <p:nvSpPr>
          <p:cNvPr id="55" name="テキスト ボックス 54">
            <a:extLst>
              <a:ext uri="{FF2B5EF4-FFF2-40B4-BE49-F238E27FC236}">
                <a16:creationId xmlns:a16="http://schemas.microsoft.com/office/drawing/2014/main" id="{715B73AC-2B5E-44F7-9EB1-A2791EA4D49E}"/>
              </a:ext>
            </a:extLst>
          </p:cNvPr>
          <p:cNvSpPr txBox="1"/>
          <p:nvPr/>
        </p:nvSpPr>
        <p:spPr>
          <a:xfrm>
            <a:off x="1225719" y="6599357"/>
            <a:ext cx="6861381" cy="207749"/>
          </a:xfrm>
          <a:prstGeom prst="rect">
            <a:avLst/>
          </a:prstGeom>
          <a:noFill/>
        </p:spPr>
        <p:txBody>
          <a:bodyPr wrap="square" rtlCol="0">
            <a:spAutoFit/>
          </a:bodyPr>
          <a:lstStyle/>
          <a:p>
            <a:pPr algn="r">
              <a:lnSpc>
                <a:spcPts val="900"/>
              </a:lnSpc>
            </a:pPr>
            <a:r>
              <a:rPr kumimoji="1" lang="ja-JP" altLang="en-US" sz="1000" dirty="0">
                <a:latin typeface="Meiryo UI" panose="020B0604030504040204" pitchFamily="50" charset="-128"/>
                <a:ea typeface="Meiryo UI" panose="020B0604030504040204" pitchFamily="50" charset="-128"/>
              </a:rPr>
              <a:t>出典：気象庁「台風の統計資料」</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 https://www.data.jma.go.jp/fcd/yoho/typhoon/statistics/index.html </a:t>
            </a:r>
            <a:r>
              <a:rPr kumimoji="1" lang="ja-JP" altLang="en-US" sz="8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をもとに作成</a:t>
            </a:r>
          </a:p>
        </p:txBody>
      </p:sp>
      <p:pic>
        <p:nvPicPr>
          <p:cNvPr id="3" name="図 2">
            <a:extLst>
              <a:ext uri="{FF2B5EF4-FFF2-40B4-BE49-F238E27FC236}">
                <a16:creationId xmlns:a16="http://schemas.microsoft.com/office/drawing/2014/main" id="{1CF018C1-302B-551F-760A-FF8B3FBB3024}"/>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4" name="テキスト ボックス 3">
            <a:extLst>
              <a:ext uri="{FF2B5EF4-FFF2-40B4-BE49-F238E27FC236}">
                <a16:creationId xmlns:a16="http://schemas.microsoft.com/office/drawing/2014/main" id="{2B5768FF-5B74-D721-3148-3663550E77E2}"/>
              </a:ext>
            </a:extLst>
          </p:cNvPr>
          <p:cNvSpPr txBox="1"/>
          <p:nvPr/>
        </p:nvSpPr>
        <p:spPr>
          <a:xfrm>
            <a:off x="65000" y="100755"/>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zh-TW" altLang="en-US" i="0" dirty="0"/>
              <a:t>気象（台風）</a:t>
            </a:r>
          </a:p>
        </p:txBody>
      </p:sp>
      <p:sp>
        <p:nvSpPr>
          <p:cNvPr id="8" name="テキスト ボックス 7">
            <a:extLst>
              <a:ext uri="{FF2B5EF4-FFF2-40B4-BE49-F238E27FC236}">
                <a16:creationId xmlns:a16="http://schemas.microsoft.com/office/drawing/2014/main" id="{2E5B9608-0073-2A4B-75C2-4304D8859E32}"/>
              </a:ext>
            </a:extLst>
          </p:cNvPr>
          <p:cNvSpPr txBox="1"/>
          <p:nvPr/>
        </p:nvSpPr>
        <p:spPr>
          <a:xfrm>
            <a:off x="4929931" y="4079200"/>
            <a:ext cx="805730" cy="407792"/>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るいけい</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BC0AFB40-3B89-D567-53B5-BE3BDE8FAFE6}"/>
              </a:ext>
            </a:extLst>
          </p:cNvPr>
          <p:cNvSpPr txBox="1"/>
          <p:nvPr/>
        </p:nvSpPr>
        <p:spPr>
          <a:xfrm>
            <a:off x="9604206" y="5559708"/>
            <a:ext cx="805730" cy="407792"/>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もうれつ</a:t>
            </a:r>
            <a:endParaRPr kumimoji="1" lang="en-US" altLang="ja-JP" sz="1200" dirty="0">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F825DA0A-61C4-A590-7B27-FBCE27B11FF0}"/>
              </a:ext>
            </a:extLst>
          </p:cNvPr>
          <p:cNvSpPr txBox="1"/>
          <p:nvPr/>
        </p:nvSpPr>
        <p:spPr>
          <a:xfrm>
            <a:off x="4950843" y="2971528"/>
            <a:ext cx="2485216" cy="390127"/>
          </a:xfrm>
          <a:prstGeom prst="rect">
            <a:avLst/>
          </a:prstGeom>
          <a:noFill/>
          <a:ln w="34925">
            <a:noFill/>
          </a:ln>
        </p:spPr>
        <p:txBody>
          <a:bodyPr wrap="square" rtlCol="0" anchor="ctr" anchorCtr="0">
            <a:noAutofit/>
          </a:bodyPr>
          <a:lstStyle/>
          <a:p>
            <a:pPr>
              <a:lnSpc>
                <a:spcPts val="3600"/>
              </a:lnSpc>
            </a:pPr>
            <a:r>
              <a:rPr kumimoji="1" lang="ja-JP" altLang="en-US" sz="2000" b="1" dirty="0">
                <a:effectLst>
                  <a:glow rad="127000">
                    <a:schemeClr val="bg1"/>
                  </a:glow>
                </a:effectLst>
                <a:latin typeface="メイリオ" panose="020B0604030504040204" pitchFamily="50" charset="-128"/>
                <a:ea typeface="メイリオ" panose="020B0604030504040204" pitchFamily="50" charset="-128"/>
              </a:rPr>
              <a:t>← 最高</a:t>
            </a:r>
            <a:r>
              <a:rPr kumimoji="1" lang="en-US" altLang="ja-JP" sz="2000" b="1" dirty="0">
                <a:effectLst>
                  <a:glow rad="127000">
                    <a:schemeClr val="bg1"/>
                  </a:glow>
                </a:effectLst>
                <a:latin typeface="メイリオ" panose="020B0604030504040204" pitchFamily="50" charset="-128"/>
                <a:ea typeface="メイリオ" panose="020B0604030504040204" pitchFamily="50" charset="-128"/>
              </a:rPr>
              <a:t>9</a:t>
            </a:r>
            <a:r>
              <a:rPr kumimoji="1" lang="ja-JP" altLang="en-US" sz="1600" b="1" dirty="0">
                <a:effectLst>
                  <a:glow rad="127000">
                    <a:schemeClr val="bg1"/>
                  </a:glow>
                </a:effectLst>
                <a:latin typeface="メイリオ" panose="020B0604030504040204" pitchFamily="50" charset="-128"/>
                <a:ea typeface="メイリオ" panose="020B0604030504040204" pitchFamily="50" charset="-128"/>
              </a:rPr>
              <a:t>件</a:t>
            </a:r>
            <a:r>
              <a:rPr kumimoji="1" lang="ja-JP" altLang="en-US" sz="1100" dirty="0">
                <a:effectLst>
                  <a:glow rad="127000">
                    <a:schemeClr val="bg1"/>
                  </a:glow>
                </a:effectLst>
                <a:latin typeface="メイリオ" panose="020B0604030504040204" pitchFamily="50" charset="-128"/>
                <a:ea typeface="メイリオ" panose="020B0604030504040204" pitchFamily="50" charset="-128"/>
              </a:rPr>
              <a:t>（</a:t>
            </a:r>
            <a:r>
              <a:rPr kumimoji="1" lang="en-US" altLang="ja-JP" sz="1100" dirty="0">
                <a:effectLst>
                  <a:glow rad="127000">
                    <a:schemeClr val="bg1"/>
                  </a:glow>
                </a:effectLst>
                <a:latin typeface="メイリオ" panose="020B0604030504040204" pitchFamily="50" charset="-128"/>
                <a:ea typeface="メイリオ" panose="020B0604030504040204" pitchFamily="50" charset="-128"/>
              </a:rPr>
              <a:t>2004</a:t>
            </a:r>
            <a:r>
              <a:rPr kumimoji="1" lang="ja-JP" altLang="en-US" sz="1100" dirty="0">
                <a:effectLst>
                  <a:glow rad="127000">
                    <a:schemeClr val="bg1"/>
                  </a:glow>
                </a:effectLst>
                <a:latin typeface="メイリオ" panose="020B0604030504040204" pitchFamily="50" charset="-128"/>
                <a:ea typeface="メイリオ" panose="020B0604030504040204" pitchFamily="50" charset="-128"/>
              </a:rPr>
              <a:t>年）</a:t>
            </a:r>
            <a:endParaRPr kumimoji="1" lang="ja-JP" altLang="en-US" sz="2000" dirty="0">
              <a:effectLst>
                <a:glow rad="127000">
                  <a:schemeClr val="bg1"/>
                </a:glow>
              </a:effectLst>
              <a:latin typeface="メイリオ" panose="020B0604030504040204" pitchFamily="50" charset="-128"/>
              <a:ea typeface="メイリオ" panose="020B0604030504040204" pitchFamily="50" charset="-128"/>
            </a:endParaRPr>
          </a:p>
        </p:txBody>
      </p:sp>
      <p:sp>
        <p:nvSpPr>
          <p:cNvPr id="7" name="スライド番号プレースホルダー 9">
            <a:extLst>
              <a:ext uri="{FF2B5EF4-FFF2-40B4-BE49-F238E27FC236}">
                <a16:creationId xmlns:a16="http://schemas.microsoft.com/office/drawing/2014/main" id="{DBFDCE0E-F5AD-23C4-7B3B-FBA4B1B9F258}"/>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7755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descr="屋外, 草, 自然, 道路 が含まれている画像&#10;&#10;自動的に生成された説明">
            <a:extLst>
              <a:ext uri="{FF2B5EF4-FFF2-40B4-BE49-F238E27FC236}">
                <a16:creationId xmlns:a16="http://schemas.microsoft.com/office/drawing/2014/main" id="{AC2290A2-1F6E-4F96-A38A-3C9704C69F4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24000" y="612000"/>
            <a:ext cx="9144000" cy="6246000"/>
          </a:xfrm>
          <a:prstGeom prst="rect">
            <a:avLst/>
          </a:prstGeom>
        </p:spPr>
      </p:pic>
      <p:sp>
        <p:nvSpPr>
          <p:cNvPr id="9" name="テキスト ボックス 8">
            <a:extLst>
              <a:ext uri="{FF2B5EF4-FFF2-40B4-BE49-F238E27FC236}">
                <a16:creationId xmlns:a16="http://schemas.microsoft.com/office/drawing/2014/main" id="{73646E34-FB53-4AD4-A7F2-15DBFB35C85C}"/>
              </a:ext>
            </a:extLst>
          </p:cNvPr>
          <p:cNvSpPr txBox="1"/>
          <p:nvPr/>
        </p:nvSpPr>
        <p:spPr>
          <a:xfrm>
            <a:off x="8978781" y="3272466"/>
            <a:ext cx="800219" cy="2826261"/>
          </a:xfrm>
          <a:prstGeom prst="rect">
            <a:avLst/>
          </a:prstGeom>
          <a:noFill/>
        </p:spPr>
        <p:txBody>
          <a:bodyPr vert="eaVert" wrap="square" rtlCol="0">
            <a:spAutoFit/>
          </a:bodyPr>
          <a:lstStyle/>
          <a:p>
            <a:pPr algn="r"/>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信濃川</a:t>
            </a:r>
          </a:p>
        </p:txBody>
      </p:sp>
      <p:sp>
        <p:nvSpPr>
          <p:cNvPr id="10" name="テキスト ボックス 9">
            <a:extLst>
              <a:ext uri="{FF2B5EF4-FFF2-40B4-BE49-F238E27FC236}">
                <a16:creationId xmlns:a16="http://schemas.microsoft.com/office/drawing/2014/main" id="{61748B62-C779-4C20-A74F-C8459BE6F914}"/>
              </a:ext>
            </a:extLst>
          </p:cNvPr>
          <p:cNvSpPr txBox="1"/>
          <p:nvPr/>
        </p:nvSpPr>
        <p:spPr>
          <a:xfrm>
            <a:off x="5511800" y="3797390"/>
            <a:ext cx="5588000" cy="707886"/>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堤防</a:t>
            </a:r>
          </a:p>
        </p:txBody>
      </p:sp>
      <p:sp>
        <p:nvSpPr>
          <p:cNvPr id="2" name="四角形: 角を丸くする 1">
            <a:extLst>
              <a:ext uri="{FF2B5EF4-FFF2-40B4-BE49-F238E27FC236}">
                <a16:creationId xmlns:a16="http://schemas.microsoft.com/office/drawing/2014/main" id="{86156B7F-2C8B-47FF-BECA-F78523D1BB7D}"/>
              </a:ext>
            </a:extLst>
          </p:cNvPr>
          <p:cNvSpPr/>
          <p:nvPr/>
        </p:nvSpPr>
        <p:spPr>
          <a:xfrm>
            <a:off x="1853853" y="966204"/>
            <a:ext cx="2062619" cy="756521"/>
          </a:xfrm>
          <a:prstGeom prst="roundRect">
            <a:avLst>
              <a:gd name="adj" fmla="val 50000"/>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latin typeface="Meiryo UI" panose="020B0604030504040204" pitchFamily="50" charset="-128"/>
                <a:ea typeface="Meiryo UI" panose="020B0604030504040204" pitchFamily="50" charset="-128"/>
              </a:rPr>
              <a:t>平常時</a:t>
            </a:r>
          </a:p>
        </p:txBody>
      </p:sp>
      <p:sp>
        <p:nvSpPr>
          <p:cNvPr id="11" name="テキスト ボックス 10">
            <a:extLst>
              <a:ext uri="{FF2B5EF4-FFF2-40B4-BE49-F238E27FC236}">
                <a16:creationId xmlns:a16="http://schemas.microsoft.com/office/drawing/2014/main" id="{ECAFA49A-B4C1-4AA7-A2BA-F6FD0D6EF8F8}"/>
              </a:ext>
            </a:extLst>
          </p:cNvPr>
          <p:cNvSpPr txBox="1"/>
          <p:nvPr/>
        </p:nvSpPr>
        <p:spPr>
          <a:xfrm>
            <a:off x="8610601" y="6599390"/>
            <a:ext cx="2044939"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出典：新潟県土木部</a:t>
            </a:r>
          </a:p>
        </p:txBody>
      </p:sp>
      <p:pic>
        <p:nvPicPr>
          <p:cNvPr id="4" name="図 3">
            <a:extLst>
              <a:ext uri="{FF2B5EF4-FFF2-40B4-BE49-F238E27FC236}">
                <a16:creationId xmlns:a16="http://schemas.microsoft.com/office/drawing/2014/main" id="{E5014BD1-96C4-CB65-B49B-F0E5D47EA3CA}"/>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4E258865-C4EE-38D6-DFFF-110643380AC4}"/>
              </a:ext>
            </a:extLst>
          </p:cNvPr>
          <p:cNvSpPr txBox="1"/>
          <p:nvPr/>
        </p:nvSpPr>
        <p:spPr>
          <a:xfrm>
            <a:off x="65000" y="113523"/>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令和元年東日本台風の被害（津南町小島）</a:t>
            </a:r>
          </a:p>
        </p:txBody>
      </p:sp>
      <p:sp>
        <p:nvSpPr>
          <p:cNvPr id="6" name="テキスト ボックス 5">
            <a:extLst>
              <a:ext uri="{FF2B5EF4-FFF2-40B4-BE49-F238E27FC236}">
                <a16:creationId xmlns:a16="http://schemas.microsoft.com/office/drawing/2014/main" id="{15F292B6-098F-823F-9DFA-364F87162EC1}"/>
              </a:ext>
            </a:extLst>
          </p:cNvPr>
          <p:cNvSpPr txBox="1"/>
          <p:nvPr/>
        </p:nvSpPr>
        <p:spPr>
          <a:xfrm>
            <a:off x="1181828" y="2391703"/>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8" name="テキスト ボックス 7">
            <a:extLst>
              <a:ext uri="{FF2B5EF4-FFF2-40B4-BE49-F238E27FC236}">
                <a16:creationId xmlns:a16="http://schemas.microsoft.com/office/drawing/2014/main" id="{0971741C-94A4-36CE-06F6-B5206DC70413}"/>
              </a:ext>
            </a:extLst>
          </p:cNvPr>
          <p:cNvSpPr txBox="1"/>
          <p:nvPr/>
        </p:nvSpPr>
        <p:spPr>
          <a:xfrm>
            <a:off x="4925882" y="-149370"/>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ひがい</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5EEB10D5-65FD-0A30-AA26-683291C4A2B2}"/>
              </a:ext>
            </a:extLst>
          </p:cNvPr>
          <p:cNvSpPr txBox="1"/>
          <p:nvPr/>
        </p:nvSpPr>
        <p:spPr>
          <a:xfrm>
            <a:off x="2353271" y="759995"/>
            <a:ext cx="1259457" cy="663864"/>
          </a:xfrm>
          <a:prstGeom prst="rect">
            <a:avLst/>
          </a:prstGeom>
          <a:noFill/>
          <a:ln>
            <a:noFill/>
          </a:ln>
        </p:spPr>
        <p:txBody>
          <a:bodyPr wrap="square" rtlCol="0" anchor="ctr" anchorCtr="0">
            <a:noAutofit/>
          </a:bodyPr>
          <a:lstStyle/>
          <a:p>
            <a:r>
              <a:rPr kumimoji="1" lang="ja-JP" altLang="en-US" sz="1200" dirty="0" err="1">
                <a:solidFill>
                  <a:schemeClr val="bg1"/>
                </a:solidFill>
                <a:latin typeface="メイリオ" panose="020B0604030504040204" pitchFamily="50" charset="-128"/>
                <a:ea typeface="メイリオ" panose="020B0604030504040204" pitchFamily="50" charset="-128"/>
              </a:rPr>
              <a:t>へい</a:t>
            </a:r>
            <a:r>
              <a:rPr kumimoji="1" lang="ja-JP" altLang="en-US" sz="1200" dirty="0">
                <a:solidFill>
                  <a:schemeClr val="bg1"/>
                </a:solidFill>
                <a:latin typeface="メイリオ" panose="020B0604030504040204" pitchFamily="50" charset="-128"/>
                <a:ea typeface="メイリオ" panose="020B0604030504040204" pitchFamily="50" charset="-128"/>
              </a:rPr>
              <a:t>じょうじ</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A02F93BE-617A-E5C0-7F59-C84258AE229F}"/>
              </a:ext>
            </a:extLst>
          </p:cNvPr>
          <p:cNvSpPr txBox="1"/>
          <p:nvPr/>
        </p:nvSpPr>
        <p:spPr>
          <a:xfrm>
            <a:off x="5661804" y="3564380"/>
            <a:ext cx="1323077" cy="338554"/>
          </a:xfrm>
          <a:prstGeom prst="rect">
            <a:avLst/>
          </a:prstGeom>
          <a:noFill/>
        </p:spPr>
        <p:txBody>
          <a:bodyPr wrap="square" rtlCol="0">
            <a:spAutoFit/>
          </a:bodyPr>
          <a:lstStyle/>
          <a:p>
            <a:r>
              <a:rPr kumimoji="1" lang="ja-JP" altLang="en-US" sz="16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ていぼう</a:t>
            </a:r>
          </a:p>
        </p:txBody>
      </p:sp>
      <p:sp>
        <p:nvSpPr>
          <p:cNvPr id="7" name="スライド番号プレースホルダー 9">
            <a:extLst>
              <a:ext uri="{FF2B5EF4-FFF2-40B4-BE49-F238E27FC236}">
                <a16:creationId xmlns:a16="http://schemas.microsoft.com/office/drawing/2014/main" id="{C9566A67-968F-E141-81A4-E7CA2BB67B69}"/>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5</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2537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2436250-DE6F-4376-8BB6-EE9B4A4287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24001" y="710965"/>
            <a:ext cx="9156461" cy="6147037"/>
          </a:xfrm>
          <a:prstGeom prst="rect">
            <a:avLst/>
          </a:prstGeom>
        </p:spPr>
      </p:pic>
      <p:sp>
        <p:nvSpPr>
          <p:cNvPr id="2" name="テキスト ボックス 1">
            <a:extLst>
              <a:ext uri="{FF2B5EF4-FFF2-40B4-BE49-F238E27FC236}">
                <a16:creationId xmlns:a16="http://schemas.microsoft.com/office/drawing/2014/main" id="{491EDA02-C85B-43F2-8821-DB9913762C20}"/>
              </a:ext>
            </a:extLst>
          </p:cNvPr>
          <p:cNvSpPr txBox="1"/>
          <p:nvPr/>
        </p:nvSpPr>
        <p:spPr>
          <a:xfrm>
            <a:off x="5067539" y="981152"/>
            <a:ext cx="5588000" cy="1323439"/>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川が堤防を越え、</a:t>
            </a:r>
            <a:endParaRPr kumimoji="1" lang="en-US" altLang="ja-JP"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endParaRPr>
          </a:p>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農地・住宅地へ</a:t>
            </a:r>
          </a:p>
        </p:txBody>
      </p:sp>
      <p:sp>
        <p:nvSpPr>
          <p:cNvPr id="5" name="テキスト ボックス 4">
            <a:extLst>
              <a:ext uri="{FF2B5EF4-FFF2-40B4-BE49-F238E27FC236}">
                <a16:creationId xmlns:a16="http://schemas.microsoft.com/office/drawing/2014/main" id="{888F1DFA-4D4D-4702-B291-F09AF0C6D309}"/>
              </a:ext>
            </a:extLst>
          </p:cNvPr>
          <p:cNvSpPr txBox="1"/>
          <p:nvPr/>
        </p:nvSpPr>
        <p:spPr>
          <a:xfrm>
            <a:off x="2021706" y="2993572"/>
            <a:ext cx="1996940" cy="923330"/>
          </a:xfrm>
          <a:prstGeom prst="rect">
            <a:avLst/>
          </a:prstGeom>
          <a:noFill/>
        </p:spPr>
        <p:txBody>
          <a:bodyPr wrap="square" rtlCol="0">
            <a:spAutoFit/>
          </a:bodyPr>
          <a:lstStyle/>
          <a:p>
            <a:pPr algn="ctr"/>
            <a:r>
              <a:rPr kumimoji="1" lang="ja-JP" altLang="en-US" sz="54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rPr>
              <a:t>氾濫</a:t>
            </a:r>
          </a:p>
        </p:txBody>
      </p:sp>
      <p:sp>
        <p:nvSpPr>
          <p:cNvPr id="11" name="テキスト ボックス 10">
            <a:extLst>
              <a:ext uri="{FF2B5EF4-FFF2-40B4-BE49-F238E27FC236}">
                <a16:creationId xmlns:a16="http://schemas.microsoft.com/office/drawing/2014/main" id="{27E6D137-2407-4572-AAB2-EE6E3B7EE372}"/>
              </a:ext>
            </a:extLst>
          </p:cNvPr>
          <p:cNvSpPr txBox="1"/>
          <p:nvPr/>
        </p:nvSpPr>
        <p:spPr>
          <a:xfrm>
            <a:off x="8610601" y="6599390"/>
            <a:ext cx="2044939"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出典：新潟県土木部</a:t>
            </a:r>
          </a:p>
        </p:txBody>
      </p:sp>
      <p:sp>
        <p:nvSpPr>
          <p:cNvPr id="12" name="テキスト ボックス 11">
            <a:extLst>
              <a:ext uri="{FF2B5EF4-FFF2-40B4-BE49-F238E27FC236}">
                <a16:creationId xmlns:a16="http://schemas.microsoft.com/office/drawing/2014/main" id="{68787D9A-2FBC-4698-8E7D-50B605608D8B}"/>
              </a:ext>
            </a:extLst>
          </p:cNvPr>
          <p:cNvSpPr txBox="1"/>
          <p:nvPr/>
        </p:nvSpPr>
        <p:spPr>
          <a:xfrm>
            <a:off x="2021706" y="2519997"/>
            <a:ext cx="1996940" cy="523220"/>
          </a:xfrm>
          <a:prstGeom prst="rect">
            <a:avLst/>
          </a:prstGeom>
          <a:noFill/>
        </p:spPr>
        <p:txBody>
          <a:bodyPr wrap="square" rtlCol="0">
            <a:spAutoFit/>
          </a:bodyPr>
          <a:lstStyle/>
          <a:p>
            <a:pPr algn="ctr"/>
            <a:r>
              <a:rPr kumimoji="1" lang="ja-JP" altLang="en-US" sz="28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rPr>
              <a:t>はんらん</a:t>
            </a:r>
          </a:p>
        </p:txBody>
      </p:sp>
      <p:sp>
        <p:nvSpPr>
          <p:cNvPr id="9" name="フリーフォーム: 図形 8">
            <a:extLst>
              <a:ext uri="{FF2B5EF4-FFF2-40B4-BE49-F238E27FC236}">
                <a16:creationId xmlns:a16="http://schemas.microsoft.com/office/drawing/2014/main" id="{F723D28B-2E86-41DC-85B1-8B62C0D6D13B}"/>
              </a:ext>
            </a:extLst>
          </p:cNvPr>
          <p:cNvSpPr/>
          <p:nvPr/>
        </p:nvSpPr>
        <p:spPr>
          <a:xfrm>
            <a:off x="1565729" y="2660073"/>
            <a:ext cx="8061201" cy="4217885"/>
          </a:xfrm>
          <a:custGeom>
            <a:avLst/>
            <a:gdLst>
              <a:gd name="connsiteX0" fmla="*/ 0 w 6952342"/>
              <a:gd name="connsiteY0" fmla="*/ 2627086 h 2627086"/>
              <a:gd name="connsiteX1" fmla="*/ 2685142 w 6952342"/>
              <a:gd name="connsiteY1" fmla="*/ 653143 h 2627086"/>
              <a:gd name="connsiteX2" fmla="*/ 6952342 w 6952342"/>
              <a:gd name="connsiteY2" fmla="*/ 0 h 2627086"/>
              <a:gd name="connsiteX0" fmla="*/ 0 w 6346701"/>
              <a:gd name="connsiteY0" fmla="*/ 2579585 h 2579585"/>
              <a:gd name="connsiteX1" fmla="*/ 2685142 w 6346701"/>
              <a:gd name="connsiteY1" fmla="*/ 605642 h 2579585"/>
              <a:gd name="connsiteX2" fmla="*/ 6346701 w 6346701"/>
              <a:gd name="connsiteY2" fmla="*/ 0 h 2579585"/>
              <a:gd name="connsiteX0" fmla="*/ 0 w 6346701"/>
              <a:gd name="connsiteY0" fmla="*/ 2579585 h 2579585"/>
              <a:gd name="connsiteX1" fmla="*/ 2685142 w 6346701"/>
              <a:gd name="connsiteY1" fmla="*/ 605642 h 2579585"/>
              <a:gd name="connsiteX2" fmla="*/ 6346701 w 6346701"/>
              <a:gd name="connsiteY2" fmla="*/ 0 h 2579585"/>
              <a:gd name="connsiteX0" fmla="*/ 0 w 8086601"/>
              <a:gd name="connsiteY0" fmla="*/ 4306785 h 4306785"/>
              <a:gd name="connsiteX1" fmla="*/ 4425042 w 8086601"/>
              <a:gd name="connsiteY1" fmla="*/ 605642 h 4306785"/>
              <a:gd name="connsiteX2" fmla="*/ 8086601 w 8086601"/>
              <a:gd name="connsiteY2" fmla="*/ 0 h 4306785"/>
              <a:gd name="connsiteX0" fmla="*/ 0 w 8086601"/>
              <a:gd name="connsiteY0" fmla="*/ 4306785 h 4306785"/>
              <a:gd name="connsiteX1" fmla="*/ 4425042 w 8086601"/>
              <a:gd name="connsiteY1" fmla="*/ 605642 h 4306785"/>
              <a:gd name="connsiteX2" fmla="*/ 8086601 w 8086601"/>
              <a:gd name="connsiteY2" fmla="*/ 0 h 4306785"/>
              <a:gd name="connsiteX0" fmla="*/ 0 w 8086601"/>
              <a:gd name="connsiteY0" fmla="*/ 4306785 h 4306785"/>
              <a:gd name="connsiteX1" fmla="*/ 4564742 w 8086601"/>
              <a:gd name="connsiteY1" fmla="*/ 656442 h 4306785"/>
              <a:gd name="connsiteX2" fmla="*/ 8086601 w 8086601"/>
              <a:gd name="connsiteY2" fmla="*/ 0 h 4306785"/>
              <a:gd name="connsiteX0" fmla="*/ 0 w 8061201"/>
              <a:gd name="connsiteY0" fmla="*/ 4217885 h 4217885"/>
              <a:gd name="connsiteX1" fmla="*/ 4539342 w 8061201"/>
              <a:gd name="connsiteY1" fmla="*/ 656442 h 4217885"/>
              <a:gd name="connsiteX2" fmla="*/ 8061201 w 8061201"/>
              <a:gd name="connsiteY2" fmla="*/ 0 h 4217885"/>
            </a:gdLst>
            <a:ahLst/>
            <a:cxnLst>
              <a:cxn ang="0">
                <a:pos x="connsiteX0" y="connsiteY0"/>
              </a:cxn>
              <a:cxn ang="0">
                <a:pos x="connsiteX1" y="connsiteY1"/>
              </a:cxn>
              <a:cxn ang="0">
                <a:pos x="connsiteX2" y="connsiteY2"/>
              </a:cxn>
            </a:cxnLst>
            <a:rect l="l" t="t" r="r" b="b"/>
            <a:pathLst>
              <a:path w="8061201" h="4217885">
                <a:moveTo>
                  <a:pt x="0" y="4217885"/>
                </a:moveTo>
                <a:cubicBezTo>
                  <a:pt x="648909" y="3233937"/>
                  <a:pt x="3380618" y="1094290"/>
                  <a:pt x="4539342" y="656442"/>
                </a:cubicBezTo>
                <a:cubicBezTo>
                  <a:pt x="5698066" y="218594"/>
                  <a:pt x="6997919" y="131728"/>
                  <a:pt x="8061201" y="0"/>
                </a:cubicBezTo>
              </a:path>
            </a:pathLst>
          </a:custGeom>
          <a:noFill/>
          <a:ln w="508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フリーフォーム: 図形 12">
            <a:extLst>
              <a:ext uri="{FF2B5EF4-FFF2-40B4-BE49-F238E27FC236}">
                <a16:creationId xmlns:a16="http://schemas.microsoft.com/office/drawing/2014/main" id="{D51DB1E1-6AD6-45A4-BE6B-18111AB47F5F}"/>
              </a:ext>
            </a:extLst>
          </p:cNvPr>
          <p:cNvSpPr/>
          <p:nvPr/>
        </p:nvSpPr>
        <p:spPr>
          <a:xfrm>
            <a:off x="4286569" y="2744255"/>
            <a:ext cx="6157684" cy="4161972"/>
          </a:xfrm>
          <a:custGeom>
            <a:avLst/>
            <a:gdLst>
              <a:gd name="connsiteX0" fmla="*/ 0 w 6952342"/>
              <a:gd name="connsiteY0" fmla="*/ 2627086 h 2627086"/>
              <a:gd name="connsiteX1" fmla="*/ 2685142 w 6952342"/>
              <a:gd name="connsiteY1" fmla="*/ 653143 h 2627086"/>
              <a:gd name="connsiteX2" fmla="*/ 6952342 w 6952342"/>
              <a:gd name="connsiteY2" fmla="*/ 0 h 2627086"/>
              <a:gd name="connsiteX0" fmla="*/ 0 w 5167084"/>
              <a:gd name="connsiteY0" fmla="*/ 3222172 h 3222172"/>
              <a:gd name="connsiteX1" fmla="*/ 2685142 w 5167084"/>
              <a:gd name="connsiteY1" fmla="*/ 1248229 h 3222172"/>
              <a:gd name="connsiteX2" fmla="*/ 5167084 w 5167084"/>
              <a:gd name="connsiteY2" fmla="*/ 0 h 3222172"/>
              <a:gd name="connsiteX0" fmla="*/ 0 w 5167084"/>
              <a:gd name="connsiteY0" fmla="*/ 3222172 h 3222172"/>
              <a:gd name="connsiteX1" fmla="*/ 2685142 w 5167084"/>
              <a:gd name="connsiteY1" fmla="*/ 1248229 h 3222172"/>
              <a:gd name="connsiteX2" fmla="*/ 5167084 w 5167084"/>
              <a:gd name="connsiteY2" fmla="*/ 0 h 3222172"/>
              <a:gd name="connsiteX0" fmla="*/ 0 w 5167084"/>
              <a:gd name="connsiteY0" fmla="*/ 3222172 h 3222172"/>
              <a:gd name="connsiteX1" fmla="*/ 3323770 w 5167084"/>
              <a:gd name="connsiteY1" fmla="*/ 638629 h 3222172"/>
              <a:gd name="connsiteX2" fmla="*/ 5167084 w 5167084"/>
              <a:gd name="connsiteY2" fmla="*/ 0 h 3222172"/>
              <a:gd name="connsiteX0" fmla="*/ 0 w 5167084"/>
              <a:gd name="connsiteY0" fmla="*/ 3222172 h 3222172"/>
              <a:gd name="connsiteX1" fmla="*/ 3323770 w 5167084"/>
              <a:gd name="connsiteY1" fmla="*/ 638629 h 3222172"/>
              <a:gd name="connsiteX2" fmla="*/ 5167084 w 5167084"/>
              <a:gd name="connsiteY2" fmla="*/ 0 h 3222172"/>
              <a:gd name="connsiteX0" fmla="*/ 0 w 5167084"/>
              <a:gd name="connsiteY0" fmla="*/ 3222172 h 3222172"/>
              <a:gd name="connsiteX1" fmla="*/ 3323770 w 5167084"/>
              <a:gd name="connsiteY1" fmla="*/ 638629 h 3222172"/>
              <a:gd name="connsiteX2" fmla="*/ 5167084 w 5167084"/>
              <a:gd name="connsiteY2" fmla="*/ 0 h 3222172"/>
              <a:gd name="connsiteX0" fmla="*/ 0 w 6157684"/>
              <a:gd name="connsiteY0" fmla="*/ 4161972 h 4161972"/>
              <a:gd name="connsiteX1" fmla="*/ 4314370 w 6157684"/>
              <a:gd name="connsiteY1" fmla="*/ 638629 h 4161972"/>
              <a:gd name="connsiteX2" fmla="*/ 6157684 w 6157684"/>
              <a:gd name="connsiteY2" fmla="*/ 0 h 4161972"/>
            </a:gdLst>
            <a:ahLst/>
            <a:cxnLst>
              <a:cxn ang="0">
                <a:pos x="connsiteX0" y="connsiteY0"/>
              </a:cxn>
              <a:cxn ang="0">
                <a:pos x="connsiteX1" y="connsiteY1"/>
              </a:cxn>
              <a:cxn ang="0">
                <a:pos x="connsiteX2" y="connsiteY2"/>
              </a:cxn>
            </a:cxnLst>
            <a:rect l="l" t="t" r="r" b="b"/>
            <a:pathLst>
              <a:path w="6157684" h="4161972">
                <a:moveTo>
                  <a:pt x="0" y="4161972"/>
                </a:moveTo>
                <a:cubicBezTo>
                  <a:pt x="763209" y="3393924"/>
                  <a:pt x="3155646" y="1076477"/>
                  <a:pt x="4314370" y="638629"/>
                </a:cubicBezTo>
                <a:cubicBezTo>
                  <a:pt x="5298922" y="113695"/>
                  <a:pt x="5168293" y="234648"/>
                  <a:pt x="6157684" y="0"/>
                </a:cubicBezTo>
              </a:path>
            </a:pathLst>
          </a:custGeom>
          <a:noFill/>
          <a:ln w="508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97A62858-71F3-4E11-A664-69AFC712C875}"/>
              </a:ext>
            </a:extLst>
          </p:cNvPr>
          <p:cNvSpPr txBox="1"/>
          <p:nvPr/>
        </p:nvSpPr>
        <p:spPr>
          <a:xfrm>
            <a:off x="8978781" y="3272466"/>
            <a:ext cx="800219" cy="2826261"/>
          </a:xfrm>
          <a:prstGeom prst="rect">
            <a:avLst/>
          </a:prstGeom>
          <a:noFill/>
        </p:spPr>
        <p:txBody>
          <a:bodyPr vert="eaVert" wrap="square" rtlCol="0">
            <a:spAutoFit/>
          </a:bodyPr>
          <a:lstStyle/>
          <a:p>
            <a:pPr algn="r"/>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信濃川</a:t>
            </a:r>
          </a:p>
        </p:txBody>
      </p:sp>
      <p:sp>
        <p:nvSpPr>
          <p:cNvPr id="6" name="テキスト ボックス 5">
            <a:extLst>
              <a:ext uri="{FF2B5EF4-FFF2-40B4-BE49-F238E27FC236}">
                <a16:creationId xmlns:a16="http://schemas.microsoft.com/office/drawing/2014/main" id="{2369C623-2550-41AF-93A8-222D7106EB65}"/>
              </a:ext>
            </a:extLst>
          </p:cNvPr>
          <p:cNvSpPr txBox="1"/>
          <p:nvPr/>
        </p:nvSpPr>
        <p:spPr>
          <a:xfrm>
            <a:off x="5511800" y="3797390"/>
            <a:ext cx="5588000" cy="707886"/>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堤防</a:t>
            </a:r>
          </a:p>
        </p:txBody>
      </p:sp>
      <p:sp>
        <p:nvSpPr>
          <p:cNvPr id="15" name="四角形: 角を丸くする 14">
            <a:extLst>
              <a:ext uri="{FF2B5EF4-FFF2-40B4-BE49-F238E27FC236}">
                <a16:creationId xmlns:a16="http://schemas.microsoft.com/office/drawing/2014/main" id="{5AF2D58F-E5BC-4062-A19A-E55063992B25}"/>
              </a:ext>
            </a:extLst>
          </p:cNvPr>
          <p:cNvSpPr/>
          <p:nvPr/>
        </p:nvSpPr>
        <p:spPr>
          <a:xfrm>
            <a:off x="1853853" y="966204"/>
            <a:ext cx="2062619" cy="756521"/>
          </a:xfrm>
          <a:prstGeom prst="roundRect">
            <a:avLst>
              <a:gd name="adj" fmla="val 50000"/>
            </a:avLst>
          </a:prstGeom>
          <a:solidFill>
            <a:srgbClr val="C0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latin typeface="Meiryo UI" panose="020B0604030504040204" pitchFamily="50" charset="-128"/>
                <a:ea typeface="Meiryo UI" panose="020B0604030504040204" pitchFamily="50" charset="-128"/>
              </a:rPr>
              <a:t>豪雨時</a:t>
            </a:r>
          </a:p>
        </p:txBody>
      </p:sp>
      <p:sp>
        <p:nvSpPr>
          <p:cNvPr id="14" name="矢印: 下カーブ 13">
            <a:extLst>
              <a:ext uri="{FF2B5EF4-FFF2-40B4-BE49-F238E27FC236}">
                <a16:creationId xmlns:a16="http://schemas.microsoft.com/office/drawing/2014/main" id="{9153D5EC-C9C0-4DFE-83C6-EE202129C9A3}"/>
              </a:ext>
            </a:extLst>
          </p:cNvPr>
          <p:cNvSpPr/>
          <p:nvPr/>
        </p:nvSpPr>
        <p:spPr>
          <a:xfrm rot="1481929" flipH="1">
            <a:off x="4939395" y="2455699"/>
            <a:ext cx="4091211" cy="1541831"/>
          </a:xfrm>
          <a:prstGeom prst="curvedDownArrow">
            <a:avLst>
              <a:gd name="adj1" fmla="val 27089"/>
              <a:gd name="adj2" fmla="val 64890"/>
              <a:gd name="adj3" fmla="val 25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DCBC14CF-E093-ACF8-2EB3-51AF2E60FF7D}"/>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6" name="テキスト ボックス 15">
            <a:extLst>
              <a:ext uri="{FF2B5EF4-FFF2-40B4-BE49-F238E27FC236}">
                <a16:creationId xmlns:a16="http://schemas.microsoft.com/office/drawing/2014/main" id="{C6AF8B61-8F30-AEAA-0A74-1CF841FB37B1}"/>
              </a:ext>
            </a:extLst>
          </p:cNvPr>
          <p:cNvSpPr txBox="1"/>
          <p:nvPr/>
        </p:nvSpPr>
        <p:spPr>
          <a:xfrm>
            <a:off x="65000" y="113524"/>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令和元年東日本台風の被害（津南町小島）</a:t>
            </a:r>
          </a:p>
        </p:txBody>
      </p:sp>
      <p:sp>
        <p:nvSpPr>
          <p:cNvPr id="7" name="テキスト ボックス 6">
            <a:extLst>
              <a:ext uri="{FF2B5EF4-FFF2-40B4-BE49-F238E27FC236}">
                <a16:creationId xmlns:a16="http://schemas.microsoft.com/office/drawing/2014/main" id="{70961783-44D8-1B49-BF63-A5CA103913A2}"/>
              </a:ext>
            </a:extLst>
          </p:cNvPr>
          <p:cNvSpPr txBox="1"/>
          <p:nvPr/>
        </p:nvSpPr>
        <p:spPr>
          <a:xfrm>
            <a:off x="1137014" y="3648491"/>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8" name="テキスト ボックス 17">
            <a:extLst>
              <a:ext uri="{FF2B5EF4-FFF2-40B4-BE49-F238E27FC236}">
                <a16:creationId xmlns:a16="http://schemas.microsoft.com/office/drawing/2014/main" id="{6E78258B-00F3-8002-B2E8-B57AF0FA0C1C}"/>
              </a:ext>
            </a:extLst>
          </p:cNvPr>
          <p:cNvSpPr txBox="1"/>
          <p:nvPr/>
        </p:nvSpPr>
        <p:spPr>
          <a:xfrm>
            <a:off x="2522491" y="762182"/>
            <a:ext cx="1259457" cy="663864"/>
          </a:xfrm>
          <a:prstGeom prst="rect">
            <a:avLst/>
          </a:prstGeom>
          <a:noFill/>
          <a:ln>
            <a:noFill/>
          </a:ln>
        </p:spPr>
        <p:txBody>
          <a:bodyPr wrap="square" rtlCol="0" anchor="ctr" anchorCtr="0">
            <a:noAutofit/>
          </a:bodyPr>
          <a:lstStyle/>
          <a:p>
            <a:r>
              <a:rPr kumimoji="1" lang="ja-JP" altLang="en-US" sz="1200" dirty="0" err="1">
                <a:solidFill>
                  <a:schemeClr val="bg1"/>
                </a:solidFill>
                <a:latin typeface="メイリオ" panose="020B0604030504040204" pitchFamily="50" charset="-128"/>
                <a:ea typeface="メイリオ" panose="020B0604030504040204" pitchFamily="50" charset="-128"/>
              </a:rPr>
              <a:t>ごううじ</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B116FEDB-17FB-99A2-B1E3-37E408D562D3}"/>
              </a:ext>
            </a:extLst>
          </p:cNvPr>
          <p:cNvSpPr txBox="1"/>
          <p:nvPr/>
        </p:nvSpPr>
        <p:spPr>
          <a:xfrm>
            <a:off x="5082166" y="-150876"/>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ひがい</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0662C25F-BD19-D222-5230-25FF1AEDD150}"/>
              </a:ext>
            </a:extLst>
          </p:cNvPr>
          <p:cNvSpPr txBox="1"/>
          <p:nvPr/>
        </p:nvSpPr>
        <p:spPr>
          <a:xfrm>
            <a:off x="6205138" y="771978"/>
            <a:ext cx="1323077" cy="338554"/>
          </a:xfrm>
          <a:prstGeom prst="rect">
            <a:avLst/>
          </a:prstGeom>
          <a:noFill/>
        </p:spPr>
        <p:txBody>
          <a:bodyPr wrap="square" rtlCol="0">
            <a:spAutoFit/>
          </a:bodyPr>
          <a:lstStyle/>
          <a:p>
            <a:r>
              <a:rPr kumimoji="1" lang="ja-JP" altLang="en-US" sz="16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ていぼう</a:t>
            </a:r>
          </a:p>
        </p:txBody>
      </p:sp>
      <p:sp>
        <p:nvSpPr>
          <p:cNvPr id="26" name="テキスト ボックス 25">
            <a:extLst>
              <a:ext uri="{FF2B5EF4-FFF2-40B4-BE49-F238E27FC236}">
                <a16:creationId xmlns:a16="http://schemas.microsoft.com/office/drawing/2014/main" id="{61FFF15B-4DC5-AA36-AD43-62D3CDCD3CA5}"/>
              </a:ext>
            </a:extLst>
          </p:cNvPr>
          <p:cNvSpPr txBox="1"/>
          <p:nvPr/>
        </p:nvSpPr>
        <p:spPr>
          <a:xfrm>
            <a:off x="7766862" y="757852"/>
            <a:ext cx="1323077" cy="338554"/>
          </a:xfrm>
          <a:prstGeom prst="rect">
            <a:avLst/>
          </a:prstGeom>
          <a:noFill/>
        </p:spPr>
        <p:txBody>
          <a:bodyPr wrap="square" rtlCol="0">
            <a:spAutoFit/>
          </a:bodyPr>
          <a:lstStyle/>
          <a:p>
            <a:r>
              <a:rPr kumimoji="1" lang="ja-JP" altLang="en-US" sz="16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こ</a:t>
            </a:r>
          </a:p>
        </p:txBody>
      </p:sp>
      <p:sp>
        <p:nvSpPr>
          <p:cNvPr id="28" name="テキスト ボックス 27">
            <a:extLst>
              <a:ext uri="{FF2B5EF4-FFF2-40B4-BE49-F238E27FC236}">
                <a16:creationId xmlns:a16="http://schemas.microsoft.com/office/drawing/2014/main" id="{043876B5-A262-B4FC-D57F-87BE1BBBF487}"/>
              </a:ext>
            </a:extLst>
          </p:cNvPr>
          <p:cNvSpPr txBox="1"/>
          <p:nvPr/>
        </p:nvSpPr>
        <p:spPr>
          <a:xfrm>
            <a:off x="6754503" y="1451888"/>
            <a:ext cx="1770754" cy="338554"/>
          </a:xfrm>
          <a:prstGeom prst="rect">
            <a:avLst/>
          </a:prstGeom>
          <a:noFill/>
        </p:spPr>
        <p:txBody>
          <a:bodyPr wrap="square" rtlCol="0">
            <a:spAutoFit/>
          </a:bodyPr>
          <a:lstStyle/>
          <a:p>
            <a:r>
              <a:rPr kumimoji="1" lang="ja-JP" altLang="en-US" sz="1600" b="1" dirty="0" err="1">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じゅうた</a:t>
            </a:r>
            <a:r>
              <a:rPr kumimoji="1" lang="ja-JP" altLang="en-US" sz="16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くち</a:t>
            </a:r>
          </a:p>
        </p:txBody>
      </p:sp>
      <p:sp>
        <p:nvSpPr>
          <p:cNvPr id="17" name="スライド番号プレースホルダー 9">
            <a:extLst>
              <a:ext uri="{FF2B5EF4-FFF2-40B4-BE49-F238E27FC236}">
                <a16:creationId xmlns:a16="http://schemas.microsoft.com/office/drawing/2014/main" id="{22C9D554-A055-10C3-7ED5-2E252E73EAAA}"/>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6</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5776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川の上の橋&#10;&#10;自動的に生成された説明">
            <a:extLst>
              <a:ext uri="{FF2B5EF4-FFF2-40B4-BE49-F238E27FC236}">
                <a16:creationId xmlns:a16="http://schemas.microsoft.com/office/drawing/2014/main" id="{29003821-C16E-4C57-B47F-E9764C9127C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24000" y="719328"/>
            <a:ext cx="9144000" cy="6138672"/>
          </a:xfrm>
          <a:prstGeom prst="rect">
            <a:avLst/>
          </a:prstGeom>
        </p:spPr>
      </p:pic>
      <p:sp>
        <p:nvSpPr>
          <p:cNvPr id="9" name="テキスト ボックス 8">
            <a:extLst>
              <a:ext uri="{FF2B5EF4-FFF2-40B4-BE49-F238E27FC236}">
                <a16:creationId xmlns:a16="http://schemas.microsoft.com/office/drawing/2014/main" id="{73646E34-FB53-4AD4-A7F2-15DBFB35C85C}"/>
              </a:ext>
            </a:extLst>
          </p:cNvPr>
          <p:cNvSpPr txBox="1"/>
          <p:nvPr/>
        </p:nvSpPr>
        <p:spPr>
          <a:xfrm>
            <a:off x="7184572" y="5565720"/>
            <a:ext cx="2754085" cy="707886"/>
          </a:xfrm>
          <a:prstGeom prst="rect">
            <a:avLst/>
          </a:prstGeom>
          <a:noFill/>
        </p:spPr>
        <p:txBody>
          <a:bodyPr vert="horz" wrap="square" rtlCol="0">
            <a:spAutoFit/>
          </a:bodyPr>
          <a:lstStyle/>
          <a:p>
            <a:pPr algn="r"/>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信濃川 →</a:t>
            </a:r>
          </a:p>
        </p:txBody>
      </p:sp>
      <p:sp>
        <p:nvSpPr>
          <p:cNvPr id="17" name="テキスト ボックス 16">
            <a:extLst>
              <a:ext uri="{FF2B5EF4-FFF2-40B4-BE49-F238E27FC236}">
                <a16:creationId xmlns:a16="http://schemas.microsoft.com/office/drawing/2014/main" id="{674F3143-6C08-4395-AA89-2913B0B42B65}"/>
              </a:ext>
            </a:extLst>
          </p:cNvPr>
          <p:cNvSpPr txBox="1"/>
          <p:nvPr/>
        </p:nvSpPr>
        <p:spPr>
          <a:xfrm rot="21392517">
            <a:off x="3022601" y="2689012"/>
            <a:ext cx="2609937" cy="707886"/>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信濃川橋</a:t>
            </a:r>
          </a:p>
        </p:txBody>
      </p:sp>
      <p:sp>
        <p:nvSpPr>
          <p:cNvPr id="10" name="テキスト ボックス 9">
            <a:extLst>
              <a:ext uri="{FF2B5EF4-FFF2-40B4-BE49-F238E27FC236}">
                <a16:creationId xmlns:a16="http://schemas.microsoft.com/office/drawing/2014/main" id="{A7F5A7F4-937D-4471-874C-1BC09B788DAB}"/>
              </a:ext>
            </a:extLst>
          </p:cNvPr>
          <p:cNvSpPr txBox="1"/>
          <p:nvPr/>
        </p:nvSpPr>
        <p:spPr>
          <a:xfrm>
            <a:off x="8371114" y="3225698"/>
            <a:ext cx="1567542" cy="707886"/>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堤防</a:t>
            </a:r>
          </a:p>
        </p:txBody>
      </p:sp>
      <p:sp>
        <p:nvSpPr>
          <p:cNvPr id="2" name="四角形: 角を丸くする 1">
            <a:extLst>
              <a:ext uri="{FF2B5EF4-FFF2-40B4-BE49-F238E27FC236}">
                <a16:creationId xmlns:a16="http://schemas.microsoft.com/office/drawing/2014/main" id="{431F29AE-E587-4D28-B94E-895C3E562C5D}"/>
              </a:ext>
            </a:extLst>
          </p:cNvPr>
          <p:cNvSpPr/>
          <p:nvPr/>
        </p:nvSpPr>
        <p:spPr>
          <a:xfrm>
            <a:off x="1853853" y="966204"/>
            <a:ext cx="2062619" cy="756521"/>
          </a:xfrm>
          <a:prstGeom prst="roundRect">
            <a:avLst>
              <a:gd name="adj" fmla="val 50000"/>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latin typeface="Meiryo UI" panose="020B0604030504040204" pitchFamily="50" charset="-128"/>
                <a:ea typeface="Meiryo UI" panose="020B0604030504040204" pitchFamily="50" charset="-128"/>
              </a:rPr>
              <a:t>平常時</a:t>
            </a:r>
          </a:p>
        </p:txBody>
      </p:sp>
      <p:sp>
        <p:nvSpPr>
          <p:cNvPr id="12" name="テキスト ボックス 11">
            <a:extLst>
              <a:ext uri="{FF2B5EF4-FFF2-40B4-BE49-F238E27FC236}">
                <a16:creationId xmlns:a16="http://schemas.microsoft.com/office/drawing/2014/main" id="{4C52ACFE-3B5D-413D-B595-CD556FCADE3F}"/>
              </a:ext>
            </a:extLst>
          </p:cNvPr>
          <p:cNvSpPr txBox="1"/>
          <p:nvPr/>
        </p:nvSpPr>
        <p:spPr>
          <a:xfrm>
            <a:off x="6846150" y="1997261"/>
            <a:ext cx="2627210" cy="707886"/>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↓津南駅</a:t>
            </a:r>
          </a:p>
        </p:txBody>
      </p:sp>
      <p:sp>
        <p:nvSpPr>
          <p:cNvPr id="11" name="テキスト ボックス 10">
            <a:extLst>
              <a:ext uri="{FF2B5EF4-FFF2-40B4-BE49-F238E27FC236}">
                <a16:creationId xmlns:a16="http://schemas.microsoft.com/office/drawing/2014/main" id="{D9AE1EFD-DD49-4358-8C48-2EAFB73732A9}"/>
              </a:ext>
            </a:extLst>
          </p:cNvPr>
          <p:cNvSpPr txBox="1"/>
          <p:nvPr/>
        </p:nvSpPr>
        <p:spPr>
          <a:xfrm>
            <a:off x="8610601" y="6599390"/>
            <a:ext cx="2044939"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出典：新潟県土木部</a:t>
            </a:r>
          </a:p>
        </p:txBody>
      </p:sp>
      <p:pic>
        <p:nvPicPr>
          <p:cNvPr id="4" name="図 3">
            <a:extLst>
              <a:ext uri="{FF2B5EF4-FFF2-40B4-BE49-F238E27FC236}">
                <a16:creationId xmlns:a16="http://schemas.microsoft.com/office/drawing/2014/main" id="{45EBA51E-8912-BA8E-33C9-4ADA01850283}"/>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5" name="テキスト ボックス 4">
            <a:extLst>
              <a:ext uri="{FF2B5EF4-FFF2-40B4-BE49-F238E27FC236}">
                <a16:creationId xmlns:a16="http://schemas.microsoft.com/office/drawing/2014/main" id="{7A0DAAA5-F3AE-1303-921B-1CD62EA9612D}"/>
              </a:ext>
            </a:extLst>
          </p:cNvPr>
          <p:cNvSpPr txBox="1"/>
          <p:nvPr/>
        </p:nvSpPr>
        <p:spPr>
          <a:xfrm>
            <a:off x="64999" y="113523"/>
            <a:ext cx="10590541"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令和元年東日本台風の被害</a:t>
            </a:r>
            <a:r>
              <a:rPr lang="ja-JP" altLang="en-US" sz="3200" i="0" dirty="0"/>
              <a:t>（信濃川橋付近）</a:t>
            </a:r>
            <a:endParaRPr lang="ja-JP" altLang="en-US" i="0" dirty="0"/>
          </a:p>
        </p:txBody>
      </p:sp>
      <p:sp>
        <p:nvSpPr>
          <p:cNvPr id="7" name="テキスト ボックス 6">
            <a:extLst>
              <a:ext uri="{FF2B5EF4-FFF2-40B4-BE49-F238E27FC236}">
                <a16:creationId xmlns:a16="http://schemas.microsoft.com/office/drawing/2014/main" id="{F7CCDBC5-E30B-DE3B-C292-D432C00E6BF5}"/>
              </a:ext>
            </a:extLst>
          </p:cNvPr>
          <p:cNvSpPr txBox="1"/>
          <p:nvPr/>
        </p:nvSpPr>
        <p:spPr>
          <a:xfrm>
            <a:off x="1137014" y="3997602"/>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3" name="テキスト ボックス 12">
            <a:extLst>
              <a:ext uri="{FF2B5EF4-FFF2-40B4-BE49-F238E27FC236}">
                <a16:creationId xmlns:a16="http://schemas.microsoft.com/office/drawing/2014/main" id="{0A2690C6-F01B-37BA-01F4-9F64C717A9C3}"/>
              </a:ext>
            </a:extLst>
          </p:cNvPr>
          <p:cNvSpPr txBox="1"/>
          <p:nvPr/>
        </p:nvSpPr>
        <p:spPr>
          <a:xfrm>
            <a:off x="5031732" y="-159763"/>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ひがい</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C7A3D468-C800-D8E0-D5A5-344FEFA675CE}"/>
              </a:ext>
            </a:extLst>
          </p:cNvPr>
          <p:cNvSpPr txBox="1"/>
          <p:nvPr/>
        </p:nvSpPr>
        <p:spPr>
          <a:xfrm>
            <a:off x="2373899" y="764076"/>
            <a:ext cx="1259457" cy="663864"/>
          </a:xfrm>
          <a:prstGeom prst="rect">
            <a:avLst/>
          </a:prstGeom>
          <a:noFill/>
          <a:ln>
            <a:noFill/>
          </a:ln>
        </p:spPr>
        <p:txBody>
          <a:bodyPr wrap="square" rtlCol="0" anchor="ctr" anchorCtr="0">
            <a:noAutofit/>
          </a:bodyPr>
          <a:lstStyle/>
          <a:p>
            <a:r>
              <a:rPr kumimoji="1" lang="ja-JP" altLang="en-US" sz="1200" dirty="0" err="1">
                <a:solidFill>
                  <a:schemeClr val="bg1"/>
                </a:solidFill>
                <a:latin typeface="メイリオ" panose="020B0604030504040204" pitchFamily="50" charset="-128"/>
                <a:ea typeface="メイリオ" panose="020B0604030504040204" pitchFamily="50" charset="-128"/>
              </a:rPr>
              <a:t>へい</a:t>
            </a:r>
            <a:r>
              <a:rPr kumimoji="1" lang="ja-JP" altLang="en-US" sz="1200" dirty="0">
                <a:solidFill>
                  <a:schemeClr val="bg1"/>
                </a:solidFill>
                <a:latin typeface="メイリオ" panose="020B0604030504040204" pitchFamily="50" charset="-128"/>
                <a:ea typeface="メイリオ" panose="020B0604030504040204" pitchFamily="50" charset="-128"/>
              </a:rPr>
              <a:t>じょうじ</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0EE44940-0641-249F-D905-14816AC6EC09}"/>
              </a:ext>
            </a:extLst>
          </p:cNvPr>
          <p:cNvSpPr txBox="1"/>
          <p:nvPr/>
        </p:nvSpPr>
        <p:spPr>
          <a:xfrm>
            <a:off x="8468504" y="2994205"/>
            <a:ext cx="1323077" cy="338554"/>
          </a:xfrm>
          <a:prstGeom prst="rect">
            <a:avLst/>
          </a:prstGeom>
          <a:noFill/>
        </p:spPr>
        <p:txBody>
          <a:bodyPr wrap="square" rtlCol="0">
            <a:spAutoFit/>
          </a:bodyPr>
          <a:lstStyle/>
          <a:p>
            <a:r>
              <a:rPr kumimoji="1" lang="ja-JP" altLang="en-US" sz="16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ていぼう</a:t>
            </a:r>
          </a:p>
        </p:txBody>
      </p:sp>
      <p:sp>
        <p:nvSpPr>
          <p:cNvPr id="8" name="スライド番号プレースホルダー 9">
            <a:extLst>
              <a:ext uri="{FF2B5EF4-FFF2-40B4-BE49-F238E27FC236}">
                <a16:creationId xmlns:a16="http://schemas.microsoft.com/office/drawing/2014/main" id="{AE3DA2C8-017D-1EA7-85E2-1B0B79C3EC8B}"/>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7</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34088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電車, 屋外, 跡, 草 が含まれている画像&#10;&#10;自動的に生成された説明">
            <a:extLst>
              <a:ext uri="{FF2B5EF4-FFF2-40B4-BE49-F238E27FC236}">
                <a16:creationId xmlns:a16="http://schemas.microsoft.com/office/drawing/2014/main" id="{C098D6E2-99E4-420C-8E9F-2C4D6EDBCF8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24001" y="719328"/>
            <a:ext cx="9144000" cy="6174818"/>
          </a:xfrm>
          <a:prstGeom prst="rect">
            <a:avLst/>
          </a:prstGeom>
        </p:spPr>
      </p:pic>
      <p:sp>
        <p:nvSpPr>
          <p:cNvPr id="9" name="テキスト ボックス 8">
            <a:extLst>
              <a:ext uri="{FF2B5EF4-FFF2-40B4-BE49-F238E27FC236}">
                <a16:creationId xmlns:a16="http://schemas.microsoft.com/office/drawing/2014/main" id="{73646E34-FB53-4AD4-A7F2-15DBFB35C85C}"/>
              </a:ext>
            </a:extLst>
          </p:cNvPr>
          <p:cNvSpPr txBox="1"/>
          <p:nvPr/>
        </p:nvSpPr>
        <p:spPr>
          <a:xfrm>
            <a:off x="7184572" y="5565720"/>
            <a:ext cx="2754085" cy="707886"/>
          </a:xfrm>
          <a:prstGeom prst="rect">
            <a:avLst/>
          </a:prstGeom>
          <a:noFill/>
        </p:spPr>
        <p:txBody>
          <a:bodyPr vert="horz" wrap="square" rtlCol="0">
            <a:spAutoFit/>
          </a:bodyPr>
          <a:lstStyle/>
          <a:p>
            <a:pPr algn="r"/>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信濃川 →</a:t>
            </a:r>
          </a:p>
        </p:txBody>
      </p:sp>
      <p:cxnSp>
        <p:nvCxnSpPr>
          <p:cNvPr id="10" name="直線コネクタ 9">
            <a:extLst>
              <a:ext uri="{FF2B5EF4-FFF2-40B4-BE49-F238E27FC236}">
                <a16:creationId xmlns:a16="http://schemas.microsoft.com/office/drawing/2014/main" id="{CF2D4156-66AE-4888-99D7-554E1DB0EDB5}"/>
              </a:ext>
            </a:extLst>
          </p:cNvPr>
          <p:cNvCxnSpPr>
            <a:cxnSpLocks/>
          </p:cNvCxnSpPr>
          <p:nvPr/>
        </p:nvCxnSpPr>
        <p:spPr>
          <a:xfrm flipH="1">
            <a:off x="6981371" y="3037951"/>
            <a:ext cx="3686630" cy="0"/>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0C55A20F-DE52-457C-9375-150FB085F2F9}"/>
              </a:ext>
            </a:extLst>
          </p:cNvPr>
          <p:cNvCxnSpPr>
            <a:cxnSpLocks/>
          </p:cNvCxnSpPr>
          <p:nvPr/>
        </p:nvCxnSpPr>
        <p:spPr>
          <a:xfrm flipH="1">
            <a:off x="6487888" y="3429000"/>
            <a:ext cx="4180113" cy="0"/>
          </a:xfrm>
          <a:prstGeom prst="line">
            <a:avLst/>
          </a:prstGeom>
          <a:ln w="508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E97F9382-3BD1-4FB7-9323-150532610B4D}"/>
              </a:ext>
            </a:extLst>
          </p:cNvPr>
          <p:cNvSpPr txBox="1"/>
          <p:nvPr/>
        </p:nvSpPr>
        <p:spPr>
          <a:xfrm>
            <a:off x="8046358" y="2921251"/>
            <a:ext cx="1605642" cy="707886"/>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堤防</a:t>
            </a:r>
          </a:p>
        </p:txBody>
      </p:sp>
      <p:sp>
        <p:nvSpPr>
          <p:cNvPr id="5" name="テキスト ボックス 4">
            <a:extLst>
              <a:ext uri="{FF2B5EF4-FFF2-40B4-BE49-F238E27FC236}">
                <a16:creationId xmlns:a16="http://schemas.microsoft.com/office/drawing/2014/main" id="{A33C0336-711F-462B-8AD9-588840FEDED3}"/>
              </a:ext>
            </a:extLst>
          </p:cNvPr>
          <p:cNvSpPr txBox="1"/>
          <p:nvPr/>
        </p:nvSpPr>
        <p:spPr>
          <a:xfrm>
            <a:off x="1896200" y="4024636"/>
            <a:ext cx="4644029" cy="1754326"/>
          </a:xfrm>
          <a:prstGeom prst="rect">
            <a:avLst/>
          </a:prstGeom>
          <a:noFill/>
        </p:spPr>
        <p:txBody>
          <a:bodyPr wrap="square" rtlCol="0">
            <a:spAutoFit/>
          </a:bodyPr>
          <a:lstStyle/>
          <a:p>
            <a:pPr algn="ctr"/>
            <a:r>
              <a:rPr kumimoji="1" lang="ja-JP" altLang="en-US" sz="54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rPr>
              <a:t>水位が</a:t>
            </a:r>
            <a:endParaRPr kumimoji="1" lang="en-US" altLang="ja-JP" sz="54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endParaRPr>
          </a:p>
          <a:p>
            <a:pPr algn="ctr"/>
            <a:r>
              <a:rPr kumimoji="1" lang="ja-JP" altLang="en-US" sz="54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rPr>
              <a:t>約</a:t>
            </a:r>
            <a:r>
              <a:rPr kumimoji="1" lang="en-US" altLang="ja-JP" sz="54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rPr>
              <a:t>10</a:t>
            </a:r>
            <a:r>
              <a:rPr kumimoji="1" lang="ja-JP" altLang="en-US" sz="54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rPr>
              <a:t>ｍ上昇</a:t>
            </a:r>
          </a:p>
        </p:txBody>
      </p:sp>
      <p:sp>
        <p:nvSpPr>
          <p:cNvPr id="6" name="四角形: 角を丸くする 5">
            <a:extLst>
              <a:ext uri="{FF2B5EF4-FFF2-40B4-BE49-F238E27FC236}">
                <a16:creationId xmlns:a16="http://schemas.microsoft.com/office/drawing/2014/main" id="{9822FB47-BCA6-4699-92F0-B9F36E29ACB5}"/>
              </a:ext>
            </a:extLst>
          </p:cNvPr>
          <p:cNvSpPr/>
          <p:nvPr/>
        </p:nvSpPr>
        <p:spPr>
          <a:xfrm>
            <a:off x="1853853" y="966204"/>
            <a:ext cx="2062619" cy="756521"/>
          </a:xfrm>
          <a:prstGeom prst="roundRect">
            <a:avLst>
              <a:gd name="adj" fmla="val 50000"/>
            </a:avLst>
          </a:prstGeom>
          <a:solidFill>
            <a:srgbClr val="C0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latin typeface="Meiryo UI" panose="020B0604030504040204" pitchFamily="50" charset="-128"/>
                <a:ea typeface="Meiryo UI" panose="020B0604030504040204" pitchFamily="50" charset="-128"/>
              </a:rPr>
              <a:t>豪雨時</a:t>
            </a:r>
          </a:p>
        </p:txBody>
      </p:sp>
      <p:sp>
        <p:nvSpPr>
          <p:cNvPr id="7" name="テキスト ボックス 6">
            <a:extLst>
              <a:ext uri="{FF2B5EF4-FFF2-40B4-BE49-F238E27FC236}">
                <a16:creationId xmlns:a16="http://schemas.microsoft.com/office/drawing/2014/main" id="{4359D996-F71F-404E-B478-51B16558C893}"/>
              </a:ext>
            </a:extLst>
          </p:cNvPr>
          <p:cNvSpPr txBox="1"/>
          <p:nvPr/>
        </p:nvSpPr>
        <p:spPr>
          <a:xfrm rot="21392517">
            <a:off x="3022601" y="2234810"/>
            <a:ext cx="2609937" cy="707886"/>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信濃川橋</a:t>
            </a:r>
          </a:p>
        </p:txBody>
      </p:sp>
      <p:sp>
        <p:nvSpPr>
          <p:cNvPr id="12" name="テキスト ボックス 11">
            <a:extLst>
              <a:ext uri="{FF2B5EF4-FFF2-40B4-BE49-F238E27FC236}">
                <a16:creationId xmlns:a16="http://schemas.microsoft.com/office/drawing/2014/main" id="{FB618F56-3E31-4750-A500-F58D028FD5A4}"/>
              </a:ext>
            </a:extLst>
          </p:cNvPr>
          <p:cNvSpPr txBox="1"/>
          <p:nvPr/>
        </p:nvSpPr>
        <p:spPr>
          <a:xfrm>
            <a:off x="6846150" y="1837641"/>
            <a:ext cx="2627210" cy="707886"/>
          </a:xfrm>
          <a:prstGeom prst="rect">
            <a:avLst/>
          </a:prstGeom>
          <a:noFill/>
        </p:spPr>
        <p:txBody>
          <a:bodyPr wrap="square" rtlCol="0">
            <a:spAutoFit/>
          </a:bodyPr>
          <a:lstStyle/>
          <a:p>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↓津南駅</a:t>
            </a:r>
          </a:p>
        </p:txBody>
      </p:sp>
      <p:sp>
        <p:nvSpPr>
          <p:cNvPr id="16" name="テキスト ボックス 15">
            <a:extLst>
              <a:ext uri="{FF2B5EF4-FFF2-40B4-BE49-F238E27FC236}">
                <a16:creationId xmlns:a16="http://schemas.microsoft.com/office/drawing/2014/main" id="{25A9AE36-CF3B-4D64-9ECC-B21E9B7EC825}"/>
              </a:ext>
            </a:extLst>
          </p:cNvPr>
          <p:cNvSpPr txBox="1"/>
          <p:nvPr/>
        </p:nvSpPr>
        <p:spPr>
          <a:xfrm>
            <a:off x="8610601" y="6599390"/>
            <a:ext cx="2044939"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出典：新潟県土木部</a:t>
            </a:r>
          </a:p>
        </p:txBody>
      </p:sp>
      <p:pic>
        <p:nvPicPr>
          <p:cNvPr id="8" name="図 7">
            <a:extLst>
              <a:ext uri="{FF2B5EF4-FFF2-40B4-BE49-F238E27FC236}">
                <a16:creationId xmlns:a16="http://schemas.microsoft.com/office/drawing/2014/main" id="{F1F6BE3A-67BE-BBA3-33DC-A59318C635F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4" name="テキスト ボックス 13">
            <a:extLst>
              <a:ext uri="{FF2B5EF4-FFF2-40B4-BE49-F238E27FC236}">
                <a16:creationId xmlns:a16="http://schemas.microsoft.com/office/drawing/2014/main" id="{5A61F991-FBCA-6658-4E5A-526ECFF9D574}"/>
              </a:ext>
            </a:extLst>
          </p:cNvPr>
          <p:cNvSpPr txBox="1"/>
          <p:nvPr/>
        </p:nvSpPr>
        <p:spPr>
          <a:xfrm>
            <a:off x="64999" y="99146"/>
            <a:ext cx="10590541"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令和元年東日本台風の被害</a:t>
            </a:r>
            <a:r>
              <a:rPr lang="ja-JP" altLang="en-US" sz="3200" i="0" dirty="0"/>
              <a:t>（信濃川橋付近）</a:t>
            </a:r>
            <a:endParaRPr lang="ja-JP" altLang="en-US" i="0" dirty="0"/>
          </a:p>
        </p:txBody>
      </p:sp>
      <p:sp>
        <p:nvSpPr>
          <p:cNvPr id="17" name="テキスト ボックス 16">
            <a:extLst>
              <a:ext uri="{FF2B5EF4-FFF2-40B4-BE49-F238E27FC236}">
                <a16:creationId xmlns:a16="http://schemas.microsoft.com/office/drawing/2014/main" id="{EE2FAB36-3D92-406D-1E82-F439F3C69519}"/>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授業を実施するエリアの内容を記載する</a:t>
            </a:r>
          </a:p>
        </p:txBody>
      </p:sp>
      <p:sp>
        <p:nvSpPr>
          <p:cNvPr id="19" name="テキスト ボックス 18">
            <a:extLst>
              <a:ext uri="{FF2B5EF4-FFF2-40B4-BE49-F238E27FC236}">
                <a16:creationId xmlns:a16="http://schemas.microsoft.com/office/drawing/2014/main" id="{F9BBF8D7-3B75-48F1-212B-CD9FA9C22738}"/>
              </a:ext>
            </a:extLst>
          </p:cNvPr>
          <p:cNvSpPr txBox="1"/>
          <p:nvPr/>
        </p:nvSpPr>
        <p:spPr>
          <a:xfrm>
            <a:off x="4940178" y="-173124"/>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ひがい</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DBBFF193-7F79-6C1B-85C5-FCBD0C344B75}"/>
              </a:ext>
            </a:extLst>
          </p:cNvPr>
          <p:cNvSpPr txBox="1"/>
          <p:nvPr/>
        </p:nvSpPr>
        <p:spPr>
          <a:xfrm>
            <a:off x="2502538" y="755352"/>
            <a:ext cx="1259457" cy="663864"/>
          </a:xfrm>
          <a:prstGeom prst="rect">
            <a:avLst/>
          </a:prstGeom>
          <a:noFill/>
          <a:ln>
            <a:noFill/>
          </a:ln>
        </p:spPr>
        <p:txBody>
          <a:bodyPr wrap="square" rtlCol="0" anchor="ctr" anchorCtr="0">
            <a:noAutofit/>
          </a:bodyPr>
          <a:lstStyle/>
          <a:p>
            <a:r>
              <a:rPr kumimoji="1" lang="ja-JP" altLang="en-US" sz="1200" dirty="0" err="1">
                <a:solidFill>
                  <a:schemeClr val="bg1"/>
                </a:solidFill>
                <a:latin typeface="メイリオ" panose="020B0604030504040204" pitchFamily="50" charset="-128"/>
                <a:ea typeface="メイリオ" panose="020B0604030504040204" pitchFamily="50" charset="-128"/>
              </a:rPr>
              <a:t>ごううじ</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53D37A34-B19A-2CA2-8BFA-4468AFD5B662}"/>
              </a:ext>
            </a:extLst>
          </p:cNvPr>
          <p:cNvSpPr txBox="1"/>
          <p:nvPr/>
        </p:nvSpPr>
        <p:spPr>
          <a:xfrm>
            <a:off x="8150283" y="2685717"/>
            <a:ext cx="1323077" cy="338554"/>
          </a:xfrm>
          <a:prstGeom prst="rect">
            <a:avLst/>
          </a:prstGeom>
          <a:noFill/>
        </p:spPr>
        <p:txBody>
          <a:bodyPr wrap="square" rtlCol="0">
            <a:spAutoFit/>
          </a:bodyPr>
          <a:lstStyle/>
          <a:p>
            <a:r>
              <a:rPr kumimoji="1" lang="ja-JP" altLang="en-US" sz="16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ていぼう</a:t>
            </a:r>
          </a:p>
        </p:txBody>
      </p:sp>
      <p:sp>
        <p:nvSpPr>
          <p:cNvPr id="25" name="テキスト ボックス 24">
            <a:extLst>
              <a:ext uri="{FF2B5EF4-FFF2-40B4-BE49-F238E27FC236}">
                <a16:creationId xmlns:a16="http://schemas.microsoft.com/office/drawing/2014/main" id="{6259B5AA-EBDE-5B82-2FC8-9A5EE2F40CBD}"/>
              </a:ext>
            </a:extLst>
          </p:cNvPr>
          <p:cNvSpPr txBox="1"/>
          <p:nvPr/>
        </p:nvSpPr>
        <p:spPr>
          <a:xfrm>
            <a:off x="4580901" y="4682929"/>
            <a:ext cx="1515099" cy="276999"/>
          </a:xfrm>
          <a:prstGeom prst="rect">
            <a:avLst/>
          </a:prstGeom>
          <a:noFill/>
        </p:spPr>
        <p:txBody>
          <a:bodyPr wrap="square" rtlCol="0">
            <a:spAutoFit/>
          </a:bodyPr>
          <a:lstStyle/>
          <a:p>
            <a:pPr algn="ctr"/>
            <a:r>
              <a:rPr kumimoji="1" lang="ja-JP" altLang="en-US" sz="1200" b="1" dirty="0">
                <a:ln>
                  <a:solidFill>
                    <a:schemeClr val="tx1"/>
                  </a:solidFill>
                </a:ln>
                <a:solidFill>
                  <a:srgbClr val="FF0000"/>
                </a:solidFill>
                <a:effectLst>
                  <a:glow rad="127000">
                    <a:schemeClr val="tx1"/>
                  </a:glow>
                </a:effectLst>
                <a:latin typeface="メイリオ" panose="020B0604030504040204" pitchFamily="50" charset="-128"/>
                <a:ea typeface="メイリオ" panose="020B0604030504040204" pitchFamily="50" charset="-128"/>
              </a:rPr>
              <a:t>じょうしょう</a:t>
            </a:r>
          </a:p>
        </p:txBody>
      </p:sp>
      <p:sp>
        <p:nvSpPr>
          <p:cNvPr id="3" name="スライド番号プレースホルダー 9">
            <a:extLst>
              <a:ext uri="{FF2B5EF4-FFF2-40B4-BE49-F238E27FC236}">
                <a16:creationId xmlns:a16="http://schemas.microsoft.com/office/drawing/2014/main" id="{62E434A5-759F-4E63-D73D-E3D3C2065A40}"/>
              </a:ext>
            </a:extLst>
          </p:cNvPr>
          <p:cNvSpPr txBox="1">
            <a:spLocks/>
          </p:cNvSpPr>
          <p:nvPr/>
        </p:nvSpPr>
        <p:spPr>
          <a:xfrm>
            <a:off x="10134600" y="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8</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1399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9867</TotalTime>
  <Words>2202</Words>
  <Application>Microsoft Office PowerPoint</Application>
  <PresentationFormat>ワイド画面</PresentationFormat>
  <Paragraphs>322</Paragraphs>
  <Slides>13</Slides>
  <Notes>13</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13</vt:i4>
      </vt:variant>
    </vt:vector>
  </HeadingPairs>
  <TitlesOfParts>
    <vt:vector size="22" baseType="lpstr">
      <vt:lpstr>ＭＳ ゴシック</vt:lpstr>
      <vt:lpstr>Calibri</vt:lpstr>
      <vt:lpstr>Calibri Light</vt:lpstr>
      <vt:lpstr>Arial</vt:lpstr>
      <vt:lpstr>ＭＳ Ｐゴシック</vt:lpstr>
      <vt:lpstr>メイリオ</vt:lpstr>
      <vt:lpstr>游ゴシック</vt:lpstr>
      <vt:lpstr>Meiryo UI</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07-PE0559</dc:creator>
  <cp:lastModifiedBy>新潟県</cp:lastModifiedBy>
  <cp:revision>1018</cp:revision>
  <cp:lastPrinted>2026-07-29T01:52:47Z</cp:lastPrinted>
  <dcterms:created xsi:type="dcterms:W3CDTF">2020-08-24T09:47:12Z</dcterms:created>
  <dcterms:modified xsi:type="dcterms:W3CDTF">2026-08-03T06:15:48Z</dcterms:modified>
</cp:coreProperties>
</file>