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autoCompressPictures="0">
  <p:sldMasterIdLst>
    <p:sldMasterId id="2147483672" r:id="rId1"/>
  </p:sldMasterIdLst>
  <p:notesMasterIdLst>
    <p:notesMasterId r:id="rId5"/>
  </p:notesMasterIdLst>
  <p:handoutMasterIdLst>
    <p:handoutMasterId r:id="rId6"/>
  </p:handoutMasterIdLst>
  <p:sldIdLst>
    <p:sldId id="333" r:id="rId2"/>
    <p:sldId id="1836" r:id="rId3"/>
    <p:sldId id="1837" r:id="rId4"/>
  </p:sldIdLst>
  <p:sldSz cx="12192000" cy="6858000"/>
  <p:notesSz cx="7315200" cy="9601200"/>
  <p:embeddedFontLst>
    <p:embeddedFont>
      <p:font typeface="メイリオ" panose="020B0604030504040204" pitchFamily="50" charset="-128"/>
      <p:regular r:id="rId7"/>
      <p:bold r:id="rId8"/>
      <p:italic r:id="rId9"/>
      <p:boldItalic r:id="rId10"/>
    </p:embeddedFont>
    <p:embeddedFont>
      <p:font typeface="游ゴシック" panose="020B0400000000000000" pitchFamily="50" charset="-128"/>
      <p:regular r:id="rId11"/>
      <p:bold r:id="rId1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07-PE0559" initials="0" lastIdx="1" clrIdx="0">
    <p:extLst>
      <p:ext uri="{19B8F6BF-5375-455C-9EA6-DF929625EA0E}">
        <p15:presenceInfo xmlns:p15="http://schemas.microsoft.com/office/powerpoint/2012/main" userId="S::H-Satou@nceinccojp2.onmicrosoft.com::ea8fcc43-05d7-47eb-90be-6a3be02bba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A5A"/>
    <a:srgbClr val="FFF2CC"/>
    <a:srgbClr val="FFFFCC"/>
    <a:srgbClr val="0070C0"/>
    <a:srgbClr val="F35353"/>
    <a:srgbClr val="5B9BD5"/>
    <a:srgbClr val="214DA0"/>
    <a:srgbClr val="C00000"/>
    <a:srgbClr val="F7D9DA"/>
    <a:srgbClr val="F2C0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43" autoAdjust="0"/>
    <p:restoredTop sz="70717" autoAdjust="0"/>
  </p:normalViewPr>
  <p:slideViewPr>
    <p:cSldViewPr snapToGrid="0">
      <p:cViewPr varScale="1">
        <p:scale>
          <a:sx n="78" d="100"/>
          <a:sy n="78" d="100"/>
        </p:scale>
        <p:origin x="1776" y="84"/>
      </p:cViewPr>
      <p:guideLst/>
    </p:cSldViewPr>
  </p:slideViewPr>
  <p:notesTextViewPr>
    <p:cViewPr>
      <p:scale>
        <a:sx n="125" d="100"/>
        <a:sy n="125" d="100"/>
      </p:scale>
      <p:origin x="0" y="0"/>
    </p:cViewPr>
  </p:notesTextViewPr>
  <p:notesViewPr>
    <p:cSldViewPr snapToGrid="0">
      <p:cViewPr varScale="1">
        <p:scale>
          <a:sx n="64" d="100"/>
          <a:sy n="64" d="100"/>
        </p:scale>
        <p:origin x="331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font" Target="fonts/font5.fntdata"/><Relationship Id="rId5" Type="http://schemas.openxmlformats.org/officeDocument/2006/relationships/notesMaster" Target="notesMasters/notesMaster1.xml"/><Relationship Id="rId15" Type="http://schemas.openxmlformats.org/officeDocument/2006/relationships/viewProps" Target="viewProps.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93A6887-7F11-4B65-A981-7101893C818E}"/>
              </a:ext>
            </a:extLst>
          </p:cNvPr>
          <p:cNvSpPr>
            <a:spLocks noGrp="1"/>
          </p:cNvSpPr>
          <p:nvPr>
            <p:ph type="hdr" sz="quarter"/>
          </p:nvPr>
        </p:nvSpPr>
        <p:spPr>
          <a:xfrm>
            <a:off x="1" y="0"/>
            <a:ext cx="3170717" cy="48059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AA15208-E28C-4EDA-882B-43C2834DEB54}"/>
              </a:ext>
            </a:extLst>
          </p:cNvPr>
          <p:cNvSpPr>
            <a:spLocks noGrp="1"/>
          </p:cNvSpPr>
          <p:nvPr>
            <p:ph type="dt" sz="quarter" idx="1"/>
          </p:nvPr>
        </p:nvSpPr>
        <p:spPr>
          <a:xfrm>
            <a:off x="4142776" y="0"/>
            <a:ext cx="3170717" cy="480598"/>
          </a:xfrm>
          <a:prstGeom prst="rect">
            <a:avLst/>
          </a:prstGeom>
        </p:spPr>
        <p:txBody>
          <a:bodyPr vert="horz" lIns="91440" tIns="45720" rIns="91440" bIns="45720" rtlCol="0"/>
          <a:lstStyle>
            <a:lvl1pPr algn="r">
              <a:defRPr sz="1200"/>
            </a:lvl1pPr>
          </a:lstStyle>
          <a:p>
            <a:fld id="{26DF5CD9-1BC7-4322-A0AF-8CBD11DAA09C}" type="datetime1">
              <a:rPr kumimoji="1" lang="ja-JP" altLang="en-US" smtClean="0"/>
              <a:t>2026/8/3</a:t>
            </a:fld>
            <a:endParaRPr kumimoji="1" lang="ja-JP" altLang="en-US"/>
          </a:p>
        </p:txBody>
      </p:sp>
      <p:sp>
        <p:nvSpPr>
          <p:cNvPr id="4" name="フッター プレースホルダー 3">
            <a:extLst>
              <a:ext uri="{FF2B5EF4-FFF2-40B4-BE49-F238E27FC236}">
                <a16:creationId xmlns:a16="http://schemas.microsoft.com/office/drawing/2014/main" id="{DC5C71D3-A553-4BDD-BC0E-80917D432852}"/>
              </a:ext>
            </a:extLst>
          </p:cNvPr>
          <p:cNvSpPr>
            <a:spLocks noGrp="1"/>
          </p:cNvSpPr>
          <p:nvPr>
            <p:ph type="ftr" sz="quarter" idx="2"/>
          </p:nvPr>
        </p:nvSpPr>
        <p:spPr>
          <a:xfrm>
            <a:off x="1" y="9120602"/>
            <a:ext cx="3170717" cy="48059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C94B761-B5EE-459A-8619-403E17B35851}"/>
              </a:ext>
            </a:extLst>
          </p:cNvPr>
          <p:cNvSpPr>
            <a:spLocks noGrp="1"/>
          </p:cNvSpPr>
          <p:nvPr>
            <p:ph type="sldNum" sz="quarter" idx="3"/>
          </p:nvPr>
        </p:nvSpPr>
        <p:spPr>
          <a:xfrm>
            <a:off x="4142776" y="9120602"/>
            <a:ext cx="3170717" cy="480598"/>
          </a:xfrm>
          <a:prstGeom prst="rect">
            <a:avLst/>
          </a:prstGeom>
        </p:spPr>
        <p:txBody>
          <a:bodyPr vert="horz" lIns="91440" tIns="45720" rIns="91440" bIns="45720" rtlCol="0" anchor="b"/>
          <a:lstStyle>
            <a:lvl1pPr algn="r">
              <a:defRPr sz="1200"/>
            </a:lvl1pPr>
          </a:lstStyle>
          <a:p>
            <a:fld id="{10817BBF-2506-419F-BDAD-6695407A8CD2}" type="slidenum">
              <a:rPr kumimoji="1" lang="ja-JP" altLang="en-US" smtClean="0"/>
              <a:t>‹#›</a:t>
            </a:fld>
            <a:endParaRPr kumimoji="1" lang="ja-JP" altLang="en-US"/>
          </a:p>
        </p:txBody>
      </p:sp>
    </p:spTree>
    <p:extLst>
      <p:ext uri="{BB962C8B-B14F-4D97-AF65-F5344CB8AC3E}">
        <p14:creationId xmlns:p14="http://schemas.microsoft.com/office/powerpoint/2010/main" val="73111757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24" tIns="45712" rIns="91424" bIns="45712" rtlCol="0" anchor="ctr"/>
          <a:lstStyle/>
          <a:p>
            <a:endParaRPr lang="ja-JP" altLang="en-US"/>
          </a:p>
        </p:txBody>
      </p:sp>
      <p:sp>
        <p:nvSpPr>
          <p:cNvPr id="5" name="ノート プレースホルダー 4"/>
          <p:cNvSpPr>
            <a:spLocks noGrp="1"/>
          </p:cNvSpPr>
          <p:nvPr>
            <p:ph type="body" sz="quarter" idx="3"/>
          </p:nvPr>
        </p:nvSpPr>
        <p:spPr>
          <a:xfrm>
            <a:off x="731182" y="4620185"/>
            <a:ext cx="5852843" cy="3780290"/>
          </a:xfrm>
          <a:prstGeom prst="rect">
            <a:avLst/>
          </a:prstGeom>
        </p:spPr>
        <p:txBody>
          <a:bodyPr vert="horz" lIns="91424" tIns="45712" rIns="91424"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120602"/>
            <a:ext cx="3170717" cy="480598"/>
          </a:xfrm>
          <a:prstGeom prst="rect">
            <a:avLst/>
          </a:prstGeom>
        </p:spPr>
        <p:txBody>
          <a:bodyPr vert="horz" lIns="91424" tIns="45712" rIns="91424" bIns="45712" rtlCol="0" anchor="b"/>
          <a:lstStyle>
            <a:lvl1pPr algn="l">
              <a:defRPr sz="1200"/>
            </a:lvl1pPr>
          </a:lstStyle>
          <a:p>
            <a:endParaRPr kumimoji="1" lang="ja-JP" altLang="en-US"/>
          </a:p>
        </p:txBody>
      </p:sp>
      <p:sp>
        <p:nvSpPr>
          <p:cNvPr id="8" name="ヘッダー プレースホルダー 7">
            <a:extLst>
              <a:ext uri="{FF2B5EF4-FFF2-40B4-BE49-F238E27FC236}">
                <a16:creationId xmlns:a16="http://schemas.microsoft.com/office/drawing/2014/main" id="{6AC1BE29-42C0-4851-B748-E81A40789E1E}"/>
              </a:ext>
            </a:extLst>
          </p:cNvPr>
          <p:cNvSpPr>
            <a:spLocks noGrp="1"/>
          </p:cNvSpPr>
          <p:nvPr>
            <p:ph type="hdr" sz="quarter"/>
          </p:nvPr>
        </p:nvSpPr>
        <p:spPr>
          <a:xfrm>
            <a:off x="1" y="0"/>
            <a:ext cx="3170717" cy="480598"/>
          </a:xfrm>
          <a:prstGeom prst="rect">
            <a:avLst/>
          </a:prstGeom>
        </p:spPr>
        <p:txBody>
          <a:bodyPr vert="horz" lIns="91440" tIns="45720" rIns="91440" bIns="45720" rtlCol="0"/>
          <a:lstStyle>
            <a:lvl1pPr algn="l">
              <a:defRPr sz="1200">
                <a:latin typeface="ＭＳ Ｐゴシック" panose="020B0600070205080204" pitchFamily="50" charset="-128"/>
                <a:ea typeface="ＭＳ Ｐゴシック" panose="020B0600070205080204" pitchFamily="50" charset="-128"/>
              </a:defRPr>
            </a:lvl1pPr>
          </a:lstStyle>
          <a:p>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7400523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●続いて、「過去の災害と防災施設」です。</a:t>
            </a:r>
          </a:p>
        </p:txBody>
      </p:sp>
    </p:spTree>
    <p:extLst>
      <p:ext uri="{BB962C8B-B14F-4D97-AF65-F5344CB8AC3E}">
        <p14:creationId xmlns:p14="http://schemas.microsoft.com/office/powerpoint/2010/main" val="171209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●この写真は、令和４年８月３日からの大雨の被害の状況です。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●村上市の坂町雨量観測所では、最大時間降水量１５２ｍｍを観測する猛烈な雨が降りました。</a:t>
            </a: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　その結果、坂町駅の南東側に広がる市街地や低地、国道７号を含む周辺道路の大規模な冠水・浸水被害が確認されています。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C01A6994-5F9D-48ED-83A3-550565F20F56}" type="slidenum">
              <a:rPr kumimoji="1" lang="ja-JP" altLang="en-US" smtClean="0"/>
              <a:t>1</a:t>
            </a:fld>
            <a:endParaRPr kumimoji="1" lang="ja-JP" altLang="en-US"/>
          </a:p>
        </p:txBody>
      </p:sp>
    </p:spTree>
    <p:extLst>
      <p:ext uri="{BB962C8B-B14F-4D97-AF65-F5344CB8AC3E}">
        <p14:creationId xmlns:p14="http://schemas.microsoft.com/office/powerpoint/2010/main" val="708484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●これは、同じく令和４年８月３日からの大雨によって発生した土石流における被害状況です。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豪雨の影響で発生した土石流によって、住宅６棟が全壊するなどの甚大な被害を受けました。しかし、住民の迅速かつ適切な避難行動により、死者・行方不明者はゼロという奇跡的な避難を成し遂げた地域として知られています。</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●このように新潟県内でも度々大きな災害が発生し、時によっては人が亡くなるような被害を受けてしまっています。</a:t>
            </a:r>
          </a:p>
          <a:p>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C01A6994-5F9D-48ED-83A3-550565F20F56}" type="slidenum">
              <a:rPr kumimoji="1" lang="ja-JP" altLang="en-US" smtClean="0"/>
              <a:t>2</a:t>
            </a:fld>
            <a:endParaRPr kumimoji="1" lang="ja-JP" altLang="en-US"/>
          </a:p>
        </p:txBody>
      </p:sp>
    </p:spTree>
    <p:extLst>
      <p:ext uri="{BB962C8B-B14F-4D97-AF65-F5344CB8AC3E}">
        <p14:creationId xmlns:p14="http://schemas.microsoft.com/office/powerpoint/2010/main" val="3420603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1FFF374-7A9E-4B5B-8398-25923AFBA4F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26573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9626E42-716A-4007-8AB2-ED1B0C305BD8}"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73525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681A61-720D-424C-986D-BED8A969DA12}"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29212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EB59F6-BAD1-4AA2-BC14-17928811EC32}"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283956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5BDCF31-7DF0-4D1F-A63B-4616FAC0197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2996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0EBA5BE-C80B-4C3D-BB6A-BFB8B033537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57651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4CA772D-CF34-4FBE-B0CB-1720DA979718}" type="datetime1">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3107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750D3F6-50A8-4C0B-A3A3-31EAEE6ACD9D}" type="datetime1">
              <a:rPr kumimoji="1" lang="ja-JP" altLang="en-US" smtClean="0"/>
              <a:t>2026/8/3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89620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068D0F-5177-484F-B105-4858C294B432}" type="datetime1">
              <a:rPr kumimoji="1" lang="ja-JP" altLang="en-US" smtClean="0"/>
              <a:t>2026/8/3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16994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58FB061-6F5D-462D-8F53-F92D6903E190}"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3856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1906C6A-41ED-496B-B053-11F015C9547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996948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6B6838-A77A-4EBD-9EA5-A14474B6F383}" type="datetime1">
              <a:rPr kumimoji="1" lang="ja-JP" altLang="en-US" smtClean="0"/>
              <a:t>2026/8/3</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0690006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282D0E8-A43A-4703-D555-B1898EE25B2A}"/>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 y="0"/>
            <a:ext cx="12209124" cy="6858000"/>
          </a:xfrm>
          <a:prstGeom prst="rect">
            <a:avLst/>
          </a:prstGeom>
        </p:spPr>
      </p:pic>
      <p:sp>
        <p:nvSpPr>
          <p:cNvPr id="6" name="正方形/長方形 5">
            <a:extLst>
              <a:ext uri="{FF2B5EF4-FFF2-40B4-BE49-F238E27FC236}">
                <a16:creationId xmlns:a16="http://schemas.microsoft.com/office/drawing/2014/main" id="{C1150497-1AC8-416B-C230-87F3ECA8E755}"/>
              </a:ext>
            </a:extLst>
          </p:cNvPr>
          <p:cNvSpPr/>
          <p:nvPr/>
        </p:nvSpPr>
        <p:spPr>
          <a:xfrm>
            <a:off x="0" y="1921764"/>
            <a:ext cx="12209123" cy="1943102"/>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CCBEF9-508B-4FAD-9F13-3AF27CE4705D}"/>
              </a:ext>
            </a:extLst>
          </p:cNvPr>
          <p:cNvSpPr txBox="1"/>
          <p:nvPr/>
        </p:nvSpPr>
        <p:spPr>
          <a:xfrm>
            <a:off x="1524000" y="2044058"/>
            <a:ext cx="9144000" cy="1820808"/>
          </a:xfrm>
          <a:prstGeom prst="rect">
            <a:avLst/>
          </a:prstGeom>
          <a:noFill/>
        </p:spPr>
        <p:txBody>
          <a:bodyPr wrap="square" lIns="108000" rtlCol="0" anchor="ctr" anchorCtr="0">
            <a:noAutofit/>
          </a:bodyPr>
          <a:lstStyle/>
          <a:p>
            <a:r>
              <a:rPr kumimoji="1" lang="ja-JP" altLang="en-US"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２</a:t>
            </a:r>
            <a:r>
              <a:rPr kumimoji="1" lang="en-US" altLang="ja-JP"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 </a:t>
            </a:r>
            <a:r>
              <a:rPr kumimoji="1" lang="ja-JP" altLang="en-US"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過去の災害と防災施設</a:t>
            </a:r>
          </a:p>
        </p:txBody>
      </p:sp>
      <p:sp>
        <p:nvSpPr>
          <p:cNvPr id="7" name="テキスト ボックス 6">
            <a:extLst>
              <a:ext uri="{FF2B5EF4-FFF2-40B4-BE49-F238E27FC236}">
                <a16:creationId xmlns:a16="http://schemas.microsoft.com/office/drawing/2014/main" id="{86F0CCF4-6229-AEF5-DFD4-7BD6B85FF733}"/>
              </a:ext>
            </a:extLst>
          </p:cNvPr>
          <p:cNvSpPr txBox="1"/>
          <p:nvPr/>
        </p:nvSpPr>
        <p:spPr>
          <a:xfrm>
            <a:off x="5040630" y="2180853"/>
            <a:ext cx="1531619" cy="447864"/>
          </a:xfrm>
          <a:prstGeom prst="rect">
            <a:avLst/>
          </a:prstGeom>
          <a:noFill/>
          <a:ln>
            <a:noFill/>
          </a:ln>
        </p:spPr>
        <p:txBody>
          <a:bodyPr wrap="square" rtlCol="0" anchor="ctr" anchorCtr="0">
            <a:noAutofit/>
          </a:bodyPr>
          <a:lstStyle/>
          <a:p>
            <a:pPr algn="dist"/>
            <a:r>
              <a:rPr kumimoji="1" lang="ja-JP" altLang="en-US" dirty="0">
                <a:solidFill>
                  <a:schemeClr val="bg1"/>
                </a:solidFill>
                <a:latin typeface="メイリオ" panose="020B0604030504040204" pitchFamily="50" charset="-128"/>
                <a:ea typeface="メイリオ" panose="020B0604030504040204" pitchFamily="50" charset="-128"/>
              </a:rPr>
              <a:t>さいがい</a:t>
            </a:r>
            <a:endParaRPr kumimoji="1" lang="en-US" altLang="ja-JP" dirty="0">
              <a:solidFill>
                <a:schemeClr val="bg1"/>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9890C039-5E86-FD59-1E9A-8FE1C752ADE8}"/>
              </a:ext>
            </a:extLst>
          </p:cNvPr>
          <p:cNvSpPr txBox="1"/>
          <p:nvPr/>
        </p:nvSpPr>
        <p:spPr>
          <a:xfrm>
            <a:off x="7204710" y="2180853"/>
            <a:ext cx="1531619" cy="447864"/>
          </a:xfrm>
          <a:prstGeom prst="rect">
            <a:avLst/>
          </a:prstGeom>
          <a:noFill/>
          <a:ln>
            <a:noFill/>
          </a:ln>
        </p:spPr>
        <p:txBody>
          <a:bodyPr wrap="square" rtlCol="0" anchor="ctr" anchorCtr="0">
            <a:noAutofit/>
          </a:bodyPr>
          <a:lstStyle/>
          <a:p>
            <a:pPr algn="dist"/>
            <a:r>
              <a:rPr kumimoji="1" lang="ja-JP" altLang="en-US" dirty="0">
                <a:solidFill>
                  <a:schemeClr val="bg1"/>
                </a:solidFill>
                <a:latin typeface="メイリオ" panose="020B0604030504040204" pitchFamily="50" charset="-128"/>
                <a:ea typeface="メイリオ" panose="020B0604030504040204" pitchFamily="50" charset="-128"/>
              </a:rPr>
              <a:t>ぼうさい</a:t>
            </a:r>
            <a:endParaRPr kumimoji="1" lang="en-US" altLang="ja-JP"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F5F9728A-E3CA-4EDC-2592-C17AA02F196B}"/>
              </a:ext>
            </a:extLst>
          </p:cNvPr>
          <p:cNvSpPr txBox="1"/>
          <p:nvPr/>
        </p:nvSpPr>
        <p:spPr>
          <a:xfrm>
            <a:off x="8938260" y="2180853"/>
            <a:ext cx="1329688" cy="447864"/>
          </a:xfrm>
          <a:prstGeom prst="rect">
            <a:avLst/>
          </a:prstGeom>
          <a:noFill/>
          <a:ln>
            <a:noFill/>
          </a:ln>
        </p:spPr>
        <p:txBody>
          <a:bodyPr wrap="square" rtlCol="0" anchor="ctr" anchorCtr="0">
            <a:noAutofit/>
          </a:bodyPr>
          <a:lstStyle/>
          <a:p>
            <a:pPr algn="dist"/>
            <a:r>
              <a:rPr kumimoji="1" lang="ja-JP" altLang="en-US" dirty="0">
                <a:solidFill>
                  <a:schemeClr val="bg1"/>
                </a:solidFill>
                <a:latin typeface="メイリオ" panose="020B0604030504040204" pitchFamily="50" charset="-128"/>
                <a:ea typeface="メイリオ" panose="020B0604030504040204" pitchFamily="50" charset="-128"/>
              </a:rPr>
              <a:t>しせつ</a:t>
            </a:r>
            <a:endParaRPr kumimoji="1" lang="en-US" altLang="ja-JP" dirty="0">
              <a:solidFill>
                <a:schemeClr val="bg1"/>
              </a:solidFill>
              <a:latin typeface="メイリオ" panose="020B0604030504040204" pitchFamily="50" charset="-128"/>
              <a:ea typeface="メイリオ" panose="020B0604030504040204" pitchFamily="50" charset="-128"/>
            </a:endParaRPr>
          </a:p>
        </p:txBody>
      </p:sp>
      <p:sp>
        <p:nvSpPr>
          <p:cNvPr id="4" name="スライド番号プレースホルダー 9">
            <a:extLst>
              <a:ext uri="{FF2B5EF4-FFF2-40B4-BE49-F238E27FC236}">
                <a16:creationId xmlns:a16="http://schemas.microsoft.com/office/drawing/2014/main" id="{73007166-1013-085D-13C0-778AE037C90C}"/>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0</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364819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CA1FEF2-81DA-4644-84DB-C04402BE7CE3}"/>
              </a:ext>
            </a:extLst>
          </p:cNvPr>
          <p:cNvPicPr>
            <a:picLocks noChangeAspect="1"/>
          </p:cNvPicPr>
          <p:nvPr/>
        </p:nvPicPr>
        <p:blipFill>
          <a:blip r:embed="rId3"/>
          <a:srcRect t="24924"/>
          <a:stretch>
            <a:fillRect/>
          </a:stretch>
        </p:blipFill>
        <p:spPr>
          <a:xfrm>
            <a:off x="0" y="0"/>
            <a:ext cx="12192000" cy="6857999"/>
          </a:xfrm>
          <a:prstGeom prst="rect">
            <a:avLst/>
          </a:prstGeom>
        </p:spPr>
      </p:pic>
      <p:pic>
        <p:nvPicPr>
          <p:cNvPr id="10" name="図 9">
            <a:extLst>
              <a:ext uri="{FF2B5EF4-FFF2-40B4-BE49-F238E27FC236}">
                <a16:creationId xmlns:a16="http://schemas.microsoft.com/office/drawing/2014/main" id="{C5E0C3EA-9321-E01F-DCE3-E1EF66DAE62E}"/>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7" name="テキスト ボックス 6">
            <a:extLst>
              <a:ext uri="{FF2B5EF4-FFF2-40B4-BE49-F238E27FC236}">
                <a16:creationId xmlns:a16="http://schemas.microsoft.com/office/drawing/2014/main" id="{7E812995-640C-4C69-80C7-6DB9D62C58E8}"/>
              </a:ext>
            </a:extLst>
          </p:cNvPr>
          <p:cNvSpPr txBox="1"/>
          <p:nvPr/>
        </p:nvSpPr>
        <p:spPr>
          <a:xfrm>
            <a:off x="112346" y="0"/>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過去の災害：令和４年８月</a:t>
            </a:r>
            <a:r>
              <a:rPr lang="ja-JP" altLang="en-US" i="0"/>
              <a:t>新潟県北部豪雨</a:t>
            </a:r>
            <a:endParaRPr lang="ja-JP" altLang="en-US" i="0" dirty="0"/>
          </a:p>
        </p:txBody>
      </p:sp>
      <p:sp>
        <p:nvSpPr>
          <p:cNvPr id="8" name="スライド番号プレースホルダー 9">
            <a:extLst>
              <a:ext uri="{FF2B5EF4-FFF2-40B4-BE49-F238E27FC236}">
                <a16:creationId xmlns:a16="http://schemas.microsoft.com/office/drawing/2014/main" id="{0372143A-3592-4779-AE6F-E0DFE244D987}"/>
              </a:ext>
            </a:extLst>
          </p:cNvPr>
          <p:cNvSpPr>
            <a:spLocks noGrp="1"/>
          </p:cNvSpPr>
          <p:nvPr>
            <p:ph type="sldNum" sz="quarter" idx="12"/>
          </p:nvPr>
        </p:nvSpPr>
        <p:spPr>
          <a:xfrm>
            <a:off x="10134600"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11" name="コンテンツ プレースホルダー 3">
            <a:extLst>
              <a:ext uri="{FF2B5EF4-FFF2-40B4-BE49-F238E27FC236}">
                <a16:creationId xmlns:a16="http://schemas.microsoft.com/office/drawing/2014/main" id="{3731B94F-463C-46CC-A18B-7867C0E071A7}"/>
              </a:ext>
            </a:extLst>
          </p:cNvPr>
          <p:cNvSpPr txBox="1">
            <a:spLocks/>
          </p:cNvSpPr>
          <p:nvPr/>
        </p:nvSpPr>
        <p:spPr>
          <a:xfrm>
            <a:off x="250232" y="1010633"/>
            <a:ext cx="7670800" cy="547842"/>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200" b="1" dirty="0">
                <a:solidFill>
                  <a:schemeClr val="bg1"/>
                </a:solidFill>
                <a:effectLst>
                  <a:glow rad="127000">
                    <a:schemeClr val="tx1"/>
                  </a:glow>
                </a:effectLst>
                <a:latin typeface="メイリオ" panose="020B0604030504040204" pitchFamily="50" charset="-128"/>
                <a:ea typeface="メイリオ" panose="020B0604030504040204" pitchFamily="50" charset="-128"/>
              </a:rPr>
              <a:t>村上市坂町駅周辺の浸水状況</a:t>
            </a:r>
          </a:p>
        </p:txBody>
      </p:sp>
      <p:sp>
        <p:nvSpPr>
          <p:cNvPr id="5" name="テキスト ボックス 4">
            <a:extLst>
              <a:ext uri="{FF2B5EF4-FFF2-40B4-BE49-F238E27FC236}">
                <a16:creationId xmlns:a16="http://schemas.microsoft.com/office/drawing/2014/main" id="{8BBAB0EB-ECE4-42A2-AB5B-72D56BBE4D5D}"/>
              </a:ext>
            </a:extLst>
          </p:cNvPr>
          <p:cNvSpPr txBox="1"/>
          <p:nvPr/>
        </p:nvSpPr>
        <p:spPr>
          <a:xfrm>
            <a:off x="10032516" y="6457894"/>
            <a:ext cx="2044939" cy="307777"/>
          </a:xfrm>
          <a:prstGeom prst="rect">
            <a:avLst/>
          </a:prstGeom>
          <a:noFill/>
        </p:spPr>
        <p:txBody>
          <a:bodyPr wrap="square" rtlCol="0">
            <a:spAutoFit/>
          </a:bodyPr>
          <a:lstStyle/>
          <a:p>
            <a:pPr algn="r"/>
            <a:r>
              <a:rPr kumimoji="1" lang="ja-JP" altLang="en-US" sz="1400" dirty="0">
                <a:solidFill>
                  <a:schemeClr val="bg1"/>
                </a:solidFill>
                <a:latin typeface="メイリオ" panose="020B0604030504040204" pitchFamily="50" charset="-128"/>
                <a:ea typeface="メイリオ" panose="020B0604030504040204" pitchFamily="50" charset="-128"/>
              </a:rPr>
              <a:t>出典：エヌシーイー</a:t>
            </a:r>
            <a:r>
              <a:rPr kumimoji="1" lang="en-US" altLang="ja-JP" sz="1400" dirty="0">
                <a:solidFill>
                  <a:schemeClr val="bg1"/>
                </a:solidFill>
                <a:latin typeface="メイリオ" panose="020B0604030504040204" pitchFamily="50" charset="-128"/>
                <a:ea typeface="メイリオ" panose="020B0604030504040204" pitchFamily="50" charset="-128"/>
              </a:rPr>
              <a:t>㈱</a:t>
            </a:r>
            <a:endParaRPr kumimoji="1" lang="ja-JP" altLang="en-US" sz="14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F6DA42B6-981D-2A11-EF1B-409448A9E59D}"/>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Tree>
    <p:extLst>
      <p:ext uri="{BB962C8B-B14F-4D97-AF65-F5344CB8AC3E}">
        <p14:creationId xmlns:p14="http://schemas.microsoft.com/office/powerpoint/2010/main" val="4016773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388">
            <a:extLst>
              <a:ext uri="{FF2B5EF4-FFF2-40B4-BE49-F238E27FC236}">
                <a16:creationId xmlns:a16="http://schemas.microsoft.com/office/drawing/2014/main" id="{717F6146-A9AD-4471-A3B0-60328F6862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 t="11146" b="13739"/>
          <a:stretch>
            <a:fillRect/>
          </a:stretch>
        </p:blipFill>
        <p:spPr bwMode="auto">
          <a:xfrm>
            <a:off x="0" y="-1"/>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図 4">
            <a:extLst>
              <a:ext uri="{FF2B5EF4-FFF2-40B4-BE49-F238E27FC236}">
                <a16:creationId xmlns:a16="http://schemas.microsoft.com/office/drawing/2014/main" id="{28A22930-C24A-5F80-5C57-476D89EB0B70}"/>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29" name="コンテンツ プレースホルダー 3">
            <a:extLst>
              <a:ext uri="{FF2B5EF4-FFF2-40B4-BE49-F238E27FC236}">
                <a16:creationId xmlns:a16="http://schemas.microsoft.com/office/drawing/2014/main" id="{3731B94F-463C-46CC-A18B-7867C0E071A7}"/>
              </a:ext>
            </a:extLst>
          </p:cNvPr>
          <p:cNvSpPr txBox="1">
            <a:spLocks/>
          </p:cNvSpPr>
          <p:nvPr/>
        </p:nvSpPr>
        <p:spPr>
          <a:xfrm>
            <a:off x="241961" y="967922"/>
            <a:ext cx="7670800" cy="547842"/>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200" b="1" dirty="0">
                <a:solidFill>
                  <a:schemeClr val="bg1"/>
                </a:solidFill>
                <a:effectLst>
                  <a:glow rad="127000">
                    <a:schemeClr val="tx1"/>
                  </a:glow>
                </a:effectLst>
                <a:latin typeface="メイリオ" panose="020B0604030504040204" pitchFamily="50" charset="-128"/>
                <a:ea typeface="メイリオ" panose="020B0604030504040204" pitchFamily="50" charset="-128"/>
              </a:rPr>
              <a:t>村上市小岩内区の土石流</a:t>
            </a:r>
            <a:endParaRPr lang="en-US" altLang="ja-JP" sz="3200" b="1" dirty="0">
              <a:solidFill>
                <a:schemeClr val="bg1"/>
              </a:solidFill>
              <a:effectLst>
                <a:glow rad="127000">
                  <a:schemeClr val="tx1"/>
                </a:glow>
              </a:effectLst>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3D3603F7-6A77-495F-BC4D-B107FC3BFBE8}"/>
              </a:ext>
            </a:extLst>
          </p:cNvPr>
          <p:cNvSpPr txBox="1"/>
          <p:nvPr/>
        </p:nvSpPr>
        <p:spPr>
          <a:xfrm>
            <a:off x="10032516" y="6500913"/>
            <a:ext cx="2044939" cy="307777"/>
          </a:xfrm>
          <a:prstGeom prst="rect">
            <a:avLst/>
          </a:prstGeom>
          <a:noFill/>
        </p:spPr>
        <p:txBody>
          <a:bodyPr wrap="square" rtlCol="0">
            <a:spAutoFit/>
          </a:bodyPr>
          <a:lstStyle/>
          <a:p>
            <a:pPr algn="r"/>
            <a:r>
              <a:rPr kumimoji="1" lang="ja-JP" altLang="en-US" sz="1400" dirty="0">
                <a:solidFill>
                  <a:schemeClr val="bg1"/>
                </a:solidFill>
                <a:latin typeface="メイリオ" panose="020B0604030504040204" pitchFamily="50" charset="-128"/>
                <a:ea typeface="メイリオ" panose="020B0604030504040204" pitchFamily="50" charset="-128"/>
              </a:rPr>
              <a:t>出典：新潟県土木部</a:t>
            </a:r>
          </a:p>
        </p:txBody>
      </p:sp>
      <p:sp>
        <p:nvSpPr>
          <p:cNvPr id="3" name="テキスト ボックス 2">
            <a:extLst>
              <a:ext uri="{FF2B5EF4-FFF2-40B4-BE49-F238E27FC236}">
                <a16:creationId xmlns:a16="http://schemas.microsoft.com/office/drawing/2014/main" id="{A2296013-E38E-470B-FC74-0AE2543295A5}"/>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6" name="スライド番号プレースホルダー 9">
            <a:extLst>
              <a:ext uri="{FF2B5EF4-FFF2-40B4-BE49-F238E27FC236}">
                <a16:creationId xmlns:a16="http://schemas.microsoft.com/office/drawing/2014/main" id="{9066DA84-C175-B638-92D7-06579AD2C310}"/>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F1B02AF0-BCBB-DDB0-2F7D-3839096C7757}"/>
              </a:ext>
            </a:extLst>
          </p:cNvPr>
          <p:cNvSpPr txBox="1"/>
          <p:nvPr/>
        </p:nvSpPr>
        <p:spPr>
          <a:xfrm>
            <a:off x="112346" y="0"/>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過去の災害：令和４年８月新潟県北部豪雨</a:t>
            </a:r>
          </a:p>
        </p:txBody>
      </p:sp>
    </p:spTree>
    <p:extLst>
      <p:ext uri="{BB962C8B-B14F-4D97-AF65-F5344CB8AC3E}">
        <p14:creationId xmlns:p14="http://schemas.microsoft.com/office/powerpoint/2010/main" val="217069358"/>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9867</TotalTime>
  <Words>265</Words>
  <Application>Microsoft Office PowerPoint</Application>
  <PresentationFormat>ワイド画面</PresentationFormat>
  <Paragraphs>25</Paragraphs>
  <Slides>3</Slides>
  <Notes>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3</vt:i4>
      </vt:variant>
    </vt:vector>
  </HeadingPairs>
  <TitlesOfParts>
    <vt:vector size="11" baseType="lpstr">
      <vt:lpstr>ＭＳ ゴシック</vt:lpstr>
      <vt:lpstr>Calibri</vt:lpstr>
      <vt:lpstr>Calibri Light</vt:lpstr>
      <vt:lpstr>メイリオ</vt:lpstr>
      <vt:lpstr>Arial</vt:lpstr>
      <vt:lpstr>ＭＳ Ｐゴシック</vt:lpstr>
      <vt:lpstr>游ゴシック</vt:lpstr>
      <vt:lpstr>Office 2013 - 2022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07-PE0559</dc:creator>
  <cp:lastModifiedBy>新潟県</cp:lastModifiedBy>
  <cp:revision>1021</cp:revision>
  <cp:lastPrinted>2026-07-29T01:52:47Z</cp:lastPrinted>
  <dcterms:created xsi:type="dcterms:W3CDTF">2020-08-24T09:47:12Z</dcterms:created>
  <dcterms:modified xsi:type="dcterms:W3CDTF">2026-08-03T06:13:40Z</dcterms:modified>
</cp:coreProperties>
</file>