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saveSubsetFonts="1" autoCompressPictures="0">
  <p:sldMasterIdLst>
    <p:sldMasterId id="2147483672" r:id="rId1"/>
  </p:sldMasterIdLst>
  <p:notesMasterIdLst>
    <p:notesMasterId r:id="rId7"/>
  </p:notesMasterIdLst>
  <p:handoutMasterIdLst>
    <p:handoutMasterId r:id="rId8"/>
  </p:handoutMasterIdLst>
  <p:sldIdLst>
    <p:sldId id="332" r:id="rId2"/>
    <p:sldId id="265" r:id="rId3"/>
    <p:sldId id="270" r:id="rId4"/>
    <p:sldId id="269" r:id="rId5"/>
    <p:sldId id="355" r:id="rId6"/>
  </p:sldIdLst>
  <p:sldSz cx="12192000" cy="6858000"/>
  <p:notesSz cx="7315200" cy="9601200"/>
  <p:embeddedFontLst>
    <p:embeddedFont>
      <p:font typeface="メイリオ" panose="020B0604030504040204" pitchFamily="50" charset="-128"/>
      <p:regular r:id="rId9"/>
      <p:bold r:id="rId10"/>
      <p:italic r:id="rId11"/>
      <p:boldItalic r:id="rId12"/>
    </p:embeddedFont>
    <p:embeddedFont>
      <p:font typeface="游ゴシック" panose="020B0400000000000000" pitchFamily="50" charset="-128"/>
      <p:regular r:id="rId13"/>
      <p:bold r:id="rId14"/>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07-PE0559" initials="0" lastIdx="1" clrIdx="0">
    <p:extLst>
      <p:ext uri="{19B8F6BF-5375-455C-9EA6-DF929625EA0E}">
        <p15:presenceInfo xmlns:p15="http://schemas.microsoft.com/office/powerpoint/2012/main" userId="S::H-Satou@nceinccojp2.onmicrosoft.com::ea8fcc43-05d7-47eb-90be-6a3be02bba7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5A5A"/>
    <a:srgbClr val="FFF2CC"/>
    <a:srgbClr val="FFFFCC"/>
    <a:srgbClr val="0070C0"/>
    <a:srgbClr val="F35353"/>
    <a:srgbClr val="5B9BD5"/>
    <a:srgbClr val="214DA0"/>
    <a:srgbClr val="C00000"/>
    <a:srgbClr val="F7D9DA"/>
    <a:srgbClr val="F2C0C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中間スタイル 2 - アクセント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43" autoAdjust="0"/>
    <p:restoredTop sz="70717" autoAdjust="0"/>
  </p:normalViewPr>
  <p:slideViewPr>
    <p:cSldViewPr snapToGrid="0">
      <p:cViewPr varScale="1">
        <p:scale>
          <a:sx n="63" d="100"/>
          <a:sy n="63" d="100"/>
        </p:scale>
        <p:origin x="963" y="51"/>
      </p:cViewPr>
      <p:guideLst/>
    </p:cSldViewPr>
  </p:slideViewPr>
  <p:notesTextViewPr>
    <p:cViewPr>
      <p:scale>
        <a:sx n="125" d="100"/>
        <a:sy n="125" d="100"/>
      </p:scale>
      <p:origin x="0" y="0"/>
    </p:cViewPr>
  </p:notesTextViewPr>
  <p:notesViewPr>
    <p:cSldViewPr snapToGrid="0">
      <p:cViewPr varScale="1">
        <p:scale>
          <a:sx n="64" d="100"/>
          <a:sy n="64" d="100"/>
        </p:scale>
        <p:origin x="331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13" Type="http://schemas.openxmlformats.org/officeDocument/2006/relationships/font" Target="fonts/font5.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font" Target="fonts/font4.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3.fntdata"/><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font" Target="fonts/font2.fntdata"/><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font" Target="fonts/font1.fntdata"/><Relationship Id="rId14" Type="http://schemas.openxmlformats.org/officeDocument/2006/relationships/font" Target="fonts/font6.fntdata"/></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A93A6887-7F11-4B65-A981-7101893C818E}"/>
              </a:ext>
            </a:extLst>
          </p:cNvPr>
          <p:cNvSpPr>
            <a:spLocks noGrp="1"/>
          </p:cNvSpPr>
          <p:nvPr>
            <p:ph type="hdr" sz="quarter"/>
          </p:nvPr>
        </p:nvSpPr>
        <p:spPr>
          <a:xfrm>
            <a:off x="1" y="0"/>
            <a:ext cx="3170717" cy="48059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7AA15208-E28C-4EDA-882B-43C2834DEB54}"/>
              </a:ext>
            </a:extLst>
          </p:cNvPr>
          <p:cNvSpPr>
            <a:spLocks noGrp="1"/>
          </p:cNvSpPr>
          <p:nvPr>
            <p:ph type="dt" sz="quarter" idx="1"/>
          </p:nvPr>
        </p:nvSpPr>
        <p:spPr>
          <a:xfrm>
            <a:off x="4142776" y="0"/>
            <a:ext cx="3170717" cy="480598"/>
          </a:xfrm>
          <a:prstGeom prst="rect">
            <a:avLst/>
          </a:prstGeom>
        </p:spPr>
        <p:txBody>
          <a:bodyPr vert="horz" lIns="91440" tIns="45720" rIns="91440" bIns="45720" rtlCol="0"/>
          <a:lstStyle>
            <a:lvl1pPr algn="r">
              <a:defRPr sz="1200"/>
            </a:lvl1pPr>
          </a:lstStyle>
          <a:p>
            <a:fld id="{26DF5CD9-1BC7-4322-A0AF-8CBD11DAA09C}" type="datetime1">
              <a:rPr kumimoji="1" lang="ja-JP" altLang="en-US" smtClean="0"/>
              <a:t>2026/8/3</a:t>
            </a:fld>
            <a:endParaRPr kumimoji="1" lang="ja-JP" altLang="en-US"/>
          </a:p>
        </p:txBody>
      </p:sp>
      <p:sp>
        <p:nvSpPr>
          <p:cNvPr id="4" name="フッター プレースホルダー 3">
            <a:extLst>
              <a:ext uri="{FF2B5EF4-FFF2-40B4-BE49-F238E27FC236}">
                <a16:creationId xmlns:a16="http://schemas.microsoft.com/office/drawing/2014/main" id="{DC5C71D3-A553-4BDD-BC0E-80917D432852}"/>
              </a:ext>
            </a:extLst>
          </p:cNvPr>
          <p:cNvSpPr>
            <a:spLocks noGrp="1"/>
          </p:cNvSpPr>
          <p:nvPr>
            <p:ph type="ftr" sz="quarter" idx="2"/>
          </p:nvPr>
        </p:nvSpPr>
        <p:spPr>
          <a:xfrm>
            <a:off x="1" y="9120602"/>
            <a:ext cx="3170717" cy="480598"/>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6C94B761-B5EE-459A-8619-403E17B35851}"/>
              </a:ext>
            </a:extLst>
          </p:cNvPr>
          <p:cNvSpPr>
            <a:spLocks noGrp="1"/>
          </p:cNvSpPr>
          <p:nvPr>
            <p:ph type="sldNum" sz="quarter" idx="3"/>
          </p:nvPr>
        </p:nvSpPr>
        <p:spPr>
          <a:xfrm>
            <a:off x="4142776" y="9120602"/>
            <a:ext cx="3170717" cy="480598"/>
          </a:xfrm>
          <a:prstGeom prst="rect">
            <a:avLst/>
          </a:prstGeom>
        </p:spPr>
        <p:txBody>
          <a:bodyPr vert="horz" lIns="91440" tIns="45720" rIns="91440" bIns="45720" rtlCol="0" anchor="b"/>
          <a:lstStyle>
            <a:lvl1pPr algn="r">
              <a:defRPr sz="1200"/>
            </a:lvl1pPr>
          </a:lstStyle>
          <a:p>
            <a:fld id="{10817BBF-2506-419F-BDAD-6695407A8CD2}" type="slidenum">
              <a:rPr kumimoji="1" lang="ja-JP" altLang="en-US" smtClean="0"/>
              <a:t>‹#›</a:t>
            </a:fld>
            <a:endParaRPr kumimoji="1" lang="ja-JP" altLang="en-US"/>
          </a:p>
        </p:txBody>
      </p:sp>
    </p:spTree>
    <p:extLst>
      <p:ext uri="{BB962C8B-B14F-4D97-AF65-F5344CB8AC3E}">
        <p14:creationId xmlns:p14="http://schemas.microsoft.com/office/powerpoint/2010/main" val="73111757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1424" tIns="45712" rIns="91424" bIns="45712" rtlCol="0" anchor="ctr"/>
          <a:lstStyle/>
          <a:p>
            <a:endParaRPr lang="ja-JP" altLang="en-US"/>
          </a:p>
        </p:txBody>
      </p:sp>
      <p:sp>
        <p:nvSpPr>
          <p:cNvPr id="5" name="ノート プレースホルダー 4"/>
          <p:cNvSpPr>
            <a:spLocks noGrp="1"/>
          </p:cNvSpPr>
          <p:nvPr>
            <p:ph type="body" sz="quarter" idx="3"/>
          </p:nvPr>
        </p:nvSpPr>
        <p:spPr>
          <a:xfrm>
            <a:off x="731182" y="4620185"/>
            <a:ext cx="5852843" cy="3780290"/>
          </a:xfrm>
          <a:prstGeom prst="rect">
            <a:avLst/>
          </a:prstGeom>
        </p:spPr>
        <p:txBody>
          <a:bodyPr vert="horz" lIns="91424" tIns="45712" rIns="91424"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 y="9120602"/>
            <a:ext cx="3170717" cy="480598"/>
          </a:xfrm>
          <a:prstGeom prst="rect">
            <a:avLst/>
          </a:prstGeom>
        </p:spPr>
        <p:txBody>
          <a:bodyPr vert="horz" lIns="91424" tIns="45712" rIns="91424" bIns="45712" rtlCol="0" anchor="b"/>
          <a:lstStyle>
            <a:lvl1pPr algn="l">
              <a:defRPr sz="1200"/>
            </a:lvl1pPr>
          </a:lstStyle>
          <a:p>
            <a:endParaRPr kumimoji="1" lang="ja-JP" altLang="en-US"/>
          </a:p>
        </p:txBody>
      </p:sp>
      <p:sp>
        <p:nvSpPr>
          <p:cNvPr id="8" name="ヘッダー プレースホルダー 7">
            <a:extLst>
              <a:ext uri="{FF2B5EF4-FFF2-40B4-BE49-F238E27FC236}">
                <a16:creationId xmlns:a16="http://schemas.microsoft.com/office/drawing/2014/main" id="{6AC1BE29-42C0-4851-B748-E81A40789E1E}"/>
              </a:ext>
            </a:extLst>
          </p:cNvPr>
          <p:cNvSpPr>
            <a:spLocks noGrp="1"/>
          </p:cNvSpPr>
          <p:nvPr>
            <p:ph type="hdr" sz="quarter"/>
          </p:nvPr>
        </p:nvSpPr>
        <p:spPr>
          <a:xfrm>
            <a:off x="1" y="0"/>
            <a:ext cx="3170717" cy="480598"/>
          </a:xfrm>
          <a:prstGeom prst="rect">
            <a:avLst/>
          </a:prstGeom>
        </p:spPr>
        <p:txBody>
          <a:bodyPr vert="horz" lIns="91440" tIns="45720" rIns="91440" bIns="45720" rtlCol="0"/>
          <a:lstStyle>
            <a:lvl1pPr algn="l">
              <a:defRPr sz="1200">
                <a:latin typeface="ＭＳ Ｐゴシック" panose="020B0600070205080204" pitchFamily="50" charset="-128"/>
                <a:ea typeface="ＭＳ Ｐゴシック" panose="020B0600070205080204" pitchFamily="50" charset="-128"/>
              </a:defRPr>
            </a:lvl1pPr>
          </a:lstStyle>
          <a:p>
            <a:endParaRPr kumimoji="1" lang="ja-JP" altLang="en-US" dirty="0">
              <a:latin typeface="ＭＳ Ｐゴシック" panose="020B0600070205080204" pitchFamily="50" charset="-128"/>
              <a:ea typeface="ＭＳ Ｐゴシック" panose="020B0600070205080204" pitchFamily="50" charset="-128"/>
            </a:endParaRPr>
          </a:p>
        </p:txBody>
      </p:sp>
    </p:spTree>
    <p:extLst>
      <p:ext uri="{BB962C8B-B14F-4D97-AF65-F5344CB8AC3E}">
        <p14:creationId xmlns:p14="http://schemas.microsoft.com/office/powerpoint/2010/main" val="1274005239"/>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r>
              <a:rPr kumimoji="1" lang="ja-JP" altLang="en-US" dirty="0">
                <a:latin typeface="ＭＳ ゴシック" panose="020B0609070205080204" pitchFamily="49" charset="-128"/>
                <a:ea typeface="ＭＳ ゴシック" panose="020B0609070205080204" pitchFamily="49" charset="-128"/>
              </a:rPr>
              <a:t>●最初は○○○（市町村名）の特徴です。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（生徒へ投げかけ）</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●皆さんは、○○○（市町村名）をどんなまちだと思っていますか？</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pPr defTabSz="882142"/>
            <a:r>
              <a:rPr kumimoji="1" lang="ja-JP" altLang="en-US" dirty="0">
                <a:latin typeface="ＭＳ ゴシック" panose="020B0609070205080204" pitchFamily="49" charset="-128"/>
                <a:ea typeface="ＭＳ ゴシック" panose="020B0609070205080204" pitchFamily="49" charset="-128"/>
              </a:rPr>
              <a:t>（引出したい回答）</a:t>
            </a:r>
            <a:endParaRPr kumimoji="1" lang="en-US" altLang="ja-JP" dirty="0">
              <a:latin typeface="ＭＳ ゴシック" panose="020B0609070205080204" pitchFamily="49" charset="-128"/>
              <a:ea typeface="ＭＳ ゴシック" panose="020B0609070205080204" pitchFamily="49" charset="-128"/>
            </a:endParaRPr>
          </a:p>
          <a:p>
            <a:pPr defTabSz="882142"/>
            <a:r>
              <a:rPr kumimoji="1" lang="ja-JP" altLang="en-US" dirty="0">
                <a:latin typeface="ＭＳ ゴシック" panose="020B0609070205080204" pitchFamily="49" charset="-128"/>
                <a:ea typeface="ＭＳ ゴシック" panose="020B0609070205080204" pitchFamily="49" charset="-128"/>
              </a:rPr>
              <a:t>・自然の恵み</a:t>
            </a:r>
          </a:p>
          <a:p>
            <a:pPr defTabSz="882142"/>
            <a:r>
              <a:rPr kumimoji="1" lang="ja-JP" altLang="en-US" dirty="0">
                <a:latin typeface="ＭＳ ゴシック" panose="020B0609070205080204" pitchFamily="49" charset="-128"/>
                <a:ea typeface="ＭＳ ゴシック" panose="020B0609070205080204" pitchFamily="49" charset="-128"/>
              </a:rPr>
              <a:t>・自然の驚異</a:t>
            </a:r>
          </a:p>
          <a:p>
            <a:pPr defTabSz="882142"/>
            <a:r>
              <a:rPr kumimoji="1" lang="ja-JP" altLang="en-US" dirty="0">
                <a:latin typeface="ＭＳ ゴシック" panose="020B0609070205080204" pitchFamily="49" charset="-128"/>
                <a:ea typeface="ＭＳ ゴシック" panose="020B0609070205080204" pitchFamily="49" charset="-128"/>
              </a:rPr>
              <a:t>・まちへの思い</a:t>
            </a:r>
          </a:p>
          <a:p>
            <a:pPr defTabSz="882142"/>
            <a:endParaRPr kumimoji="1" lang="ja-JP" altLang="en-US" dirty="0">
              <a:latin typeface="ＭＳ ゴシック" panose="020B0609070205080204" pitchFamily="49" charset="-128"/>
              <a:ea typeface="ＭＳ ゴシック" panose="020B0609070205080204" pitchFamily="49" charset="-128"/>
            </a:endParaRPr>
          </a:p>
          <a:p>
            <a:pPr defTabSz="882142"/>
            <a:r>
              <a:rPr kumimoji="1" lang="ja-JP" altLang="en-US" dirty="0">
                <a:latin typeface="ＭＳ ゴシック" panose="020B0609070205080204" pitchFamily="49" charset="-128"/>
                <a:ea typeface="ＭＳ ゴシック" panose="020B0609070205080204" pitchFamily="49" charset="-128"/>
              </a:rPr>
              <a:t>（想定回答）</a:t>
            </a:r>
            <a:endParaRPr kumimoji="1" lang="en-US" altLang="ja-JP" dirty="0">
              <a:latin typeface="ＭＳ ゴシック" panose="020B0609070205080204" pitchFamily="49" charset="-128"/>
              <a:ea typeface="ＭＳ ゴシック" panose="020B0609070205080204" pitchFamily="49" charset="-128"/>
            </a:endParaRPr>
          </a:p>
          <a:p>
            <a:pPr defTabSz="882142"/>
            <a:r>
              <a:rPr kumimoji="1" lang="ja-JP" altLang="en-US" dirty="0">
                <a:latin typeface="ＭＳ ゴシック" panose="020B0609070205080204" pitchFamily="49" charset="-128"/>
                <a:ea typeface="ＭＳ ゴシック" panose="020B0609070205080204" pitchFamily="49" charset="-128"/>
              </a:rPr>
              <a:t>・自然が豊か、田舎</a:t>
            </a:r>
          </a:p>
          <a:p>
            <a:pPr defTabSz="882142"/>
            <a:r>
              <a:rPr kumimoji="1" lang="ja-JP" altLang="en-US" dirty="0">
                <a:latin typeface="ＭＳ ゴシック" panose="020B0609070205080204" pitchFamily="49" charset="-128"/>
                <a:ea typeface="ＭＳ ゴシック" panose="020B0609070205080204" pitchFamily="49" charset="-128"/>
              </a:rPr>
              <a:t>・食べ物がおいしい</a:t>
            </a:r>
          </a:p>
          <a:p>
            <a:pPr defTabSz="882142"/>
            <a:r>
              <a:rPr kumimoji="1" lang="ja-JP" altLang="en-US" dirty="0">
                <a:latin typeface="ＭＳ ゴシック" panose="020B0609070205080204" pitchFamily="49" charset="-128"/>
                <a:ea typeface="ＭＳ ゴシック" panose="020B0609070205080204" pitchFamily="49" charset="-128"/>
              </a:rPr>
              <a:t>・雪が多い、災害があった</a:t>
            </a:r>
          </a:p>
          <a:p>
            <a:pPr defTabSz="882142"/>
            <a:r>
              <a:rPr kumimoji="1" lang="ja-JP" altLang="en-US" dirty="0">
                <a:latin typeface="ＭＳ ゴシック" panose="020B0609070205080204" pitchFamily="49" charset="-128"/>
                <a:ea typeface="ＭＳ ゴシック" panose="020B0609070205080204" pitchFamily="49" charset="-128"/>
              </a:rPr>
              <a:t>・人がやさしい、大好き</a:t>
            </a:r>
            <a:endParaRPr kumimoji="1" lang="en-US" altLang="ja-JP" dirty="0">
              <a:latin typeface="ＭＳ ゴシック" panose="020B0609070205080204" pitchFamily="49" charset="-128"/>
              <a:ea typeface="ＭＳ ゴシック" panose="020B0609070205080204" pitchFamily="49" charset="-128"/>
            </a:endParaRPr>
          </a:p>
          <a:p>
            <a:pPr defTabSz="882142"/>
            <a:endParaRPr kumimoji="1" lang="en-US" altLang="ja-JP" dirty="0">
              <a:latin typeface="ＭＳ ゴシック" panose="020B0609070205080204" pitchFamily="49" charset="-128"/>
              <a:ea typeface="ＭＳ ゴシック" panose="020B0609070205080204" pitchFamily="49" charset="-128"/>
            </a:endParaRPr>
          </a:p>
          <a:p>
            <a:pPr defTabSz="882142">
              <a:defRPr/>
            </a:pPr>
            <a:r>
              <a:rPr kumimoji="1" lang="ja-JP" altLang="en-US" dirty="0">
                <a:latin typeface="ＭＳ ゴシック" panose="020B0609070205080204" pitchFamily="49" charset="-128"/>
                <a:ea typeface="ＭＳ ゴシック" panose="020B0609070205080204" pitchFamily="49" charset="-128"/>
              </a:rPr>
              <a:t>●それでは、</a:t>
            </a:r>
            <a:r>
              <a:rPr kumimoji="1" lang="en-US" altLang="ja-JP" dirty="0">
                <a:latin typeface="ＭＳ ゴシック" panose="020B0609070205080204" pitchFamily="49" charset="-128"/>
                <a:ea typeface="ＭＳ ゴシック" panose="020B0609070205080204" pitchFamily="49" charset="-128"/>
              </a:rPr>
              <a:t> </a:t>
            </a:r>
            <a:r>
              <a:rPr kumimoji="1" lang="ja-JP" altLang="en-US" dirty="0">
                <a:latin typeface="ＭＳ ゴシック" panose="020B0609070205080204" pitchFamily="49" charset="-128"/>
                <a:ea typeface="ＭＳ ゴシック" panose="020B0609070205080204" pitchFamily="49" charset="-128"/>
              </a:rPr>
              <a:t>○○○（市町村名）の特徴について、簡単におさらいしていきます。</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2108296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ja-JP" sz="1200" b="0" kern="1200" dirty="0">
                <a:solidFill>
                  <a:schemeClr val="tx1"/>
                </a:solidFill>
                <a:effectLst/>
                <a:latin typeface="+mn-lt"/>
                <a:ea typeface="+mn-ea"/>
                <a:cs typeface="+mn-cs"/>
              </a:rPr>
              <a:t>（地域によって内容を変える。）</a:t>
            </a:r>
          </a:p>
          <a:p>
            <a:r>
              <a:rPr kumimoji="1" lang="ja-JP" altLang="en-US" dirty="0">
                <a:latin typeface="ＭＳ ゴシック" panose="020B0609070205080204" pitchFamily="49" charset="-128"/>
                <a:ea typeface="ＭＳ ゴシック" panose="020B0609070205080204" pitchFamily="49" charset="-128"/>
              </a:rPr>
              <a:t>●○○○（市町村名）の地形です。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・これは地形の高さごとに色を分けた標高図で、青色が低い箇所、赤色が高い箇所です。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・青色の低い場所には、主に○○川、○○川、○○川、○○川の○つの川（市町村に合わせて変更）が流れています。</a:t>
            </a:r>
            <a:endParaRPr kumimoji="1" lang="en-US" altLang="ja-JP" dirty="0">
              <a:latin typeface="ＭＳ ゴシック" panose="020B0609070205080204" pitchFamily="49" charset="-128"/>
              <a:ea typeface="ＭＳ ゴシック" panose="020B0609070205080204" pitchFamily="49" charset="-128"/>
            </a:endParaRPr>
          </a:p>
          <a:p>
            <a:pPr defTabSz="914251">
              <a:defRPr/>
            </a:pPr>
            <a:r>
              <a:rPr kumimoji="1" lang="ja-JP" altLang="en-US" dirty="0">
                <a:latin typeface="ＭＳ ゴシック" panose="020B0609070205080204" pitchFamily="49" charset="-128"/>
                <a:ea typeface="ＭＳ ゴシック" panose="020B0609070205080204" pitchFamily="49" charset="-128"/>
              </a:rPr>
              <a:t>・○○中学校は、約○ｍの高さの場所に位置しています。</a:t>
            </a:r>
            <a:endParaRPr kumimoji="1" lang="en-US" altLang="ja-JP" dirty="0">
              <a:latin typeface="ＭＳ ゴシック" panose="020B0609070205080204" pitchFamily="49" charset="-128"/>
              <a:ea typeface="ＭＳ ゴシック" panose="020B0609070205080204" pitchFamily="49" charset="-128"/>
            </a:endParaRPr>
          </a:p>
          <a:p>
            <a:pPr defTabSz="914251">
              <a:defRPr/>
            </a:pPr>
            <a:endParaRPr kumimoji="1" lang="en-US" altLang="ja-JP" dirty="0">
              <a:latin typeface="ＭＳ ゴシック" panose="020B0609070205080204" pitchFamily="49" charset="-128"/>
              <a:ea typeface="ＭＳ ゴシック" panose="020B0609070205080204" pitchFamily="49" charset="-128"/>
            </a:endParaRPr>
          </a:p>
          <a:p>
            <a:pPr defTabSz="914251">
              <a:defRPr/>
            </a:pPr>
            <a:r>
              <a:rPr kumimoji="1" lang="ja-JP" altLang="en-US" dirty="0">
                <a:latin typeface="ＭＳ ゴシック" panose="020B0609070205080204" pitchFamily="49" charset="-128"/>
                <a:ea typeface="ＭＳ ゴシック" panose="020B0609070205080204" pitchFamily="49" charset="-128"/>
              </a:rPr>
              <a:t>（以下、説明内容の例：授業を実施するエリアの特徴を解説すること）</a:t>
            </a:r>
            <a:endParaRPr kumimoji="1" lang="en-US" altLang="ja-JP" dirty="0">
              <a:latin typeface="ＭＳ ゴシック" panose="020B0609070205080204" pitchFamily="49" charset="-128"/>
              <a:ea typeface="ＭＳ ゴシック" panose="020B0609070205080204" pitchFamily="49" charset="-128"/>
            </a:endParaRPr>
          </a:p>
          <a:p>
            <a:pPr defTabSz="914251">
              <a:defRPr/>
            </a:pPr>
            <a:r>
              <a:rPr kumimoji="1" lang="ja-JP" altLang="en-US" dirty="0">
                <a:latin typeface="ＭＳ ゴシック" panose="020B0609070205080204" pitchFamily="49" charset="-128"/>
                <a:ea typeface="ＭＳ ゴシック" panose="020B0609070205080204" pitchFamily="49" charset="-128"/>
              </a:rPr>
              <a:t>・信濃川より北側は山や谷が入り組んでおり、いたるところで土砂災害が発生する可能性があります。</a:t>
            </a:r>
            <a:endParaRPr kumimoji="1" lang="en-US" altLang="ja-JP" dirty="0">
              <a:latin typeface="ＭＳ ゴシック" panose="020B0609070205080204" pitchFamily="49" charset="-128"/>
              <a:ea typeface="ＭＳ ゴシック" panose="020B0609070205080204" pitchFamily="49" charset="-128"/>
            </a:endParaRPr>
          </a:p>
          <a:p>
            <a:pPr defTabSz="914251">
              <a:defRPr/>
            </a:pPr>
            <a:r>
              <a:rPr kumimoji="1" lang="ja-JP" altLang="en-US" dirty="0">
                <a:latin typeface="ＭＳ ゴシック" panose="020B0609070205080204" pitchFamily="49" charset="-128"/>
                <a:ea typeface="ＭＳ ゴシック" panose="020B0609070205080204" pitchFamily="49" charset="-128"/>
              </a:rPr>
              <a:t>・信濃川より南側は日本有数の河岸段丘であり、こちらでも北側ほどではないですが、土砂災害の可能性があります。</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38222900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（以下、説明内容の例（津南町）：授業を実施するエリアの特徴を解説すること）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●信濃川の流域です。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流域とは、降った雨が川に流れる範囲のことです。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信濃川は、関東山地の甲武信ヶ岳から、上流の千曲川、</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中流の新潟県・津南町を通り、下流の新潟市・日本海へと流れて行きます。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●流域の範囲の地域で雨が降ると、その雨が信濃川に流れるため、</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　津南町で雨が降っていなくても、信濃川の水の量が増えることがあります。</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1301866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（以下、説明内容の例（津南町）：授業を実施するエリアの特徴を解説すること）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●信濃川の特徴を３つ取りあげてみました。</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●川の長さは３６７ｋｍで全国１位、津南町から京都府までの距離と同じ長さになります。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川の流域の広さは、１１，９００ｋｍ</a:t>
            </a:r>
            <a:r>
              <a:rPr kumimoji="1" lang="ja-JP" altLang="en-US" baseline="30000" dirty="0">
                <a:latin typeface="ＭＳ ゴシック" panose="020B0609070205080204" pitchFamily="49" charset="-128"/>
                <a:ea typeface="ＭＳ ゴシック" panose="020B0609070205080204" pitchFamily="49" charset="-128"/>
              </a:rPr>
              <a:t>２</a:t>
            </a:r>
            <a:r>
              <a:rPr kumimoji="1" lang="ja-JP" altLang="en-US" dirty="0">
                <a:latin typeface="ＭＳ ゴシック" panose="020B0609070205080204" pitchFamily="49" charset="-128"/>
                <a:ea typeface="ＭＳ ゴシック" panose="020B0609070205080204" pitchFamily="49" charset="-128"/>
              </a:rPr>
              <a:t>で、新潟県とほぼ同じ広さです。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川の水量は１６３億ｍ</a:t>
            </a:r>
            <a:r>
              <a:rPr kumimoji="1" lang="ja-JP" altLang="en-US" baseline="30000" dirty="0">
                <a:latin typeface="ＭＳ ゴシック" panose="020B0609070205080204" pitchFamily="49" charset="-128"/>
                <a:ea typeface="ＭＳ ゴシック" panose="020B0609070205080204" pitchFamily="49" charset="-128"/>
              </a:rPr>
              <a:t>３</a:t>
            </a:r>
            <a:r>
              <a:rPr kumimoji="1" lang="ja-JP" altLang="en-US" dirty="0">
                <a:latin typeface="ＭＳ ゴシック" panose="020B0609070205080204" pitchFamily="49" charset="-128"/>
                <a:ea typeface="ＭＳ ゴシック" panose="020B0609070205080204" pitchFamily="49" charset="-128"/>
              </a:rPr>
              <a:t>で全国１位、１分あたりに換算すると、２５ｍプール５０杯分の水量に相当します。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●まさに信濃川は日本一の川と言えると思います。</a:t>
            </a:r>
          </a:p>
        </p:txBody>
      </p:sp>
    </p:spTree>
    <p:extLst>
      <p:ext uri="{BB962C8B-B14F-4D97-AF65-F5344CB8AC3E}">
        <p14:creationId xmlns:p14="http://schemas.microsoft.com/office/powerpoint/2010/main" val="19433499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777875" y="1200150"/>
            <a:ext cx="5759450" cy="3240088"/>
          </a:xfrm>
        </p:spPr>
      </p:sp>
      <p:sp>
        <p:nvSpPr>
          <p:cNvPr id="3" name="ノート プレースホルダー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1" lang="ja-JP" altLang="en-US" dirty="0">
                <a:latin typeface="ＭＳ ゴシック" panose="020B0609070205080204" pitchFamily="49" charset="-128"/>
                <a:ea typeface="ＭＳ ゴシック" panose="020B0609070205080204" pitchFamily="49" charset="-128"/>
              </a:rPr>
              <a:t>（以下、説明内容の例（津南町）：授業を実施するエリアの特徴を解説すること）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●津南町の地形・地質です。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津南町は“フォッサマグナ”と呼ばれる、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比較的新しい時代にできた地層とされる範囲に含まれており、</a:t>
            </a:r>
          </a:p>
          <a:p>
            <a:r>
              <a:rPr kumimoji="1" lang="ja-JP" altLang="en-US" dirty="0">
                <a:latin typeface="ＭＳ ゴシック" panose="020B0609070205080204" pitchFamily="49" charset="-128"/>
                <a:ea typeface="ＭＳ ゴシック" panose="020B0609070205080204" pitchFamily="49" charset="-128"/>
              </a:rPr>
              <a:t>信濃川の北側は谷や沢などが多く、水が集まりやすい地形をしているため、</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土砂災害が起きる可能性があります。</a:t>
            </a:r>
            <a:endParaRPr kumimoji="1" lang="en-US" altLang="ja-JP" dirty="0">
              <a:latin typeface="ＭＳ ゴシック" panose="020B0609070205080204" pitchFamily="49" charset="-128"/>
              <a:ea typeface="ＭＳ ゴシック" panose="020B0609070205080204" pitchFamily="49" charset="-128"/>
            </a:endParaRP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●地質は、主に砂や小石などで構成されている比較的軟弱な地質であることもあって、</a:t>
            </a:r>
          </a:p>
          <a:p>
            <a:r>
              <a:rPr kumimoji="1" lang="ja-JP" altLang="en-US" dirty="0">
                <a:latin typeface="ＭＳ ゴシック" panose="020B0609070205080204" pitchFamily="49" charset="-128"/>
                <a:ea typeface="ＭＳ ゴシック" panose="020B0609070205080204" pitchFamily="49" charset="-128"/>
              </a:rPr>
              <a:t>土砂災害のおそれのある</a:t>
            </a:r>
            <a:r>
              <a:rPr kumimoji="1" lang="zh-TW" altLang="en-US" dirty="0">
                <a:latin typeface="ＭＳ ゴシック" panose="020B0609070205080204" pitchFamily="49" charset="-128"/>
                <a:ea typeface="ＭＳ ゴシック" panose="020B0609070205080204" pitchFamily="49" charset="-128"/>
              </a:rPr>
              <a:t>土砂災害警戒区域</a:t>
            </a:r>
            <a:r>
              <a:rPr kumimoji="1" lang="ja-JP" altLang="en-US" dirty="0">
                <a:latin typeface="ＭＳ ゴシック" panose="020B0609070205080204" pitchFamily="49" charset="-128"/>
                <a:ea typeface="ＭＳ ゴシック" panose="020B0609070205080204" pitchFamily="49" charset="-128"/>
              </a:rPr>
              <a:t>が</a:t>
            </a:r>
            <a:r>
              <a:rPr kumimoji="1" lang="zh-TW" altLang="en-US" dirty="0">
                <a:latin typeface="ＭＳ ゴシック" panose="020B0609070205080204" pitchFamily="49" charset="-128"/>
                <a:ea typeface="ＭＳ ゴシック" panose="020B0609070205080204" pitchFamily="49" charset="-128"/>
              </a:rPr>
              <a:t>１９１箇所</a:t>
            </a:r>
            <a:r>
              <a:rPr kumimoji="1" lang="ja-JP" altLang="en-US" dirty="0">
                <a:latin typeface="ＭＳ ゴシック" panose="020B0609070205080204" pitchFamily="49" charset="-128"/>
                <a:ea typeface="ＭＳ ゴシック" panose="020B0609070205080204" pitchFamily="49" charset="-128"/>
              </a:rPr>
              <a:t>あります。</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この</a:t>
            </a:r>
            <a:r>
              <a:rPr kumimoji="1" lang="zh-TW" altLang="en-US" dirty="0">
                <a:latin typeface="ＭＳ ゴシック" panose="020B0609070205080204" pitchFamily="49" charset="-128"/>
                <a:ea typeface="ＭＳ ゴシック" panose="020B0609070205080204" pitchFamily="49" charset="-128"/>
              </a:rPr>
              <a:t>土砂災害警戒区域</a:t>
            </a:r>
            <a:r>
              <a:rPr kumimoji="1" lang="ja-JP" altLang="en-US" dirty="0">
                <a:latin typeface="ＭＳ ゴシック" panose="020B0609070205080204" pitchFamily="49" charset="-128"/>
                <a:ea typeface="ＭＳ ゴシック" panose="020B0609070205080204" pitchFamily="49" charset="-128"/>
              </a:rPr>
              <a:t>については後ほど説明します。</a:t>
            </a:r>
          </a:p>
          <a:p>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（参考）</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第四期更新世の中期から後期。段丘堆積物は旧信濃川の河床堆積物である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砂礫層からなり、谷上、米原、貝坂の各ローム層がのる。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津南町～十日町市周辺では、高位から、谷上、米原</a:t>
            </a:r>
            <a:r>
              <a:rPr kumimoji="1" lang="en-US" altLang="ja-JP" dirty="0">
                <a:latin typeface="ＭＳ ゴシック" panose="020B0609070205080204" pitchFamily="49" charset="-128"/>
                <a:ea typeface="ＭＳ ゴシック" panose="020B0609070205080204" pitchFamily="49" charset="-128"/>
              </a:rPr>
              <a:t>Ⅰ</a:t>
            </a:r>
            <a:r>
              <a:rPr kumimoji="1" lang="ja-JP" altLang="en-US" dirty="0">
                <a:latin typeface="ＭＳ ゴシック" panose="020B0609070205080204" pitchFamily="49" charset="-128"/>
                <a:ea typeface="ＭＳ ゴシック" panose="020B0609070205080204" pitchFamily="49" charset="-128"/>
              </a:rPr>
              <a:t>、米原</a:t>
            </a:r>
            <a:r>
              <a:rPr kumimoji="1" lang="en-US" altLang="ja-JP" dirty="0">
                <a:latin typeface="ＭＳ ゴシック" panose="020B0609070205080204" pitchFamily="49" charset="-128"/>
                <a:ea typeface="ＭＳ ゴシック" panose="020B0609070205080204" pitchFamily="49" charset="-128"/>
              </a:rPr>
              <a:t>Ⅱ</a:t>
            </a:r>
            <a:r>
              <a:rPr kumimoji="1" lang="ja-JP" altLang="en-US" dirty="0">
                <a:latin typeface="ＭＳ ゴシック" panose="020B0609070205080204" pitchFamily="49" charset="-128"/>
                <a:ea typeface="ＭＳ ゴシック" panose="020B0609070205080204" pitchFamily="49" charset="-128"/>
              </a:rPr>
              <a:t>、卯ノ木、</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朴ノ木坂、貝坂</a:t>
            </a:r>
            <a:r>
              <a:rPr kumimoji="1" lang="en-US" altLang="ja-JP" dirty="0">
                <a:latin typeface="ＭＳ ゴシック" panose="020B0609070205080204" pitchFamily="49" charset="-128"/>
                <a:ea typeface="ＭＳ ゴシック" panose="020B0609070205080204" pitchFamily="49" charset="-128"/>
              </a:rPr>
              <a:t>Ⅰ</a:t>
            </a:r>
            <a:r>
              <a:rPr kumimoji="1" lang="ja-JP" altLang="en-US" dirty="0">
                <a:latin typeface="ＭＳ ゴシック" panose="020B0609070205080204" pitchFamily="49" charset="-128"/>
                <a:ea typeface="ＭＳ ゴシック" panose="020B0609070205080204" pitchFamily="49" charset="-128"/>
              </a:rPr>
              <a:t>、正面、大割野</a:t>
            </a:r>
            <a:r>
              <a:rPr kumimoji="1" lang="en-US" altLang="ja-JP" dirty="0">
                <a:latin typeface="ＭＳ ゴシック" panose="020B0609070205080204" pitchFamily="49" charset="-128"/>
                <a:ea typeface="ＭＳ ゴシック" panose="020B0609070205080204" pitchFamily="49" charset="-128"/>
              </a:rPr>
              <a:t>Ⅰ</a:t>
            </a:r>
            <a:r>
              <a:rPr kumimoji="1" lang="ja-JP" altLang="en-US" dirty="0">
                <a:latin typeface="ＭＳ ゴシック" panose="020B0609070205080204" pitchFamily="49" charset="-128"/>
                <a:ea typeface="ＭＳ ゴシック" panose="020B0609070205080204" pitchFamily="49" charset="-128"/>
              </a:rPr>
              <a:t>、大割野</a:t>
            </a:r>
            <a:r>
              <a:rPr kumimoji="1" lang="en-US" altLang="ja-JP" dirty="0">
                <a:latin typeface="ＭＳ ゴシック" panose="020B0609070205080204" pitchFamily="49" charset="-128"/>
                <a:ea typeface="ＭＳ ゴシック" panose="020B0609070205080204" pitchFamily="49" charset="-128"/>
              </a:rPr>
              <a:t>Ⅱ</a:t>
            </a:r>
            <a:r>
              <a:rPr kumimoji="1" lang="ja-JP" altLang="en-US" dirty="0">
                <a:latin typeface="ＭＳ ゴシック" panose="020B0609070205080204" pitchFamily="49" charset="-128"/>
                <a:ea typeface="ＭＳ ゴシック" panose="020B0609070205080204" pitchFamily="49" charset="-128"/>
              </a:rPr>
              <a:t>の各段丘が識別されている。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段丘堆積物は各段丘とも</a:t>
            </a:r>
            <a:r>
              <a:rPr kumimoji="1" lang="en-US" altLang="ja-JP" dirty="0">
                <a:latin typeface="ＭＳ ゴシック" panose="020B0609070205080204" pitchFamily="49" charset="-128"/>
                <a:ea typeface="ＭＳ ゴシック" panose="020B0609070205080204" pitchFamily="49" charset="-128"/>
              </a:rPr>
              <a:t>10m</a:t>
            </a:r>
            <a:r>
              <a:rPr kumimoji="1" lang="ja-JP" altLang="en-US" dirty="0">
                <a:latin typeface="ＭＳ ゴシック" panose="020B0609070205080204" pitchFamily="49" charset="-128"/>
                <a:ea typeface="ＭＳ ゴシック" panose="020B0609070205080204" pitchFamily="49" charset="-128"/>
              </a:rPr>
              <a:t>～</a:t>
            </a:r>
            <a:r>
              <a:rPr kumimoji="1" lang="en-US" altLang="ja-JP" dirty="0">
                <a:latin typeface="ＭＳ ゴシック" panose="020B0609070205080204" pitchFamily="49" charset="-128"/>
                <a:ea typeface="ＭＳ ゴシック" panose="020B0609070205080204" pitchFamily="49" charset="-128"/>
              </a:rPr>
              <a:t>20m</a:t>
            </a:r>
            <a:r>
              <a:rPr kumimoji="1" lang="ja-JP" altLang="en-US" dirty="0">
                <a:latin typeface="ＭＳ ゴシック" panose="020B0609070205080204" pitchFamily="49" charset="-128"/>
                <a:ea typeface="ＭＳ ゴシック" panose="020B0609070205080204" pitchFamily="49" charset="-128"/>
              </a:rPr>
              <a:t>の礫層からなり、</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さらに大割野</a:t>
            </a:r>
            <a:r>
              <a:rPr kumimoji="1" lang="en-US" altLang="ja-JP" dirty="0">
                <a:latin typeface="ＭＳ ゴシック" panose="020B0609070205080204" pitchFamily="49" charset="-128"/>
                <a:ea typeface="ＭＳ ゴシック" panose="020B0609070205080204" pitchFamily="49" charset="-128"/>
              </a:rPr>
              <a:t>Ⅰ</a:t>
            </a:r>
            <a:r>
              <a:rPr kumimoji="1" lang="ja-JP" altLang="en-US" dirty="0">
                <a:latin typeface="ＭＳ ゴシック" panose="020B0609070205080204" pitchFamily="49" charset="-128"/>
                <a:ea typeface="ＭＳ ゴシック" panose="020B0609070205080204" pitchFamily="49" charset="-128"/>
              </a:rPr>
              <a:t>・</a:t>
            </a:r>
            <a:r>
              <a:rPr kumimoji="1" lang="en-US" altLang="ja-JP" dirty="0">
                <a:latin typeface="ＭＳ ゴシック" panose="020B0609070205080204" pitchFamily="49" charset="-128"/>
                <a:ea typeface="ＭＳ ゴシック" panose="020B0609070205080204" pitchFamily="49" charset="-128"/>
              </a:rPr>
              <a:t>Ⅱ</a:t>
            </a:r>
            <a:r>
              <a:rPr kumimoji="1" lang="ja-JP" altLang="en-US" dirty="0">
                <a:latin typeface="ＭＳ ゴシック" panose="020B0609070205080204" pitchFamily="49" charset="-128"/>
                <a:ea typeface="ＭＳ ゴシック" panose="020B0609070205080204" pitchFamily="49" charset="-128"/>
              </a:rPr>
              <a:t>段丘を除き、その上にローム層がのる。</a:t>
            </a:r>
            <a:endParaRPr kumimoji="1" lang="en-US" altLang="ja-JP" dirty="0">
              <a:latin typeface="ＭＳ ゴシック" panose="020B0609070205080204" pitchFamily="49" charset="-128"/>
              <a:ea typeface="ＭＳ ゴシック" panose="020B0609070205080204" pitchFamily="49" charset="-128"/>
            </a:endParaRPr>
          </a:p>
          <a:p>
            <a:r>
              <a:rPr kumimoji="1" lang="ja-JP" altLang="en-US" dirty="0">
                <a:latin typeface="ＭＳ ゴシック" panose="020B0609070205080204" pitchFamily="49" charset="-128"/>
                <a:ea typeface="ＭＳ ゴシック" panose="020B0609070205080204" pitchFamily="49" charset="-128"/>
              </a:rPr>
              <a:t>新潟県地質図説明書（</a:t>
            </a:r>
            <a:r>
              <a:rPr kumimoji="1" lang="en-US" altLang="ja-JP" dirty="0">
                <a:latin typeface="ＭＳ ゴシック" panose="020B0609070205080204" pitchFamily="49" charset="-128"/>
                <a:ea typeface="ＭＳ ゴシック" panose="020B0609070205080204" pitchFamily="49" charset="-128"/>
              </a:rPr>
              <a:t>2000</a:t>
            </a:r>
            <a:r>
              <a:rPr kumimoji="1" lang="ja-JP" altLang="en-US" dirty="0">
                <a:latin typeface="ＭＳ ゴシック" panose="020B0609070205080204" pitchFamily="49" charset="-128"/>
                <a:ea typeface="ＭＳ ゴシック" panose="020B0609070205080204" pitchFamily="49" charset="-128"/>
              </a:rPr>
              <a:t>年版）より</a:t>
            </a:r>
            <a:endParaRPr kumimoji="1" lang="en-US" altLang="ja-JP" dirty="0">
              <a:latin typeface="ＭＳ ゴシック" panose="020B0609070205080204" pitchFamily="49" charset="-128"/>
              <a:ea typeface="ＭＳ ゴシック" panose="020B0609070205080204" pitchFamily="49" charset="-128"/>
            </a:endParaRPr>
          </a:p>
        </p:txBody>
      </p:sp>
    </p:spTree>
    <p:extLst>
      <p:ext uri="{BB962C8B-B14F-4D97-AF65-F5344CB8AC3E}">
        <p14:creationId xmlns:p14="http://schemas.microsoft.com/office/powerpoint/2010/main" val="706260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1FFF374-7A9E-4B5B-8398-25923AFBA4F1}"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2657309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9626E42-716A-4007-8AB2-ED1B0C305BD8}"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7352538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AB681A61-720D-424C-986D-BED8A969DA12}"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2921246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E7EB59F6-BAD1-4AA2-BC14-17928811EC32}"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2839569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5BDCF31-7DF0-4D1F-A63B-4616FAC01971}" type="datetime1">
              <a:rPr kumimoji="1" lang="ja-JP" altLang="en-US" smtClean="0"/>
              <a:t>2026/8/3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299628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0EBA5BE-C80B-4C3D-BB6A-BFB8B0335372}"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576510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839788" y="2505075"/>
            <a:ext cx="5157787"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6172200" y="2505075"/>
            <a:ext cx="5183188"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4CA772D-CF34-4FBE-B0CB-1720DA979718}" type="datetime1">
              <a:rPr kumimoji="1" lang="ja-JP" altLang="en-US" smtClean="0"/>
              <a:t>2026/8/3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310727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3750D3F6-50A8-4C0B-A3A3-31EAEE6ACD9D}" type="datetime1">
              <a:rPr kumimoji="1" lang="ja-JP" altLang="en-US" smtClean="0"/>
              <a:t>2026/8/3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1896203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6068D0F-5177-484F-B105-4858C294B432}" type="datetime1">
              <a:rPr kumimoji="1" lang="ja-JP" altLang="en-US" smtClean="0"/>
              <a:t>2026/8/3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41699419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58FB061-6F5D-462D-8F53-F92D6903E190}"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8385640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01906C6A-41ED-496B-B053-11F015C95472}" type="datetime1">
              <a:rPr kumimoji="1" lang="ja-JP" altLang="en-US" smtClean="0"/>
              <a:t>2026/8/3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9969481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06B6838-A77A-4EBD-9EA5-A14474B6F383}" type="datetime1">
              <a:rPr kumimoji="1" lang="ja-JP" altLang="en-US" smtClean="0"/>
              <a:t>2026/8/3</a:t>
            </a:fld>
            <a:endParaRPr kumimoji="1" lang="ja-JP"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16C58C4-C82E-4833-8098-8F727F1E616F}" type="slidenum">
              <a:rPr kumimoji="1" lang="ja-JP" altLang="en-US" smtClean="0"/>
              <a:t>‹#›</a:t>
            </a:fld>
            <a:endParaRPr kumimoji="1" lang="ja-JP" altLang="en-US"/>
          </a:p>
        </p:txBody>
      </p:sp>
    </p:spTree>
    <p:extLst>
      <p:ext uri="{BB962C8B-B14F-4D97-AF65-F5344CB8AC3E}">
        <p14:creationId xmlns:p14="http://schemas.microsoft.com/office/powerpoint/2010/main" val="306900067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4.jpe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図 1">
            <a:extLst>
              <a:ext uri="{FF2B5EF4-FFF2-40B4-BE49-F238E27FC236}">
                <a16:creationId xmlns:a16="http://schemas.microsoft.com/office/drawing/2014/main" id="{14EF0770-BC5B-75FC-0047-956168E60CB6}"/>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17124" y="0"/>
            <a:ext cx="12209124" cy="6858000"/>
          </a:xfrm>
          <a:prstGeom prst="rect">
            <a:avLst/>
          </a:prstGeom>
        </p:spPr>
      </p:pic>
      <p:sp>
        <p:nvSpPr>
          <p:cNvPr id="10" name="正方形/長方形 9">
            <a:extLst>
              <a:ext uri="{FF2B5EF4-FFF2-40B4-BE49-F238E27FC236}">
                <a16:creationId xmlns:a16="http://schemas.microsoft.com/office/drawing/2014/main" id="{3C7726CB-E0BB-4C38-849B-101A4FCEE3E2}"/>
              </a:ext>
            </a:extLst>
          </p:cNvPr>
          <p:cNvSpPr/>
          <p:nvPr/>
        </p:nvSpPr>
        <p:spPr>
          <a:xfrm>
            <a:off x="-17127" y="1921764"/>
            <a:ext cx="12209123" cy="1943102"/>
          </a:xfrm>
          <a:prstGeom prst="rect">
            <a:avLst/>
          </a:prstGeom>
          <a:solidFill>
            <a:srgbClr val="0070C0">
              <a:alpha val="5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a:extLst>
              <a:ext uri="{FF2B5EF4-FFF2-40B4-BE49-F238E27FC236}">
                <a16:creationId xmlns:a16="http://schemas.microsoft.com/office/drawing/2014/main" id="{7E812995-640C-4C69-80C7-6DB9D62C58E8}"/>
              </a:ext>
            </a:extLst>
          </p:cNvPr>
          <p:cNvSpPr txBox="1"/>
          <p:nvPr/>
        </p:nvSpPr>
        <p:spPr>
          <a:xfrm>
            <a:off x="1524000" y="2044058"/>
            <a:ext cx="9144000" cy="1820808"/>
          </a:xfrm>
          <a:prstGeom prst="rect">
            <a:avLst/>
          </a:prstGeom>
          <a:noFill/>
        </p:spPr>
        <p:txBody>
          <a:bodyPr wrap="square" lIns="180000" rtlCol="0" anchor="ctr" anchorCtr="0">
            <a:noAutofit/>
          </a:bodyPr>
          <a:lstStyle/>
          <a:p>
            <a:pPr algn="ctr"/>
            <a:r>
              <a:rPr kumimoji="1" lang="ja-JP" altLang="en-US" sz="5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rPr>
              <a:t>１．〇〇〇の特徴</a:t>
            </a:r>
            <a:endParaRPr kumimoji="1" lang="en-US" altLang="ja-JP" sz="5800" b="1" dirty="0">
              <a:solidFill>
                <a:schemeClr val="bg1"/>
              </a:solidFill>
              <a:effectLst>
                <a:outerShdw dist="88900" dir="2700000" algn="tl" rotWithShape="0">
                  <a:prstClr val="black">
                    <a:alpha val="40000"/>
                  </a:prstClr>
                </a:outerShdw>
              </a:effectLst>
              <a:latin typeface="メイリオ" panose="020B0604030504040204" pitchFamily="50" charset="-128"/>
              <a:ea typeface="メイリオ" panose="020B0604030504040204" pitchFamily="50" charset="-128"/>
            </a:endParaRPr>
          </a:p>
        </p:txBody>
      </p:sp>
      <p:sp>
        <p:nvSpPr>
          <p:cNvPr id="12" name="四角形: 角を丸くする 11">
            <a:extLst>
              <a:ext uri="{FF2B5EF4-FFF2-40B4-BE49-F238E27FC236}">
                <a16:creationId xmlns:a16="http://schemas.microsoft.com/office/drawing/2014/main" id="{74377335-E0C2-439F-A0CB-7D160476A143}"/>
              </a:ext>
            </a:extLst>
          </p:cNvPr>
          <p:cNvSpPr/>
          <p:nvPr/>
        </p:nvSpPr>
        <p:spPr>
          <a:xfrm>
            <a:off x="2152649" y="4685684"/>
            <a:ext cx="7886702" cy="828762"/>
          </a:xfrm>
          <a:prstGeom prst="roundRect">
            <a:avLst>
              <a:gd name="adj" fmla="val 50000"/>
            </a:avLst>
          </a:prstGeom>
          <a:solidFill>
            <a:schemeClr val="accent2"/>
          </a:solidFill>
          <a:ln>
            <a:noFill/>
          </a:ln>
          <a:effectLst>
            <a:outerShdw dist="76200" dir="2700000" algn="tl" rotWithShape="0">
              <a:schemeClr val="accent1">
                <a:lumMod val="7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108000" tIns="252000" bIns="0" rtlCol="0" anchor="ctr"/>
          <a:lstStyle/>
          <a:p>
            <a:pPr algn="ctr">
              <a:lnSpc>
                <a:spcPts val="4500"/>
              </a:lnSpc>
            </a:pPr>
            <a:r>
              <a:rPr kumimoji="1" lang="ja-JP" altLang="en-US" sz="4500" b="1" dirty="0">
                <a:latin typeface="メイリオ" panose="020B0604030504040204" pitchFamily="50" charset="-128"/>
                <a:ea typeface="メイリオ" panose="020B0604030504040204" pitchFamily="50" charset="-128"/>
              </a:rPr>
              <a:t>Ｑ</a:t>
            </a:r>
            <a:r>
              <a:rPr kumimoji="1" lang="en-US" altLang="ja-JP" sz="4500" b="1" dirty="0">
                <a:latin typeface="メイリオ" panose="020B0604030504040204" pitchFamily="50" charset="-128"/>
                <a:ea typeface="メイリオ" panose="020B0604030504040204" pitchFamily="50" charset="-128"/>
              </a:rPr>
              <a:t>.</a:t>
            </a:r>
            <a:r>
              <a:rPr kumimoji="1" lang="ja-JP" altLang="en-US" sz="4500" b="1" dirty="0">
                <a:latin typeface="メイリオ" panose="020B0604030504040204" pitchFamily="50" charset="-128"/>
                <a:ea typeface="メイリオ" panose="020B0604030504040204" pitchFamily="50" charset="-128"/>
              </a:rPr>
              <a:t>〇〇〇ってどんなまち？</a:t>
            </a:r>
          </a:p>
        </p:txBody>
      </p:sp>
      <p:sp>
        <p:nvSpPr>
          <p:cNvPr id="5" name="テキスト ボックス 4">
            <a:extLst>
              <a:ext uri="{FF2B5EF4-FFF2-40B4-BE49-F238E27FC236}">
                <a16:creationId xmlns:a16="http://schemas.microsoft.com/office/drawing/2014/main" id="{52B1AF8A-AE3D-98CB-2E1B-BA2536AAED98}"/>
              </a:ext>
            </a:extLst>
          </p:cNvPr>
          <p:cNvSpPr txBox="1"/>
          <p:nvPr/>
        </p:nvSpPr>
        <p:spPr>
          <a:xfrm>
            <a:off x="7589520" y="2180853"/>
            <a:ext cx="1531619" cy="447864"/>
          </a:xfrm>
          <a:prstGeom prst="rect">
            <a:avLst/>
          </a:prstGeom>
          <a:noFill/>
          <a:ln>
            <a:noFill/>
          </a:ln>
        </p:spPr>
        <p:txBody>
          <a:bodyPr wrap="square" rtlCol="0" anchor="ctr" anchorCtr="0">
            <a:noAutofit/>
          </a:bodyPr>
          <a:lstStyle/>
          <a:p>
            <a:pPr algn="dist"/>
            <a:r>
              <a:rPr kumimoji="1" lang="ja-JP" altLang="en-US" dirty="0">
                <a:solidFill>
                  <a:schemeClr val="bg1"/>
                </a:solidFill>
                <a:latin typeface="メイリオ" panose="020B0604030504040204" pitchFamily="50" charset="-128"/>
                <a:ea typeface="メイリオ" panose="020B0604030504040204" pitchFamily="50" charset="-128"/>
              </a:rPr>
              <a:t>とくちょう</a:t>
            </a:r>
            <a:endParaRPr kumimoji="1" lang="en-US" altLang="ja-JP" dirty="0">
              <a:solidFill>
                <a:schemeClr val="bg1"/>
              </a:solidFill>
              <a:latin typeface="メイリオ" panose="020B0604030504040204" pitchFamily="50" charset="-128"/>
              <a:ea typeface="メイリオ" panose="020B0604030504040204" pitchFamily="50" charset="-128"/>
            </a:endParaRPr>
          </a:p>
        </p:txBody>
      </p:sp>
      <p:sp>
        <p:nvSpPr>
          <p:cNvPr id="4" name="スライド番号プレースホルダー 9">
            <a:extLst>
              <a:ext uri="{FF2B5EF4-FFF2-40B4-BE49-F238E27FC236}">
                <a16:creationId xmlns:a16="http://schemas.microsoft.com/office/drawing/2014/main" id="{76C94406-4330-F443-4599-F5104B73B2EA}"/>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0</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154568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43C1B9A6-C611-4CF4-8C63-3702D6EEAB10}"/>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1524000" y="718680"/>
            <a:ext cx="9144000" cy="6138672"/>
          </a:xfrm>
          <a:prstGeom prst="rect">
            <a:avLst/>
          </a:prstGeom>
        </p:spPr>
      </p:pic>
      <p:pic>
        <p:nvPicPr>
          <p:cNvPr id="5" name="図 4">
            <a:extLst>
              <a:ext uri="{FF2B5EF4-FFF2-40B4-BE49-F238E27FC236}">
                <a16:creationId xmlns:a16="http://schemas.microsoft.com/office/drawing/2014/main" id="{06E2257C-5D19-4EBF-A3E8-B7CEFE555AB7}"/>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665588" y="807087"/>
            <a:ext cx="1577541" cy="1623667"/>
          </a:xfrm>
          <a:prstGeom prst="rect">
            <a:avLst/>
          </a:prstGeom>
        </p:spPr>
      </p:pic>
      <p:sp>
        <p:nvSpPr>
          <p:cNvPr id="12" name="テキスト ボックス 11">
            <a:extLst>
              <a:ext uri="{FF2B5EF4-FFF2-40B4-BE49-F238E27FC236}">
                <a16:creationId xmlns:a16="http://schemas.microsoft.com/office/drawing/2014/main" id="{0E57077E-F4AF-4680-8C60-9A0BB125904E}"/>
              </a:ext>
            </a:extLst>
          </p:cNvPr>
          <p:cNvSpPr txBox="1"/>
          <p:nvPr/>
        </p:nvSpPr>
        <p:spPr>
          <a:xfrm>
            <a:off x="1650598" y="6116553"/>
            <a:ext cx="2940393" cy="615553"/>
          </a:xfrm>
          <a:prstGeom prst="rect">
            <a:avLst/>
          </a:prstGeom>
          <a:noFill/>
          <a:effectLst>
            <a:glow rad="127000">
              <a:schemeClr val="tx1"/>
            </a:glow>
          </a:effectLst>
        </p:spPr>
        <p:txBody>
          <a:bodyPr vert="horz" wrap="square" rtlCol="0" anchor="ctr" anchorCtr="0">
            <a:spAutoFit/>
          </a:bodyPr>
          <a:lstStyle/>
          <a:p>
            <a:pPr algn="ctr"/>
            <a:r>
              <a:rPr kumimoji="1" lang="ja-JP" altLang="en-US" sz="34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 志久見川</a:t>
            </a:r>
            <a:endParaRPr kumimoji="1" lang="en-US" altLang="ja-JP" sz="34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EA91D6AC-B0AE-486B-B483-D1CB6EF1CD87}"/>
              </a:ext>
            </a:extLst>
          </p:cNvPr>
          <p:cNvSpPr txBox="1"/>
          <p:nvPr/>
        </p:nvSpPr>
        <p:spPr>
          <a:xfrm>
            <a:off x="4457701" y="6640964"/>
            <a:ext cx="6197840" cy="246221"/>
          </a:xfrm>
          <a:prstGeom prst="rect">
            <a:avLst/>
          </a:prstGeom>
          <a:noFill/>
        </p:spPr>
        <p:txBody>
          <a:bodyPr wrap="square" rtlCol="0">
            <a:spAutoFit/>
          </a:bodyPr>
          <a:lstStyle/>
          <a:p>
            <a:pPr algn="r"/>
            <a:r>
              <a:rPr kumimoji="1" lang="ja-JP" altLang="en-US" sz="1000" dirty="0">
                <a:solidFill>
                  <a:schemeClr val="bg1"/>
                </a:solidFill>
                <a:latin typeface="メイリオ" panose="020B0604030504040204" pitchFamily="50" charset="-128"/>
                <a:ea typeface="メイリオ" panose="020B0604030504040204" pitchFamily="50" charset="-128"/>
              </a:rPr>
              <a:t>出典：地理院地図（国土地理院）</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en-US" altLang="ja-JP" sz="800" dirty="0">
                <a:solidFill>
                  <a:schemeClr val="bg1"/>
                </a:solidFill>
                <a:latin typeface="メイリオ" panose="020B0604030504040204" pitchFamily="50" charset="-128"/>
                <a:ea typeface="メイリオ" panose="020B0604030504040204" pitchFamily="50" charset="-128"/>
              </a:rPr>
              <a:t> https://maps.gsi.go.jp/ </a:t>
            </a:r>
            <a:r>
              <a:rPr kumimoji="1" lang="ja-JP" altLang="en-US" sz="800" dirty="0">
                <a:solidFill>
                  <a:schemeClr val="bg1"/>
                </a:solidFill>
                <a:latin typeface="メイリオ" panose="020B0604030504040204" pitchFamily="50" charset="-128"/>
                <a:ea typeface="メイリオ" panose="020B0604030504040204" pitchFamily="50" charset="-128"/>
              </a:rPr>
              <a:t>）</a:t>
            </a:r>
            <a:r>
              <a:rPr kumimoji="1" lang="ja-JP" altLang="en-US" sz="1000" dirty="0">
                <a:solidFill>
                  <a:schemeClr val="bg1"/>
                </a:solidFill>
                <a:latin typeface="メイリオ" panose="020B0604030504040204" pitchFamily="50" charset="-128"/>
                <a:ea typeface="メイリオ" panose="020B0604030504040204" pitchFamily="50" charset="-128"/>
              </a:rPr>
              <a:t>をもとに作成</a:t>
            </a:r>
          </a:p>
        </p:txBody>
      </p:sp>
      <p:sp>
        <p:nvSpPr>
          <p:cNvPr id="6" name="楕円 5">
            <a:extLst>
              <a:ext uri="{FF2B5EF4-FFF2-40B4-BE49-F238E27FC236}">
                <a16:creationId xmlns:a16="http://schemas.microsoft.com/office/drawing/2014/main" id="{12D52276-46AF-430A-B12B-8DD80C7C678F}"/>
              </a:ext>
            </a:extLst>
          </p:cNvPr>
          <p:cNvSpPr/>
          <p:nvPr/>
        </p:nvSpPr>
        <p:spPr>
          <a:xfrm>
            <a:off x="7308000" y="2921569"/>
            <a:ext cx="312230" cy="312230"/>
          </a:xfrm>
          <a:prstGeom prst="ellipse">
            <a:avLst/>
          </a:prstGeom>
          <a:solidFill>
            <a:schemeClr val="bg1"/>
          </a:solidFill>
          <a:ln w="47625">
            <a:noFill/>
          </a:ln>
          <a:effectLst>
            <a:glow rad="127000">
              <a:schemeClr val="tx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8" name="テキスト ボックス 7">
            <a:extLst>
              <a:ext uri="{FF2B5EF4-FFF2-40B4-BE49-F238E27FC236}">
                <a16:creationId xmlns:a16="http://schemas.microsoft.com/office/drawing/2014/main" id="{4514187B-34B0-41DB-85B2-8DE2A73BD2C1}"/>
              </a:ext>
            </a:extLst>
          </p:cNvPr>
          <p:cNvSpPr txBox="1"/>
          <p:nvPr/>
        </p:nvSpPr>
        <p:spPr>
          <a:xfrm>
            <a:off x="7710651" y="1051501"/>
            <a:ext cx="2764971" cy="707886"/>
          </a:xfrm>
          <a:prstGeom prst="rect">
            <a:avLst/>
          </a:prstGeom>
          <a:noFill/>
        </p:spPr>
        <p:txBody>
          <a:bodyPr wrap="square" rtlCol="0">
            <a:spAutoFit/>
          </a:bodyPr>
          <a:lstStyle/>
          <a:p>
            <a:r>
              <a:rPr kumimoji="1" lang="ja-JP" altLang="en-US" sz="4000" b="1" dirty="0">
                <a:solidFill>
                  <a:schemeClr val="bg1"/>
                </a:solidFill>
                <a:effectLst>
                  <a:glow rad="127000">
                    <a:schemeClr val="tx1"/>
                  </a:glow>
                </a:effectLst>
                <a:latin typeface="メイリオ" panose="020B0604030504040204" pitchFamily="50" charset="-128"/>
                <a:ea typeface="メイリオ" panose="020B0604030504040204" pitchFamily="50" charset="-128"/>
              </a:rPr>
              <a:t>津南中学校</a:t>
            </a:r>
          </a:p>
        </p:txBody>
      </p:sp>
      <p:sp>
        <p:nvSpPr>
          <p:cNvPr id="9" name="楕円 8">
            <a:extLst>
              <a:ext uri="{FF2B5EF4-FFF2-40B4-BE49-F238E27FC236}">
                <a16:creationId xmlns:a16="http://schemas.microsoft.com/office/drawing/2014/main" id="{86C91E5E-E6CE-4752-B119-9692F38F534D}"/>
              </a:ext>
            </a:extLst>
          </p:cNvPr>
          <p:cNvSpPr/>
          <p:nvPr/>
        </p:nvSpPr>
        <p:spPr>
          <a:xfrm rot="19291937">
            <a:off x="2152876" y="1881366"/>
            <a:ext cx="4876228" cy="1459511"/>
          </a:xfrm>
          <a:prstGeom prst="ellipse">
            <a:avLst/>
          </a:prstGeom>
          <a:noFill/>
          <a:ln w="127000">
            <a:solidFill>
              <a:srgbClr val="0070C0"/>
            </a:solidFill>
            <a:prstDash val="sysDot"/>
          </a:ln>
          <a:effectLst>
            <a:glow rad="127000">
              <a:schemeClr val="bg1"/>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テキスト ボックス 14">
            <a:extLst>
              <a:ext uri="{FF2B5EF4-FFF2-40B4-BE49-F238E27FC236}">
                <a16:creationId xmlns:a16="http://schemas.microsoft.com/office/drawing/2014/main" id="{4064817D-AA67-47E8-9BCC-EDFEA4E85352}"/>
              </a:ext>
            </a:extLst>
          </p:cNvPr>
          <p:cNvSpPr txBox="1"/>
          <p:nvPr/>
        </p:nvSpPr>
        <p:spPr>
          <a:xfrm rot="19275856">
            <a:off x="2731509" y="2257178"/>
            <a:ext cx="3894024" cy="707886"/>
          </a:xfrm>
          <a:prstGeom prst="rect">
            <a:avLst/>
          </a:prstGeom>
          <a:noFill/>
        </p:spPr>
        <p:txBody>
          <a:bodyPr wrap="square" rtlCol="0">
            <a:spAutoFit/>
          </a:bodyPr>
          <a:lstStyle/>
          <a:p>
            <a:r>
              <a:rPr kumimoji="1" lang="ja-JP" altLang="en-US" sz="4000" b="1" dirty="0">
                <a:solidFill>
                  <a:srgbClr val="0070C0"/>
                </a:solidFill>
                <a:effectLst>
                  <a:glow rad="127000">
                    <a:schemeClr val="bg1"/>
                  </a:glow>
                </a:effectLst>
                <a:latin typeface="メイリオ" panose="020B0604030504040204" pitchFamily="50" charset="-128"/>
                <a:ea typeface="メイリオ" panose="020B0604030504040204" pitchFamily="50" charset="-128"/>
              </a:rPr>
              <a:t>土砂災害の危険</a:t>
            </a:r>
          </a:p>
        </p:txBody>
      </p:sp>
      <p:sp>
        <p:nvSpPr>
          <p:cNvPr id="10" name="テキスト ボックス 9">
            <a:extLst>
              <a:ext uri="{FF2B5EF4-FFF2-40B4-BE49-F238E27FC236}">
                <a16:creationId xmlns:a16="http://schemas.microsoft.com/office/drawing/2014/main" id="{BF3B9CA6-98B0-405D-8C17-2CC8C7E3610E}"/>
              </a:ext>
            </a:extLst>
          </p:cNvPr>
          <p:cNvSpPr txBox="1"/>
          <p:nvPr/>
        </p:nvSpPr>
        <p:spPr>
          <a:xfrm rot="19882775">
            <a:off x="9346549" y="2037035"/>
            <a:ext cx="707886" cy="2503808"/>
          </a:xfrm>
          <a:prstGeom prst="rect">
            <a:avLst/>
          </a:prstGeom>
          <a:noFill/>
          <a:effectLst>
            <a:glow rad="127000">
              <a:schemeClr val="tx1"/>
            </a:glow>
          </a:effectLst>
        </p:spPr>
        <p:txBody>
          <a:bodyPr vert="eaVert" wrap="square" rtlCol="0" anchor="ctr" anchorCtr="0">
            <a:spAutoFit/>
          </a:bodyPr>
          <a:lstStyle/>
          <a:p>
            <a:pPr algn="ctr"/>
            <a:r>
              <a:rPr kumimoji="1" lang="ja-JP" altLang="en-US" sz="34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 清津川</a:t>
            </a:r>
            <a:endParaRPr kumimoji="1" lang="en-US" altLang="ja-JP" sz="34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0C6D9A4B-9C07-4AE0-ABB0-3CF332A2E03B}"/>
              </a:ext>
            </a:extLst>
          </p:cNvPr>
          <p:cNvSpPr txBox="1"/>
          <p:nvPr/>
        </p:nvSpPr>
        <p:spPr>
          <a:xfrm rot="2218285">
            <a:off x="5420955" y="2090216"/>
            <a:ext cx="800219" cy="2554545"/>
          </a:xfrm>
          <a:prstGeom prst="rect">
            <a:avLst/>
          </a:prstGeom>
          <a:noFill/>
        </p:spPr>
        <p:txBody>
          <a:bodyPr vert="eaVert" wrap="square" rtlCol="0" anchor="ctr" anchorCtr="0">
            <a:spAutoFit/>
          </a:bodyPr>
          <a:lstStyle/>
          <a:p>
            <a:pPr algn="ctr"/>
            <a:r>
              <a:rPr kumimoji="1" lang="ja-JP" altLang="en-US"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 信濃川</a:t>
            </a:r>
            <a:endParaRPr kumimoji="1" lang="en-US" altLang="ja-JP" sz="40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4A0534F2-ADD4-456A-9FAE-7049361C2FBE}"/>
              </a:ext>
            </a:extLst>
          </p:cNvPr>
          <p:cNvSpPr txBox="1"/>
          <p:nvPr/>
        </p:nvSpPr>
        <p:spPr>
          <a:xfrm rot="20645699">
            <a:off x="6332376" y="4041981"/>
            <a:ext cx="707886" cy="2530853"/>
          </a:xfrm>
          <a:prstGeom prst="rect">
            <a:avLst/>
          </a:prstGeom>
          <a:noFill/>
          <a:effectLst>
            <a:glow rad="127000">
              <a:schemeClr val="tx1"/>
            </a:glow>
          </a:effectLst>
        </p:spPr>
        <p:txBody>
          <a:bodyPr vert="eaVert" wrap="square" rtlCol="0" anchor="ctr" anchorCtr="0">
            <a:spAutoFit/>
          </a:bodyPr>
          <a:lstStyle/>
          <a:p>
            <a:pPr algn="ctr"/>
            <a:r>
              <a:rPr kumimoji="1" lang="ja-JP" altLang="en-US" sz="34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rPr>
              <a:t>← 中津川</a:t>
            </a:r>
            <a:endParaRPr kumimoji="1" lang="en-US" altLang="ja-JP" sz="3400" b="1" dirty="0">
              <a:ln>
                <a:solidFill>
                  <a:schemeClr val="tx1"/>
                </a:solidFill>
              </a:ln>
              <a:solidFill>
                <a:schemeClr val="bg1"/>
              </a:solidFill>
              <a:effectLst>
                <a:glow rad="127000">
                  <a:schemeClr val="tx1"/>
                </a:glow>
              </a:effectLst>
              <a:latin typeface="メイリオ" panose="020B0604030504040204" pitchFamily="50" charset="-128"/>
              <a:ea typeface="メイリオ" panose="020B0604030504040204" pitchFamily="50" charset="-128"/>
            </a:endParaRPr>
          </a:p>
        </p:txBody>
      </p:sp>
      <p:cxnSp>
        <p:nvCxnSpPr>
          <p:cNvPr id="19" name="直線コネクタ 18">
            <a:extLst>
              <a:ext uri="{FF2B5EF4-FFF2-40B4-BE49-F238E27FC236}">
                <a16:creationId xmlns:a16="http://schemas.microsoft.com/office/drawing/2014/main" id="{A72B4A09-391F-4518-997E-E24989FF297C}"/>
              </a:ext>
            </a:extLst>
          </p:cNvPr>
          <p:cNvCxnSpPr>
            <a:cxnSpLocks/>
          </p:cNvCxnSpPr>
          <p:nvPr/>
        </p:nvCxnSpPr>
        <p:spPr>
          <a:xfrm flipV="1">
            <a:off x="7486650" y="1607983"/>
            <a:ext cx="960684" cy="1468593"/>
          </a:xfrm>
          <a:prstGeom prst="line">
            <a:avLst/>
          </a:prstGeom>
          <a:ln w="63500">
            <a:solidFill>
              <a:schemeClr val="bg1"/>
            </a:solidFill>
          </a:ln>
        </p:spPr>
        <p:style>
          <a:lnRef idx="1">
            <a:schemeClr val="accent1"/>
          </a:lnRef>
          <a:fillRef idx="0">
            <a:schemeClr val="accent1"/>
          </a:fillRef>
          <a:effectRef idx="0">
            <a:schemeClr val="accent1"/>
          </a:effectRef>
          <a:fontRef idx="minor">
            <a:schemeClr val="tx1"/>
          </a:fontRef>
        </p:style>
      </p:cxnSp>
      <p:grpSp>
        <p:nvGrpSpPr>
          <p:cNvPr id="33" name="グループ化 32">
            <a:extLst>
              <a:ext uri="{FF2B5EF4-FFF2-40B4-BE49-F238E27FC236}">
                <a16:creationId xmlns:a16="http://schemas.microsoft.com/office/drawing/2014/main" id="{F3445810-3B5D-45D1-82F0-96C0F9111679}"/>
              </a:ext>
            </a:extLst>
          </p:cNvPr>
          <p:cNvGrpSpPr/>
          <p:nvPr/>
        </p:nvGrpSpPr>
        <p:grpSpPr>
          <a:xfrm>
            <a:off x="1384112" y="2530229"/>
            <a:ext cx="1174718" cy="1180342"/>
            <a:chOff x="-141948" y="3993667"/>
            <a:chExt cx="1174718" cy="1180342"/>
          </a:xfrm>
        </p:grpSpPr>
        <p:grpSp>
          <p:nvGrpSpPr>
            <p:cNvPr id="30" name="グループ化 29">
              <a:extLst>
                <a:ext uri="{FF2B5EF4-FFF2-40B4-BE49-F238E27FC236}">
                  <a16:creationId xmlns:a16="http://schemas.microsoft.com/office/drawing/2014/main" id="{EB1D7499-535A-4F12-BFB4-0B3AB0F79D1A}"/>
                </a:ext>
              </a:extLst>
            </p:cNvPr>
            <p:cNvGrpSpPr/>
            <p:nvPr/>
          </p:nvGrpSpPr>
          <p:grpSpPr>
            <a:xfrm>
              <a:off x="200829" y="4417256"/>
              <a:ext cx="574975" cy="756753"/>
              <a:chOff x="839325" y="5409410"/>
              <a:chExt cx="264536" cy="348169"/>
            </a:xfrm>
          </p:grpSpPr>
          <p:cxnSp>
            <p:nvCxnSpPr>
              <p:cNvPr id="24" name="直線コネクタ 23">
                <a:extLst>
                  <a:ext uri="{FF2B5EF4-FFF2-40B4-BE49-F238E27FC236}">
                    <a16:creationId xmlns:a16="http://schemas.microsoft.com/office/drawing/2014/main" id="{A1F0673D-D389-4A5B-88D8-C33822B750B5}"/>
                  </a:ext>
                </a:extLst>
              </p:cNvPr>
              <p:cNvCxnSpPr>
                <a:cxnSpLocks/>
              </p:cNvCxnSpPr>
              <p:nvPr/>
            </p:nvCxnSpPr>
            <p:spPr>
              <a:xfrm>
                <a:off x="839325" y="5629426"/>
                <a:ext cx="264536" cy="0"/>
              </a:xfrm>
              <a:prstGeom prst="line">
                <a:avLst/>
              </a:prstGeom>
              <a:ln w="50800" cap="rnd">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フリーフォーム: 図形 24">
                <a:extLst>
                  <a:ext uri="{FF2B5EF4-FFF2-40B4-BE49-F238E27FC236}">
                    <a16:creationId xmlns:a16="http://schemas.microsoft.com/office/drawing/2014/main" id="{10D9C1F9-1237-4A10-8E60-43EA9C36E51D}"/>
                  </a:ext>
                </a:extLst>
              </p:cNvPr>
              <p:cNvSpPr/>
              <p:nvPr/>
            </p:nvSpPr>
            <p:spPr>
              <a:xfrm>
                <a:off x="915504" y="5409410"/>
                <a:ext cx="135082" cy="348169"/>
              </a:xfrm>
              <a:custGeom>
                <a:avLst/>
                <a:gdLst>
                  <a:gd name="connsiteX0" fmla="*/ 51955 w 135082"/>
                  <a:gd name="connsiteY0" fmla="*/ 581891 h 581891"/>
                  <a:gd name="connsiteX1" fmla="*/ 51955 w 135082"/>
                  <a:gd name="connsiteY1" fmla="*/ 0 h 581891"/>
                  <a:gd name="connsiteX2" fmla="*/ 0 w 135082"/>
                  <a:gd name="connsiteY2" fmla="*/ 124691 h 581891"/>
                  <a:gd name="connsiteX3" fmla="*/ 135082 w 135082"/>
                  <a:gd name="connsiteY3" fmla="*/ 124691 h 581891"/>
                  <a:gd name="connsiteX0" fmla="*/ 54876 w 135082"/>
                  <a:gd name="connsiteY0" fmla="*/ 348169 h 348169"/>
                  <a:gd name="connsiteX1" fmla="*/ 51955 w 135082"/>
                  <a:gd name="connsiteY1" fmla="*/ 0 h 348169"/>
                  <a:gd name="connsiteX2" fmla="*/ 0 w 135082"/>
                  <a:gd name="connsiteY2" fmla="*/ 124691 h 348169"/>
                  <a:gd name="connsiteX3" fmla="*/ 135082 w 135082"/>
                  <a:gd name="connsiteY3" fmla="*/ 124691 h 348169"/>
                </a:gdLst>
                <a:ahLst/>
                <a:cxnLst>
                  <a:cxn ang="0">
                    <a:pos x="connsiteX0" y="connsiteY0"/>
                  </a:cxn>
                  <a:cxn ang="0">
                    <a:pos x="connsiteX1" y="connsiteY1"/>
                  </a:cxn>
                  <a:cxn ang="0">
                    <a:pos x="connsiteX2" y="connsiteY2"/>
                  </a:cxn>
                  <a:cxn ang="0">
                    <a:pos x="connsiteX3" y="connsiteY3"/>
                  </a:cxn>
                </a:cxnLst>
                <a:rect l="l" t="t" r="r" b="b"/>
                <a:pathLst>
                  <a:path w="135082" h="348169">
                    <a:moveTo>
                      <a:pt x="54876" y="348169"/>
                    </a:moveTo>
                    <a:cubicBezTo>
                      <a:pt x="53902" y="232113"/>
                      <a:pt x="52929" y="116056"/>
                      <a:pt x="51955" y="0"/>
                    </a:cubicBezTo>
                    <a:lnTo>
                      <a:pt x="0" y="124691"/>
                    </a:lnTo>
                    <a:lnTo>
                      <a:pt x="135082" y="124691"/>
                    </a:lnTo>
                  </a:path>
                </a:pathLst>
              </a:custGeom>
              <a:noFill/>
              <a:ln w="50800" cap="rnd">
                <a:solidFill>
                  <a:schemeClr val="bg1"/>
                </a:solidFill>
                <a:roun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sp>
          <p:nvSpPr>
            <p:cNvPr id="32" name="テキスト ボックス 31">
              <a:extLst>
                <a:ext uri="{FF2B5EF4-FFF2-40B4-BE49-F238E27FC236}">
                  <a16:creationId xmlns:a16="http://schemas.microsoft.com/office/drawing/2014/main" id="{583B06EC-BEA5-46D4-8792-9A86004C70D8}"/>
                </a:ext>
              </a:extLst>
            </p:cNvPr>
            <p:cNvSpPr txBox="1"/>
            <p:nvPr/>
          </p:nvSpPr>
          <p:spPr>
            <a:xfrm>
              <a:off x="-141948" y="3993667"/>
              <a:ext cx="1174718" cy="400110"/>
            </a:xfrm>
            <a:prstGeom prst="rect">
              <a:avLst/>
            </a:prstGeom>
            <a:noFill/>
            <a:effectLst>
              <a:glow rad="127000">
                <a:schemeClr val="tx1"/>
              </a:glow>
            </a:effectLst>
          </p:spPr>
          <p:txBody>
            <a:bodyPr vert="horz" wrap="square" rtlCol="0" anchor="ctr" anchorCtr="0">
              <a:spAutoFit/>
            </a:bodyPr>
            <a:lstStyle/>
            <a:p>
              <a:pPr algn="ctr"/>
              <a:r>
                <a:rPr kumimoji="1" lang="en-US" altLang="ja-JP" sz="2000" b="1" dirty="0">
                  <a:solidFill>
                    <a:schemeClr val="bg1"/>
                  </a:solidFill>
                  <a:latin typeface="メイリオ" panose="020B0604030504040204" pitchFamily="50" charset="-128"/>
                  <a:ea typeface="メイリオ" panose="020B0604030504040204" pitchFamily="50" charset="-128"/>
                </a:rPr>
                <a:t>N</a:t>
              </a:r>
            </a:p>
          </p:txBody>
        </p:sp>
      </p:grpSp>
      <p:pic>
        <p:nvPicPr>
          <p:cNvPr id="13" name="図 12">
            <a:extLst>
              <a:ext uri="{FF2B5EF4-FFF2-40B4-BE49-F238E27FC236}">
                <a16:creationId xmlns:a16="http://schemas.microsoft.com/office/drawing/2014/main" id="{76CF7A17-F492-5984-B01C-0034729EDD6E}"/>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16" name="テキスト ボックス 15">
            <a:extLst>
              <a:ext uri="{FF2B5EF4-FFF2-40B4-BE49-F238E27FC236}">
                <a16:creationId xmlns:a16="http://schemas.microsoft.com/office/drawing/2014/main" id="{6012DE9C-FB12-7873-5C0E-051629F16186}"/>
              </a:ext>
            </a:extLst>
          </p:cNvPr>
          <p:cNvSpPr txBox="1"/>
          <p:nvPr/>
        </p:nvSpPr>
        <p:spPr>
          <a:xfrm>
            <a:off x="65000" y="90236"/>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zh-TW" altLang="en-US" i="0" dirty="0"/>
              <a:t>地形（標高）</a:t>
            </a:r>
          </a:p>
        </p:txBody>
      </p:sp>
      <p:sp>
        <p:nvSpPr>
          <p:cNvPr id="7" name="テキスト ボックス 6">
            <a:extLst>
              <a:ext uri="{FF2B5EF4-FFF2-40B4-BE49-F238E27FC236}">
                <a16:creationId xmlns:a16="http://schemas.microsoft.com/office/drawing/2014/main" id="{6EC0ADFA-DFFC-6E87-0B1F-B7C7C282288C}"/>
              </a:ext>
            </a:extLst>
          </p:cNvPr>
          <p:cNvSpPr txBox="1"/>
          <p:nvPr/>
        </p:nvSpPr>
        <p:spPr>
          <a:xfrm>
            <a:off x="1137014" y="3243817"/>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授業を実施するエリアの特徴を記載する</a:t>
            </a:r>
          </a:p>
        </p:txBody>
      </p:sp>
      <p:sp>
        <p:nvSpPr>
          <p:cNvPr id="18" name="テキスト ボックス 17">
            <a:extLst>
              <a:ext uri="{FF2B5EF4-FFF2-40B4-BE49-F238E27FC236}">
                <a16:creationId xmlns:a16="http://schemas.microsoft.com/office/drawing/2014/main" id="{7190B38F-E1C7-D197-E235-ADBD3608A41D}"/>
              </a:ext>
            </a:extLst>
          </p:cNvPr>
          <p:cNvSpPr txBox="1"/>
          <p:nvPr/>
        </p:nvSpPr>
        <p:spPr>
          <a:xfrm rot="19288618">
            <a:off x="2680791" y="2244010"/>
            <a:ext cx="2755529" cy="663864"/>
          </a:xfrm>
          <a:prstGeom prst="rect">
            <a:avLst/>
          </a:prstGeom>
          <a:noFill/>
          <a:ln>
            <a:noFill/>
          </a:ln>
        </p:spPr>
        <p:txBody>
          <a:bodyPr wrap="square" rtlCol="0" anchor="ctr" anchorCtr="0">
            <a:noAutofit/>
          </a:bodyPr>
          <a:lstStyle/>
          <a:p>
            <a:r>
              <a:rPr kumimoji="1" lang="ja-JP" altLang="en-US" dirty="0">
                <a:solidFill>
                  <a:schemeClr val="bg1"/>
                </a:solidFill>
                <a:latin typeface="メイリオ" panose="020B0604030504040204" pitchFamily="50" charset="-128"/>
                <a:ea typeface="メイリオ" panose="020B0604030504040204" pitchFamily="50" charset="-128"/>
              </a:rPr>
              <a:t>どしゃ　</a:t>
            </a:r>
            <a:r>
              <a:rPr kumimoji="1" lang="ja-JP" altLang="en-US" dirty="0" err="1">
                <a:solidFill>
                  <a:schemeClr val="bg1"/>
                </a:solidFill>
                <a:latin typeface="メイリオ" panose="020B0604030504040204" pitchFamily="50" charset="-128"/>
                <a:ea typeface="メイリオ" panose="020B0604030504040204" pitchFamily="50" charset="-128"/>
              </a:rPr>
              <a:t>さ</a:t>
            </a:r>
            <a:r>
              <a:rPr kumimoji="1" lang="ja-JP" altLang="en-US" dirty="0">
                <a:solidFill>
                  <a:schemeClr val="bg1"/>
                </a:solidFill>
                <a:latin typeface="メイリオ" panose="020B0604030504040204" pitchFamily="50" charset="-128"/>
                <a:ea typeface="メイリオ" panose="020B0604030504040204" pitchFamily="50" charset="-128"/>
              </a:rPr>
              <a:t>いがい</a:t>
            </a:r>
            <a:endParaRPr kumimoji="1" lang="en-US" altLang="ja-JP" dirty="0">
              <a:solidFill>
                <a:schemeClr val="bg1"/>
              </a:solidFill>
              <a:latin typeface="メイリオ" panose="020B0604030504040204" pitchFamily="50" charset="-128"/>
              <a:ea typeface="メイリオ" panose="020B0604030504040204" pitchFamily="50" charset="-128"/>
            </a:endParaRPr>
          </a:p>
        </p:txBody>
      </p:sp>
      <p:sp>
        <p:nvSpPr>
          <p:cNvPr id="21" name="テキスト ボックス 20">
            <a:extLst>
              <a:ext uri="{FF2B5EF4-FFF2-40B4-BE49-F238E27FC236}">
                <a16:creationId xmlns:a16="http://schemas.microsoft.com/office/drawing/2014/main" id="{60FA7E88-D9BD-FC4C-D424-9C6EF1E3C4CA}"/>
              </a:ext>
            </a:extLst>
          </p:cNvPr>
          <p:cNvSpPr txBox="1"/>
          <p:nvPr/>
        </p:nvSpPr>
        <p:spPr>
          <a:xfrm rot="19288618">
            <a:off x="4674008" y="625477"/>
            <a:ext cx="2755529" cy="663864"/>
          </a:xfrm>
          <a:prstGeom prst="rect">
            <a:avLst/>
          </a:prstGeom>
          <a:noFill/>
          <a:ln>
            <a:noFill/>
          </a:ln>
        </p:spPr>
        <p:txBody>
          <a:bodyPr wrap="square" rtlCol="0" anchor="ctr" anchorCtr="0">
            <a:noAutofit/>
          </a:bodyPr>
          <a:lstStyle/>
          <a:p>
            <a:r>
              <a:rPr kumimoji="1" lang="ja-JP" altLang="en-US" dirty="0">
                <a:solidFill>
                  <a:schemeClr val="bg1"/>
                </a:solidFill>
                <a:latin typeface="メイリオ" panose="020B0604030504040204" pitchFamily="50" charset="-128"/>
                <a:ea typeface="メイリオ" panose="020B0604030504040204" pitchFamily="50" charset="-128"/>
              </a:rPr>
              <a:t>きけん</a:t>
            </a:r>
            <a:endParaRPr kumimoji="1" lang="en-US" altLang="ja-JP" dirty="0">
              <a:solidFill>
                <a:schemeClr val="bg1"/>
              </a:solidFill>
              <a:latin typeface="メイリオ" panose="020B0604030504040204" pitchFamily="50" charset="-128"/>
              <a:ea typeface="メイリオ" panose="020B0604030504040204" pitchFamily="50" charset="-128"/>
            </a:endParaRPr>
          </a:p>
        </p:txBody>
      </p:sp>
      <p:sp>
        <p:nvSpPr>
          <p:cNvPr id="17" name="スライド番号プレースホルダー 9">
            <a:extLst>
              <a:ext uri="{FF2B5EF4-FFF2-40B4-BE49-F238E27FC236}">
                <a16:creationId xmlns:a16="http://schemas.microsoft.com/office/drawing/2014/main" id="{0B722627-4736-9B9C-1133-7101CC05511F}"/>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1</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8665539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図 17" descr="テキスト, 地図 が含まれている画像&#10;&#10;自動的に生成された説明">
            <a:extLst>
              <a:ext uri="{FF2B5EF4-FFF2-40B4-BE49-F238E27FC236}">
                <a16:creationId xmlns:a16="http://schemas.microsoft.com/office/drawing/2014/main" id="{A5C2B117-4C0B-40F0-B7E8-C9A6C0EFECF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1523999" y="721153"/>
            <a:ext cx="4766484" cy="6135062"/>
          </a:xfrm>
          <a:prstGeom prst="rect">
            <a:avLst/>
          </a:prstGeom>
        </p:spPr>
      </p:pic>
      <p:cxnSp>
        <p:nvCxnSpPr>
          <p:cNvPr id="39" name="直線矢印コネクタ 38">
            <a:extLst>
              <a:ext uri="{FF2B5EF4-FFF2-40B4-BE49-F238E27FC236}">
                <a16:creationId xmlns:a16="http://schemas.microsoft.com/office/drawing/2014/main" id="{F301F422-732C-4FE5-A0E6-EF0FE651B5EA}"/>
              </a:ext>
            </a:extLst>
          </p:cNvPr>
          <p:cNvCxnSpPr>
            <a:cxnSpLocks/>
          </p:cNvCxnSpPr>
          <p:nvPr/>
        </p:nvCxnSpPr>
        <p:spPr>
          <a:xfrm>
            <a:off x="8411803" y="805409"/>
            <a:ext cx="0" cy="1036395"/>
          </a:xfrm>
          <a:prstGeom prst="straightConnector1">
            <a:avLst/>
          </a:prstGeom>
          <a:ln w="127000">
            <a:solidFill>
              <a:srgbClr val="00B0F0"/>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37" name="直線矢印コネクタ 36">
            <a:extLst>
              <a:ext uri="{FF2B5EF4-FFF2-40B4-BE49-F238E27FC236}">
                <a16:creationId xmlns:a16="http://schemas.microsoft.com/office/drawing/2014/main" id="{2D0389BC-7305-4FFF-A732-3A59A65CAF64}"/>
              </a:ext>
            </a:extLst>
          </p:cNvPr>
          <p:cNvCxnSpPr>
            <a:cxnSpLocks/>
          </p:cNvCxnSpPr>
          <p:nvPr/>
        </p:nvCxnSpPr>
        <p:spPr>
          <a:xfrm>
            <a:off x="8411803" y="1841804"/>
            <a:ext cx="0" cy="2082305"/>
          </a:xfrm>
          <a:prstGeom prst="straightConnector1">
            <a:avLst/>
          </a:prstGeom>
          <a:ln w="127000">
            <a:solidFill>
              <a:srgbClr val="0070C0"/>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cxnSp>
        <p:nvCxnSpPr>
          <p:cNvPr id="35" name="直線矢印コネクタ 34">
            <a:extLst>
              <a:ext uri="{FF2B5EF4-FFF2-40B4-BE49-F238E27FC236}">
                <a16:creationId xmlns:a16="http://schemas.microsoft.com/office/drawing/2014/main" id="{F4CF7BBC-F9A3-4544-8128-E2F4852FCE1C}"/>
              </a:ext>
            </a:extLst>
          </p:cNvPr>
          <p:cNvCxnSpPr>
            <a:cxnSpLocks/>
          </p:cNvCxnSpPr>
          <p:nvPr/>
        </p:nvCxnSpPr>
        <p:spPr>
          <a:xfrm>
            <a:off x="8411803" y="3924108"/>
            <a:ext cx="0" cy="1968172"/>
          </a:xfrm>
          <a:prstGeom prst="straightConnector1">
            <a:avLst/>
          </a:prstGeom>
          <a:ln w="127000">
            <a:solidFill>
              <a:schemeClr val="tx2"/>
            </a:solidFill>
            <a:headEnd type="triangle" w="med" len="sm"/>
            <a:tailEnd type="triangle" w="med" len="sm"/>
          </a:ln>
        </p:spPr>
        <p:style>
          <a:lnRef idx="1">
            <a:schemeClr val="accent1"/>
          </a:lnRef>
          <a:fillRef idx="0">
            <a:schemeClr val="accent1"/>
          </a:fillRef>
          <a:effectRef idx="0">
            <a:schemeClr val="accent1"/>
          </a:effectRef>
          <a:fontRef idx="minor">
            <a:schemeClr val="tx1"/>
          </a:fontRef>
        </p:style>
      </p:cxnSp>
      <p:sp>
        <p:nvSpPr>
          <p:cNvPr id="5" name="テキスト ボックス 4">
            <a:extLst>
              <a:ext uri="{FF2B5EF4-FFF2-40B4-BE49-F238E27FC236}">
                <a16:creationId xmlns:a16="http://schemas.microsoft.com/office/drawing/2014/main" id="{4AC6C091-6864-4FEA-8BA0-9CB013E129AE}"/>
              </a:ext>
            </a:extLst>
          </p:cNvPr>
          <p:cNvSpPr txBox="1"/>
          <p:nvPr/>
        </p:nvSpPr>
        <p:spPr>
          <a:xfrm>
            <a:off x="5584110" y="6627254"/>
            <a:ext cx="5083890" cy="246221"/>
          </a:xfrm>
          <a:prstGeom prst="rect">
            <a:avLst/>
          </a:prstGeom>
          <a:noFill/>
        </p:spPr>
        <p:txBody>
          <a:bodyPr wrap="square" rtlCol="0">
            <a:spAutoFit/>
          </a:bodyPr>
          <a:lstStyle/>
          <a:p>
            <a:pPr algn="r"/>
            <a:r>
              <a:rPr kumimoji="1" lang="ja-JP" altLang="en-US" sz="1000" dirty="0">
                <a:latin typeface="メイリオ" panose="020B0604030504040204" pitchFamily="50" charset="-128"/>
                <a:ea typeface="メイリオ" panose="020B0604030504040204" pitchFamily="50" charset="-128"/>
              </a:rPr>
              <a:t>出典：信濃川水系信濃川下流（平野部）圏域河川整備計画（新潟県）をもとに作成</a:t>
            </a:r>
          </a:p>
        </p:txBody>
      </p:sp>
      <p:sp>
        <p:nvSpPr>
          <p:cNvPr id="23" name="四角形: 角を丸くする 22">
            <a:extLst>
              <a:ext uri="{FF2B5EF4-FFF2-40B4-BE49-F238E27FC236}">
                <a16:creationId xmlns:a16="http://schemas.microsoft.com/office/drawing/2014/main" id="{5F27C5CF-99DE-4AEE-928A-37262EB822E1}"/>
              </a:ext>
            </a:extLst>
          </p:cNvPr>
          <p:cNvSpPr/>
          <p:nvPr/>
        </p:nvSpPr>
        <p:spPr>
          <a:xfrm>
            <a:off x="7147527" y="1062900"/>
            <a:ext cx="2528555" cy="540000"/>
          </a:xfrm>
          <a:prstGeom prst="roundRect">
            <a:avLst>
              <a:gd name="adj" fmla="val 50000"/>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0" rtlCol="0" anchor="ctr"/>
          <a:lstStyle/>
          <a:p>
            <a:pPr algn="ctr"/>
            <a:r>
              <a:rPr kumimoji="1" lang="ja-JP" altLang="en-US" sz="3200" b="1" dirty="0">
                <a:latin typeface="メイリオ" panose="020B0604030504040204" pitchFamily="50" charset="-128"/>
                <a:ea typeface="メイリオ" panose="020B0604030504040204" pitchFamily="50" charset="-128"/>
              </a:rPr>
              <a:t>信濃川下流</a:t>
            </a:r>
          </a:p>
        </p:txBody>
      </p:sp>
      <p:sp>
        <p:nvSpPr>
          <p:cNvPr id="24" name="四角形: 角を丸くする 23">
            <a:extLst>
              <a:ext uri="{FF2B5EF4-FFF2-40B4-BE49-F238E27FC236}">
                <a16:creationId xmlns:a16="http://schemas.microsoft.com/office/drawing/2014/main" id="{549DDFB6-4476-49BD-933A-D6C611334D05}"/>
              </a:ext>
            </a:extLst>
          </p:cNvPr>
          <p:cNvSpPr/>
          <p:nvPr/>
        </p:nvSpPr>
        <p:spPr>
          <a:xfrm>
            <a:off x="7166164" y="2583962"/>
            <a:ext cx="2491281" cy="540000"/>
          </a:xfrm>
          <a:prstGeom prst="roundRect">
            <a:avLst>
              <a:gd name="adj" fmla="val 50000"/>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tIns="108000" bIns="0" rtlCol="0" anchor="ctr"/>
          <a:lstStyle/>
          <a:p>
            <a:pPr algn="ctr"/>
            <a:r>
              <a:rPr kumimoji="1" lang="ja-JP" altLang="en-US" sz="3200" b="1" dirty="0">
                <a:latin typeface="メイリオ" panose="020B0604030504040204" pitchFamily="50" charset="-128"/>
                <a:ea typeface="メイリオ" panose="020B0604030504040204" pitchFamily="50" charset="-128"/>
              </a:rPr>
              <a:t>信濃川中流</a:t>
            </a:r>
          </a:p>
        </p:txBody>
      </p:sp>
      <p:sp>
        <p:nvSpPr>
          <p:cNvPr id="25" name="四角形: 角を丸くする 24">
            <a:extLst>
              <a:ext uri="{FF2B5EF4-FFF2-40B4-BE49-F238E27FC236}">
                <a16:creationId xmlns:a16="http://schemas.microsoft.com/office/drawing/2014/main" id="{BCA9220B-583A-4B8C-A0CB-03D3F87BF6C7}"/>
              </a:ext>
            </a:extLst>
          </p:cNvPr>
          <p:cNvSpPr/>
          <p:nvPr/>
        </p:nvSpPr>
        <p:spPr>
          <a:xfrm>
            <a:off x="7166164" y="4313401"/>
            <a:ext cx="2491281" cy="1193790"/>
          </a:xfrm>
          <a:prstGeom prst="roundRect">
            <a:avLst>
              <a:gd name="adj" fmla="val 23050"/>
            </a:avLst>
          </a:prstGeom>
          <a:solidFill>
            <a:schemeClr val="tx2"/>
          </a:solidFill>
          <a:ln w="63500">
            <a:noFill/>
          </a:ln>
        </p:spPr>
        <p:style>
          <a:lnRef idx="2">
            <a:schemeClr val="accent1">
              <a:shade val="50000"/>
            </a:schemeClr>
          </a:lnRef>
          <a:fillRef idx="1">
            <a:schemeClr val="accent1"/>
          </a:fillRef>
          <a:effectRef idx="0">
            <a:schemeClr val="accent1"/>
          </a:effectRef>
          <a:fontRef idx="minor">
            <a:schemeClr val="lt1"/>
          </a:fontRef>
        </p:style>
        <p:txBody>
          <a:bodyPr tIns="108000" bIns="0" rtlCol="0" anchor="ctr"/>
          <a:lstStyle/>
          <a:p>
            <a:pPr algn="ctr"/>
            <a:r>
              <a:rPr kumimoji="1" lang="ja-JP" altLang="en-US" sz="3200" b="1" dirty="0">
                <a:latin typeface="メイリオ" panose="020B0604030504040204" pitchFamily="50" charset="-128"/>
                <a:ea typeface="メイリオ" panose="020B0604030504040204" pitchFamily="50" charset="-128"/>
              </a:rPr>
              <a:t>信濃川上流</a:t>
            </a:r>
            <a:endParaRPr kumimoji="1" lang="en-US" altLang="ja-JP" sz="3200" b="1" dirty="0">
              <a:latin typeface="メイリオ" panose="020B0604030504040204" pitchFamily="50" charset="-128"/>
              <a:ea typeface="メイリオ" panose="020B0604030504040204" pitchFamily="50" charset="-128"/>
            </a:endParaRPr>
          </a:p>
          <a:p>
            <a:pPr algn="ctr"/>
            <a:r>
              <a:rPr kumimoji="1" lang="ja-JP" altLang="en-US" sz="3200" b="1" dirty="0">
                <a:latin typeface="メイリオ" panose="020B0604030504040204" pitchFamily="50" charset="-128"/>
                <a:ea typeface="メイリオ" panose="020B0604030504040204" pitchFamily="50" charset="-128"/>
              </a:rPr>
              <a:t>（千曲川）</a:t>
            </a:r>
          </a:p>
        </p:txBody>
      </p:sp>
      <p:cxnSp>
        <p:nvCxnSpPr>
          <p:cNvPr id="27" name="直線コネクタ 26">
            <a:extLst>
              <a:ext uri="{FF2B5EF4-FFF2-40B4-BE49-F238E27FC236}">
                <a16:creationId xmlns:a16="http://schemas.microsoft.com/office/drawing/2014/main" id="{44628008-5233-4CE9-A7DC-1978E2F493EC}"/>
              </a:ext>
            </a:extLst>
          </p:cNvPr>
          <p:cNvCxnSpPr>
            <a:cxnSpLocks/>
          </p:cNvCxnSpPr>
          <p:nvPr/>
        </p:nvCxnSpPr>
        <p:spPr>
          <a:xfrm>
            <a:off x="5562601" y="1841803"/>
            <a:ext cx="4880657" cy="0"/>
          </a:xfrm>
          <a:prstGeom prst="line">
            <a:avLst/>
          </a:prstGeom>
          <a:ln w="190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8" name="直線コネクタ 27">
            <a:extLst>
              <a:ext uri="{FF2B5EF4-FFF2-40B4-BE49-F238E27FC236}">
                <a16:creationId xmlns:a16="http://schemas.microsoft.com/office/drawing/2014/main" id="{D42B5BCB-E045-4780-B112-03A600F3DF87}"/>
              </a:ext>
            </a:extLst>
          </p:cNvPr>
          <p:cNvCxnSpPr>
            <a:cxnSpLocks/>
          </p:cNvCxnSpPr>
          <p:nvPr/>
        </p:nvCxnSpPr>
        <p:spPr>
          <a:xfrm>
            <a:off x="5010151" y="3925462"/>
            <a:ext cx="5433107" cy="0"/>
          </a:xfrm>
          <a:prstGeom prst="line">
            <a:avLst/>
          </a:prstGeom>
          <a:ln w="190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9" name="直線コネクタ 28">
            <a:extLst>
              <a:ext uri="{FF2B5EF4-FFF2-40B4-BE49-F238E27FC236}">
                <a16:creationId xmlns:a16="http://schemas.microsoft.com/office/drawing/2014/main" id="{F9F6A78B-BEFB-430B-83D3-48B2CA4F99DF}"/>
              </a:ext>
            </a:extLst>
          </p:cNvPr>
          <p:cNvCxnSpPr>
            <a:cxnSpLocks/>
          </p:cNvCxnSpPr>
          <p:nvPr/>
        </p:nvCxnSpPr>
        <p:spPr>
          <a:xfrm>
            <a:off x="4746855" y="805408"/>
            <a:ext cx="5696402" cy="0"/>
          </a:xfrm>
          <a:prstGeom prst="line">
            <a:avLst/>
          </a:prstGeom>
          <a:ln w="190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30" name="直線コネクタ 29">
            <a:extLst>
              <a:ext uri="{FF2B5EF4-FFF2-40B4-BE49-F238E27FC236}">
                <a16:creationId xmlns:a16="http://schemas.microsoft.com/office/drawing/2014/main" id="{BAB512E8-6C3E-4881-BA9C-D463B21623CE}"/>
              </a:ext>
            </a:extLst>
          </p:cNvPr>
          <p:cNvCxnSpPr>
            <a:cxnSpLocks/>
          </p:cNvCxnSpPr>
          <p:nvPr/>
        </p:nvCxnSpPr>
        <p:spPr>
          <a:xfrm>
            <a:off x="6956015" y="5892280"/>
            <a:ext cx="3487243" cy="0"/>
          </a:xfrm>
          <a:prstGeom prst="line">
            <a:avLst/>
          </a:prstGeom>
          <a:ln w="19050">
            <a:solidFill>
              <a:schemeClr val="bg1">
                <a:lumMod val="50000"/>
              </a:schemeClr>
            </a:solidFill>
            <a:prstDash val="solid"/>
          </a:ln>
        </p:spPr>
        <p:style>
          <a:lnRef idx="1">
            <a:schemeClr val="accent1"/>
          </a:lnRef>
          <a:fillRef idx="0">
            <a:schemeClr val="accent1"/>
          </a:fillRef>
          <a:effectRef idx="0">
            <a:schemeClr val="accent1"/>
          </a:effectRef>
          <a:fontRef idx="minor">
            <a:schemeClr val="tx1"/>
          </a:fontRef>
        </p:style>
      </p:cxnSp>
      <p:pic>
        <p:nvPicPr>
          <p:cNvPr id="9" name="図 8" descr="黒い背景と白い文字&#10;&#10;自動的に生成された説明">
            <a:extLst>
              <a:ext uri="{FF2B5EF4-FFF2-40B4-BE49-F238E27FC236}">
                <a16:creationId xmlns:a16="http://schemas.microsoft.com/office/drawing/2014/main" id="{EDC74BB4-1572-4468-9EAE-55C0D494E37C}"/>
              </a:ext>
            </a:extLst>
          </p:cNvPr>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1743798" y="926116"/>
            <a:ext cx="294552" cy="867419"/>
          </a:xfrm>
          <a:prstGeom prst="rect">
            <a:avLst/>
          </a:prstGeom>
        </p:spPr>
      </p:pic>
      <p:sp>
        <p:nvSpPr>
          <p:cNvPr id="20" name="テキスト ボックス 19">
            <a:extLst>
              <a:ext uri="{FF2B5EF4-FFF2-40B4-BE49-F238E27FC236}">
                <a16:creationId xmlns:a16="http://schemas.microsoft.com/office/drawing/2014/main" id="{9C4B293B-10F5-4D7D-BF1E-1DECADD590EF}"/>
              </a:ext>
            </a:extLst>
          </p:cNvPr>
          <p:cNvSpPr txBox="1"/>
          <p:nvPr/>
        </p:nvSpPr>
        <p:spPr>
          <a:xfrm>
            <a:off x="2292120" y="2516387"/>
            <a:ext cx="1572528" cy="721179"/>
          </a:xfrm>
          <a:prstGeom prst="rect">
            <a:avLst/>
          </a:prstGeom>
          <a:noFill/>
          <a:ln>
            <a:noFill/>
          </a:ln>
        </p:spPr>
        <p:txBody>
          <a:bodyPr wrap="square" rtlCol="0" anchor="t" anchorCtr="0">
            <a:noAutofit/>
          </a:bodyPr>
          <a:lstStyle/>
          <a:p>
            <a:r>
              <a:rPr kumimoji="1" lang="ja-JP" altLang="en-US" sz="3200" b="1" dirty="0">
                <a:effectLst>
                  <a:glow rad="127000">
                    <a:schemeClr val="bg1"/>
                  </a:glow>
                </a:effectLst>
                <a:latin typeface="メイリオ" panose="020B0604030504040204" pitchFamily="50" charset="-128"/>
                <a:ea typeface="メイリオ" panose="020B0604030504040204" pitchFamily="50" charset="-128"/>
              </a:rPr>
              <a:t>津南町</a:t>
            </a:r>
          </a:p>
        </p:txBody>
      </p:sp>
      <p:cxnSp>
        <p:nvCxnSpPr>
          <p:cNvPr id="13" name="直線コネクタ 12">
            <a:extLst>
              <a:ext uri="{FF2B5EF4-FFF2-40B4-BE49-F238E27FC236}">
                <a16:creationId xmlns:a16="http://schemas.microsoft.com/office/drawing/2014/main" id="{A260A6C6-5466-41A9-906E-965ABA7C8566}"/>
              </a:ext>
            </a:extLst>
          </p:cNvPr>
          <p:cNvCxnSpPr>
            <a:cxnSpLocks/>
            <a:stCxn id="22" idx="1"/>
          </p:cNvCxnSpPr>
          <p:nvPr/>
        </p:nvCxnSpPr>
        <p:spPr>
          <a:xfrm flipH="1">
            <a:off x="3802548" y="4387967"/>
            <a:ext cx="770186" cy="391024"/>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テキスト ボックス 21">
            <a:extLst>
              <a:ext uri="{FF2B5EF4-FFF2-40B4-BE49-F238E27FC236}">
                <a16:creationId xmlns:a16="http://schemas.microsoft.com/office/drawing/2014/main" id="{CD53A9E8-AEB2-449B-B91D-005E19145D3C}"/>
              </a:ext>
            </a:extLst>
          </p:cNvPr>
          <p:cNvSpPr txBox="1"/>
          <p:nvPr/>
        </p:nvSpPr>
        <p:spPr>
          <a:xfrm>
            <a:off x="4572734" y="4137043"/>
            <a:ext cx="2383280" cy="501848"/>
          </a:xfrm>
          <a:prstGeom prst="rect">
            <a:avLst/>
          </a:prstGeom>
          <a:solidFill>
            <a:srgbClr val="F9F8DC"/>
          </a:solidFill>
          <a:ln w="50800">
            <a:solidFill>
              <a:srgbClr val="E98E23"/>
            </a:solidFill>
          </a:ln>
        </p:spPr>
        <p:txBody>
          <a:bodyPr wrap="square" tIns="72000" rtlCol="0" anchor="t" anchorCtr="0">
            <a:noAutofit/>
          </a:bodyPr>
          <a:lstStyle/>
          <a:p>
            <a:pPr algn="ctr"/>
            <a:r>
              <a:rPr kumimoji="1" lang="ja-JP" altLang="en-US" sz="3200" b="1" dirty="0">
                <a:latin typeface="メイリオ" panose="020B0604030504040204" pitchFamily="50" charset="-128"/>
                <a:ea typeface="メイリオ" panose="020B0604030504040204" pitchFamily="50" charset="-128"/>
              </a:rPr>
              <a:t>信濃川流域</a:t>
            </a:r>
          </a:p>
        </p:txBody>
      </p:sp>
      <p:cxnSp>
        <p:nvCxnSpPr>
          <p:cNvPr id="32" name="直線コネクタ 31">
            <a:extLst>
              <a:ext uri="{FF2B5EF4-FFF2-40B4-BE49-F238E27FC236}">
                <a16:creationId xmlns:a16="http://schemas.microsoft.com/office/drawing/2014/main" id="{D512662F-0CD6-4740-A75B-612AD596DF09}"/>
              </a:ext>
            </a:extLst>
          </p:cNvPr>
          <p:cNvCxnSpPr>
            <a:cxnSpLocks/>
          </p:cNvCxnSpPr>
          <p:nvPr/>
        </p:nvCxnSpPr>
        <p:spPr>
          <a:xfrm>
            <a:off x="3723066" y="2849511"/>
            <a:ext cx="474526" cy="447302"/>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34" name="テキスト ボックス 33">
            <a:extLst>
              <a:ext uri="{FF2B5EF4-FFF2-40B4-BE49-F238E27FC236}">
                <a16:creationId xmlns:a16="http://schemas.microsoft.com/office/drawing/2014/main" id="{37B2A3CE-11ED-4C23-9C59-7B52808C8F7F}"/>
              </a:ext>
            </a:extLst>
          </p:cNvPr>
          <p:cNvSpPr txBox="1"/>
          <p:nvPr/>
        </p:nvSpPr>
        <p:spPr>
          <a:xfrm>
            <a:off x="2360898" y="3563518"/>
            <a:ext cx="1142271" cy="360590"/>
          </a:xfrm>
          <a:prstGeom prst="rect">
            <a:avLst/>
          </a:prstGeom>
          <a:noFill/>
          <a:ln>
            <a:noFill/>
          </a:ln>
        </p:spPr>
        <p:txBody>
          <a:bodyPr wrap="square" rtlCol="0" anchor="t" anchorCtr="0">
            <a:noAutofit/>
          </a:bodyPr>
          <a:lstStyle/>
          <a:p>
            <a:r>
              <a:rPr kumimoji="1" lang="ja-JP" altLang="en-US" sz="2400" b="1" dirty="0">
                <a:effectLst>
                  <a:glow rad="127000">
                    <a:schemeClr val="bg1"/>
                  </a:glow>
                </a:effectLst>
                <a:latin typeface="メイリオ" panose="020B0604030504040204" pitchFamily="50" charset="-128"/>
                <a:ea typeface="メイリオ" panose="020B0604030504040204" pitchFamily="50" charset="-128"/>
              </a:rPr>
              <a:t>新潟県</a:t>
            </a:r>
          </a:p>
        </p:txBody>
      </p:sp>
      <p:sp>
        <p:nvSpPr>
          <p:cNvPr id="36" name="テキスト ボックス 35">
            <a:extLst>
              <a:ext uri="{FF2B5EF4-FFF2-40B4-BE49-F238E27FC236}">
                <a16:creationId xmlns:a16="http://schemas.microsoft.com/office/drawing/2014/main" id="{D06375FA-8C15-4BD9-A859-61160F0D029B}"/>
              </a:ext>
            </a:extLst>
          </p:cNvPr>
          <p:cNvSpPr txBox="1"/>
          <p:nvPr/>
        </p:nvSpPr>
        <p:spPr>
          <a:xfrm>
            <a:off x="3219732" y="6093900"/>
            <a:ext cx="1142271" cy="360590"/>
          </a:xfrm>
          <a:prstGeom prst="rect">
            <a:avLst/>
          </a:prstGeom>
          <a:noFill/>
          <a:ln>
            <a:noFill/>
          </a:ln>
        </p:spPr>
        <p:txBody>
          <a:bodyPr wrap="square" rtlCol="0" anchor="t" anchorCtr="0">
            <a:noAutofit/>
          </a:bodyPr>
          <a:lstStyle/>
          <a:p>
            <a:r>
              <a:rPr kumimoji="1" lang="ja-JP" altLang="en-US" sz="2400" b="1" dirty="0">
                <a:effectLst>
                  <a:glow rad="127000">
                    <a:schemeClr val="bg1"/>
                  </a:glow>
                </a:effectLst>
                <a:latin typeface="メイリオ" panose="020B0604030504040204" pitchFamily="50" charset="-128"/>
                <a:ea typeface="メイリオ" panose="020B0604030504040204" pitchFamily="50" charset="-128"/>
              </a:rPr>
              <a:t>長野県</a:t>
            </a:r>
          </a:p>
        </p:txBody>
      </p:sp>
      <p:sp>
        <p:nvSpPr>
          <p:cNvPr id="40" name="テキスト ボックス 39">
            <a:extLst>
              <a:ext uri="{FF2B5EF4-FFF2-40B4-BE49-F238E27FC236}">
                <a16:creationId xmlns:a16="http://schemas.microsoft.com/office/drawing/2014/main" id="{D4D232BB-C682-40D7-B574-1EE3F3E2283D}"/>
              </a:ext>
            </a:extLst>
          </p:cNvPr>
          <p:cNvSpPr txBox="1"/>
          <p:nvPr/>
        </p:nvSpPr>
        <p:spPr>
          <a:xfrm>
            <a:off x="2336283" y="1354833"/>
            <a:ext cx="1798620" cy="360590"/>
          </a:xfrm>
          <a:prstGeom prst="rect">
            <a:avLst/>
          </a:prstGeom>
          <a:noFill/>
          <a:ln>
            <a:noFill/>
          </a:ln>
        </p:spPr>
        <p:txBody>
          <a:bodyPr wrap="square" rtlCol="0" anchor="t" anchorCtr="0">
            <a:noAutofit/>
          </a:bodyPr>
          <a:lstStyle/>
          <a:p>
            <a:pPr algn="ctr"/>
            <a:r>
              <a:rPr kumimoji="1" lang="ja-JP" altLang="en-US" sz="2400" b="1" dirty="0">
                <a:effectLst>
                  <a:glow rad="127000">
                    <a:schemeClr val="bg1"/>
                  </a:glow>
                </a:effectLst>
                <a:latin typeface="メイリオ" panose="020B0604030504040204" pitchFamily="50" charset="-128"/>
                <a:ea typeface="メイリオ" panose="020B0604030504040204" pitchFamily="50" charset="-128"/>
              </a:rPr>
              <a:t>大河津分水</a:t>
            </a:r>
          </a:p>
        </p:txBody>
      </p:sp>
      <p:sp>
        <p:nvSpPr>
          <p:cNvPr id="41" name="テキスト ボックス 40">
            <a:extLst>
              <a:ext uri="{FF2B5EF4-FFF2-40B4-BE49-F238E27FC236}">
                <a16:creationId xmlns:a16="http://schemas.microsoft.com/office/drawing/2014/main" id="{5F23EBE3-4136-4319-BB73-DBE2F1BB3B13}"/>
              </a:ext>
            </a:extLst>
          </p:cNvPr>
          <p:cNvSpPr txBox="1"/>
          <p:nvPr/>
        </p:nvSpPr>
        <p:spPr>
          <a:xfrm>
            <a:off x="2888739" y="758893"/>
            <a:ext cx="1798620" cy="360590"/>
          </a:xfrm>
          <a:prstGeom prst="rect">
            <a:avLst/>
          </a:prstGeom>
          <a:noFill/>
          <a:ln>
            <a:noFill/>
          </a:ln>
        </p:spPr>
        <p:txBody>
          <a:bodyPr wrap="square" rtlCol="0" anchor="t" anchorCtr="0">
            <a:noAutofit/>
          </a:bodyPr>
          <a:lstStyle/>
          <a:p>
            <a:pPr algn="ctr"/>
            <a:r>
              <a:rPr kumimoji="1" lang="ja-JP" altLang="en-US" sz="2400" b="1" dirty="0">
                <a:effectLst>
                  <a:glow rad="127000">
                    <a:schemeClr val="bg1"/>
                  </a:glow>
                </a:effectLst>
                <a:latin typeface="メイリオ" panose="020B0604030504040204" pitchFamily="50" charset="-128"/>
                <a:ea typeface="メイリオ" panose="020B0604030504040204" pitchFamily="50" charset="-128"/>
              </a:rPr>
              <a:t>関屋分水</a:t>
            </a:r>
          </a:p>
        </p:txBody>
      </p:sp>
      <p:sp>
        <p:nvSpPr>
          <p:cNvPr id="31" name="四角形: 角を丸くする 30">
            <a:extLst>
              <a:ext uri="{FF2B5EF4-FFF2-40B4-BE49-F238E27FC236}">
                <a16:creationId xmlns:a16="http://schemas.microsoft.com/office/drawing/2014/main" id="{A3B3EA18-2FCB-454B-9A80-A4757B2707B1}"/>
              </a:ext>
            </a:extLst>
          </p:cNvPr>
          <p:cNvSpPr/>
          <p:nvPr/>
        </p:nvSpPr>
        <p:spPr>
          <a:xfrm>
            <a:off x="4693314" y="5987228"/>
            <a:ext cx="5912977" cy="592735"/>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テキスト ボックス 1">
            <a:extLst>
              <a:ext uri="{FF2B5EF4-FFF2-40B4-BE49-F238E27FC236}">
                <a16:creationId xmlns:a16="http://schemas.microsoft.com/office/drawing/2014/main" id="{47C2706C-4D64-4D45-B746-BAC4E7902E6C}"/>
              </a:ext>
            </a:extLst>
          </p:cNvPr>
          <p:cNvSpPr txBox="1"/>
          <p:nvPr/>
        </p:nvSpPr>
        <p:spPr>
          <a:xfrm>
            <a:off x="4867434" y="6109128"/>
            <a:ext cx="5581400" cy="533316"/>
          </a:xfrm>
          <a:prstGeom prst="rect">
            <a:avLst/>
          </a:prstGeom>
          <a:noFill/>
          <a:ln w="25400">
            <a:noFill/>
          </a:ln>
        </p:spPr>
        <p:txBody>
          <a:bodyPr wrap="square" tIns="72000" rtlCol="0" anchor="t" anchorCtr="0">
            <a:noAutofit/>
          </a:bodyPr>
          <a:lstStyle/>
          <a:p>
            <a:pPr algn="ctr"/>
            <a:r>
              <a:rPr kumimoji="1" lang="ja-JP" altLang="en-US" sz="2800" b="1" dirty="0">
                <a:solidFill>
                  <a:schemeClr val="bg1"/>
                </a:solidFill>
                <a:latin typeface="メイリオ" panose="020B0604030504040204" pitchFamily="50" charset="-128"/>
                <a:ea typeface="メイリオ" panose="020B0604030504040204" pitchFamily="50" charset="-128"/>
              </a:rPr>
              <a:t>流域：降った雨が川に流れる範囲</a:t>
            </a:r>
          </a:p>
        </p:txBody>
      </p:sp>
      <p:sp>
        <p:nvSpPr>
          <p:cNvPr id="38" name="テキスト ボックス 37">
            <a:extLst>
              <a:ext uri="{FF2B5EF4-FFF2-40B4-BE49-F238E27FC236}">
                <a16:creationId xmlns:a16="http://schemas.microsoft.com/office/drawing/2014/main" id="{32C3450A-2570-416D-A99F-2908DC0C6A14}"/>
              </a:ext>
            </a:extLst>
          </p:cNvPr>
          <p:cNvSpPr txBox="1"/>
          <p:nvPr/>
        </p:nvSpPr>
        <p:spPr>
          <a:xfrm>
            <a:off x="4898493" y="864903"/>
            <a:ext cx="1163140" cy="360590"/>
          </a:xfrm>
          <a:prstGeom prst="rect">
            <a:avLst/>
          </a:prstGeom>
          <a:noFill/>
          <a:ln>
            <a:noFill/>
          </a:ln>
        </p:spPr>
        <p:txBody>
          <a:bodyPr wrap="square" rtlCol="0" anchor="t" anchorCtr="0">
            <a:noAutofit/>
          </a:bodyPr>
          <a:lstStyle/>
          <a:p>
            <a:pPr algn="ctr"/>
            <a:r>
              <a:rPr kumimoji="1" lang="ja-JP" altLang="en-US" sz="2400" b="1" dirty="0">
                <a:effectLst>
                  <a:glow rad="127000">
                    <a:schemeClr val="bg1"/>
                  </a:glow>
                </a:effectLst>
                <a:latin typeface="メイリオ" panose="020B0604030504040204" pitchFamily="50" charset="-128"/>
                <a:ea typeface="メイリオ" panose="020B0604030504040204" pitchFamily="50" charset="-128"/>
              </a:rPr>
              <a:t>新潟市</a:t>
            </a:r>
          </a:p>
        </p:txBody>
      </p:sp>
      <p:cxnSp>
        <p:nvCxnSpPr>
          <p:cNvPr id="42" name="直線コネクタ 41">
            <a:extLst>
              <a:ext uri="{FF2B5EF4-FFF2-40B4-BE49-F238E27FC236}">
                <a16:creationId xmlns:a16="http://schemas.microsoft.com/office/drawing/2014/main" id="{D1CCF450-6126-4F26-93F4-3B57463C7AFE}"/>
              </a:ext>
            </a:extLst>
          </p:cNvPr>
          <p:cNvCxnSpPr>
            <a:cxnSpLocks/>
            <a:endCxn id="38" idx="1"/>
          </p:cNvCxnSpPr>
          <p:nvPr/>
        </p:nvCxnSpPr>
        <p:spPr>
          <a:xfrm>
            <a:off x="4570887" y="895742"/>
            <a:ext cx="327606" cy="149457"/>
          </a:xfrm>
          <a:prstGeom prst="line">
            <a:avLst/>
          </a:prstGeom>
          <a:ln w="31750">
            <a:solidFill>
              <a:schemeClr val="tx1"/>
            </a:solidFill>
          </a:ln>
        </p:spPr>
        <p:style>
          <a:lnRef idx="1">
            <a:schemeClr val="accent1"/>
          </a:lnRef>
          <a:fillRef idx="0">
            <a:schemeClr val="accent1"/>
          </a:fillRef>
          <a:effectRef idx="0">
            <a:schemeClr val="accent1"/>
          </a:effectRef>
          <a:fontRef idx="minor">
            <a:schemeClr val="tx1"/>
          </a:fontRef>
        </p:style>
      </p:cxnSp>
      <p:sp>
        <p:nvSpPr>
          <p:cNvPr id="43" name="テキスト ボックス 42">
            <a:extLst>
              <a:ext uri="{FF2B5EF4-FFF2-40B4-BE49-F238E27FC236}">
                <a16:creationId xmlns:a16="http://schemas.microsoft.com/office/drawing/2014/main" id="{CFB658E3-AC53-4207-9596-F3D3C59F5318}"/>
              </a:ext>
            </a:extLst>
          </p:cNvPr>
          <p:cNvSpPr txBox="1"/>
          <p:nvPr/>
        </p:nvSpPr>
        <p:spPr>
          <a:xfrm>
            <a:off x="5017420" y="5602139"/>
            <a:ext cx="2157159" cy="360590"/>
          </a:xfrm>
          <a:prstGeom prst="rect">
            <a:avLst/>
          </a:prstGeom>
          <a:noFill/>
          <a:ln>
            <a:noFill/>
          </a:ln>
        </p:spPr>
        <p:txBody>
          <a:bodyPr wrap="square" rtlCol="0" anchor="t" anchorCtr="0">
            <a:noAutofit/>
          </a:bodyPr>
          <a:lstStyle/>
          <a:p>
            <a:r>
              <a:rPr kumimoji="1" lang="ja-JP" altLang="en-US" sz="2400" b="1" dirty="0">
                <a:effectLst>
                  <a:glow rad="127000">
                    <a:schemeClr val="bg1"/>
                  </a:glow>
                </a:effectLst>
                <a:latin typeface="メイリオ" panose="020B0604030504040204" pitchFamily="50" charset="-128"/>
                <a:ea typeface="メイリオ" panose="020B0604030504040204" pitchFamily="50" charset="-128"/>
              </a:rPr>
              <a:t>▲甲武信ヶ岳</a:t>
            </a:r>
          </a:p>
        </p:txBody>
      </p:sp>
      <p:sp>
        <p:nvSpPr>
          <p:cNvPr id="44" name="テキスト ボックス 43">
            <a:extLst>
              <a:ext uri="{FF2B5EF4-FFF2-40B4-BE49-F238E27FC236}">
                <a16:creationId xmlns:a16="http://schemas.microsoft.com/office/drawing/2014/main" id="{5A49E3CB-BF33-46E8-A264-091D4419A2DA}"/>
              </a:ext>
            </a:extLst>
          </p:cNvPr>
          <p:cNvSpPr txBox="1"/>
          <p:nvPr/>
        </p:nvSpPr>
        <p:spPr>
          <a:xfrm>
            <a:off x="9676083" y="965720"/>
            <a:ext cx="809629" cy="830997"/>
          </a:xfrm>
          <a:prstGeom prst="rect">
            <a:avLst/>
          </a:prstGeom>
          <a:noFill/>
        </p:spPr>
        <p:txBody>
          <a:bodyPr wrap="square" rtlCol="0">
            <a:spAutoFit/>
          </a:bodyPr>
          <a:lstStyle/>
          <a:p>
            <a:pPr algn="ctr"/>
            <a:r>
              <a:rPr kumimoji="1" lang="en-US" altLang="ja-JP" sz="2400" dirty="0">
                <a:latin typeface="メイリオ" panose="020B0604030504040204" pitchFamily="50" charset="-128"/>
                <a:ea typeface="メイリオ" panose="020B0604030504040204" pitchFamily="50" charset="-128"/>
              </a:rPr>
              <a:t>58</a:t>
            </a:r>
          </a:p>
          <a:p>
            <a:pPr algn="ctr"/>
            <a:r>
              <a:rPr kumimoji="1" lang="en-US" altLang="ja-JP" sz="2400" dirty="0">
                <a:latin typeface="メイリオ" panose="020B0604030504040204" pitchFamily="50" charset="-128"/>
                <a:ea typeface="メイリオ" panose="020B0604030504040204" pitchFamily="50" charset="-128"/>
              </a:rPr>
              <a:t>km</a:t>
            </a:r>
            <a:endParaRPr kumimoji="1" lang="ja-JP" altLang="en-US" sz="2400" dirty="0">
              <a:latin typeface="メイリオ" panose="020B0604030504040204" pitchFamily="50" charset="-128"/>
              <a:ea typeface="メイリオ" panose="020B0604030504040204" pitchFamily="50" charset="-128"/>
            </a:endParaRPr>
          </a:p>
        </p:txBody>
      </p:sp>
      <p:sp>
        <p:nvSpPr>
          <p:cNvPr id="46" name="テキスト ボックス 45">
            <a:extLst>
              <a:ext uri="{FF2B5EF4-FFF2-40B4-BE49-F238E27FC236}">
                <a16:creationId xmlns:a16="http://schemas.microsoft.com/office/drawing/2014/main" id="{DE924DC5-F081-4AD7-84C2-CD11FD1A922C}"/>
              </a:ext>
            </a:extLst>
          </p:cNvPr>
          <p:cNvSpPr txBox="1"/>
          <p:nvPr/>
        </p:nvSpPr>
        <p:spPr>
          <a:xfrm>
            <a:off x="9676083" y="2506647"/>
            <a:ext cx="809629" cy="830997"/>
          </a:xfrm>
          <a:prstGeom prst="rect">
            <a:avLst/>
          </a:prstGeom>
          <a:noFill/>
        </p:spPr>
        <p:txBody>
          <a:bodyPr wrap="square" rtlCol="0">
            <a:spAutoFit/>
          </a:bodyPr>
          <a:lstStyle/>
          <a:p>
            <a:pPr algn="ctr"/>
            <a:r>
              <a:rPr kumimoji="1" lang="en-US" altLang="ja-JP" sz="2400" dirty="0">
                <a:latin typeface="メイリオ" panose="020B0604030504040204" pitchFamily="50" charset="-128"/>
                <a:ea typeface="メイリオ" panose="020B0604030504040204" pitchFamily="50" charset="-128"/>
              </a:rPr>
              <a:t>95</a:t>
            </a:r>
          </a:p>
          <a:p>
            <a:pPr algn="ctr"/>
            <a:r>
              <a:rPr kumimoji="1" lang="en-US" altLang="ja-JP" sz="2400" dirty="0">
                <a:latin typeface="メイリオ" panose="020B0604030504040204" pitchFamily="50" charset="-128"/>
                <a:ea typeface="メイリオ" panose="020B0604030504040204" pitchFamily="50" charset="-128"/>
              </a:rPr>
              <a:t>km</a:t>
            </a:r>
            <a:endParaRPr kumimoji="1" lang="ja-JP" altLang="en-US" sz="2400" dirty="0">
              <a:latin typeface="メイリオ" panose="020B0604030504040204" pitchFamily="50" charset="-128"/>
              <a:ea typeface="メイリオ" panose="020B0604030504040204" pitchFamily="50" charset="-128"/>
            </a:endParaRPr>
          </a:p>
        </p:txBody>
      </p:sp>
      <p:sp>
        <p:nvSpPr>
          <p:cNvPr id="47" name="テキスト ボックス 46">
            <a:extLst>
              <a:ext uri="{FF2B5EF4-FFF2-40B4-BE49-F238E27FC236}">
                <a16:creationId xmlns:a16="http://schemas.microsoft.com/office/drawing/2014/main" id="{9E8A48E2-A98B-4A56-9D4E-41545BD273F5}"/>
              </a:ext>
            </a:extLst>
          </p:cNvPr>
          <p:cNvSpPr txBox="1"/>
          <p:nvPr/>
        </p:nvSpPr>
        <p:spPr>
          <a:xfrm>
            <a:off x="9676082" y="4490326"/>
            <a:ext cx="809629" cy="830997"/>
          </a:xfrm>
          <a:prstGeom prst="rect">
            <a:avLst/>
          </a:prstGeom>
          <a:noFill/>
        </p:spPr>
        <p:txBody>
          <a:bodyPr wrap="square" rtlCol="0">
            <a:spAutoFit/>
          </a:bodyPr>
          <a:lstStyle/>
          <a:p>
            <a:pPr algn="ctr"/>
            <a:r>
              <a:rPr kumimoji="1" lang="en-US" altLang="ja-JP" sz="2400" dirty="0">
                <a:latin typeface="メイリオ" panose="020B0604030504040204" pitchFamily="50" charset="-128"/>
                <a:ea typeface="メイリオ" panose="020B0604030504040204" pitchFamily="50" charset="-128"/>
              </a:rPr>
              <a:t>214</a:t>
            </a:r>
          </a:p>
          <a:p>
            <a:pPr algn="ctr"/>
            <a:r>
              <a:rPr kumimoji="1" lang="en-US" altLang="ja-JP" sz="2400" dirty="0">
                <a:latin typeface="メイリオ" panose="020B0604030504040204" pitchFamily="50" charset="-128"/>
                <a:ea typeface="メイリオ" panose="020B0604030504040204" pitchFamily="50" charset="-128"/>
              </a:rPr>
              <a:t>km</a:t>
            </a:r>
            <a:endParaRPr kumimoji="1" lang="ja-JP" altLang="en-US" sz="2400" dirty="0">
              <a:latin typeface="メイリオ" panose="020B0604030504040204" pitchFamily="50" charset="-128"/>
              <a:ea typeface="メイリオ" panose="020B0604030504040204" pitchFamily="50" charset="-128"/>
            </a:endParaRPr>
          </a:p>
        </p:txBody>
      </p:sp>
      <p:pic>
        <p:nvPicPr>
          <p:cNvPr id="4" name="図 3">
            <a:extLst>
              <a:ext uri="{FF2B5EF4-FFF2-40B4-BE49-F238E27FC236}">
                <a16:creationId xmlns:a16="http://schemas.microsoft.com/office/drawing/2014/main" id="{F2DB825F-2A22-8D46-7E1D-3FBB8FAAA4CC}"/>
              </a:ext>
            </a:extLst>
          </p:cNvPr>
          <p:cNvPicPr>
            <a:picLocks noChangeAspect="1"/>
          </p:cNvPicPr>
          <p:nvPr/>
        </p:nvPicPr>
        <p:blipFill>
          <a:blip r:embed="rId5"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6" name="テキスト ボックス 5">
            <a:extLst>
              <a:ext uri="{FF2B5EF4-FFF2-40B4-BE49-F238E27FC236}">
                <a16:creationId xmlns:a16="http://schemas.microsoft.com/office/drawing/2014/main" id="{52353B44-B0DB-F0CC-193B-6C0834F663F2}"/>
              </a:ext>
            </a:extLst>
          </p:cNvPr>
          <p:cNvSpPr txBox="1"/>
          <p:nvPr/>
        </p:nvSpPr>
        <p:spPr>
          <a:xfrm>
            <a:off x="115359" y="90415"/>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信濃川の流域</a:t>
            </a:r>
          </a:p>
        </p:txBody>
      </p:sp>
      <p:sp>
        <p:nvSpPr>
          <p:cNvPr id="7" name="テキスト ボックス 6">
            <a:extLst>
              <a:ext uri="{FF2B5EF4-FFF2-40B4-BE49-F238E27FC236}">
                <a16:creationId xmlns:a16="http://schemas.microsoft.com/office/drawing/2014/main" id="{9BC792D0-1E5E-DF98-3D7B-6C8BA8DE5BEB}"/>
              </a:ext>
            </a:extLst>
          </p:cNvPr>
          <p:cNvSpPr txBox="1"/>
          <p:nvPr/>
        </p:nvSpPr>
        <p:spPr>
          <a:xfrm>
            <a:off x="1137014" y="3243817"/>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授業を実施するエリアの特徴を記載する</a:t>
            </a:r>
          </a:p>
        </p:txBody>
      </p:sp>
      <p:sp>
        <p:nvSpPr>
          <p:cNvPr id="10" name="テキスト ボックス 9">
            <a:extLst>
              <a:ext uri="{FF2B5EF4-FFF2-40B4-BE49-F238E27FC236}">
                <a16:creationId xmlns:a16="http://schemas.microsoft.com/office/drawing/2014/main" id="{927B1DBC-3E29-DF63-9901-FFF8CF0A6969}"/>
              </a:ext>
            </a:extLst>
          </p:cNvPr>
          <p:cNvSpPr txBox="1"/>
          <p:nvPr/>
        </p:nvSpPr>
        <p:spPr>
          <a:xfrm>
            <a:off x="2038351" y="15210"/>
            <a:ext cx="979170" cy="277456"/>
          </a:xfrm>
          <a:prstGeom prst="rect">
            <a:avLst/>
          </a:prstGeom>
          <a:noFill/>
          <a:ln>
            <a:noFill/>
          </a:ln>
        </p:spPr>
        <p:txBody>
          <a:bodyPr wrap="square" rtlCol="0" anchor="ctr" anchorCtr="0">
            <a:noAutofit/>
          </a:bodyPr>
          <a:lstStyle/>
          <a:p>
            <a:pPr algn="dist"/>
            <a:r>
              <a:rPr kumimoji="1" lang="ja-JP" altLang="en-US" sz="1200" dirty="0">
                <a:solidFill>
                  <a:schemeClr val="bg1"/>
                </a:solidFill>
                <a:latin typeface="メイリオ" panose="020B0604030504040204" pitchFamily="50" charset="-128"/>
                <a:ea typeface="メイリオ" panose="020B0604030504040204" pitchFamily="50" charset="-128"/>
              </a:rPr>
              <a:t>りゅういき</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2" name="テキスト ボックス 11">
            <a:extLst>
              <a:ext uri="{FF2B5EF4-FFF2-40B4-BE49-F238E27FC236}">
                <a16:creationId xmlns:a16="http://schemas.microsoft.com/office/drawing/2014/main" id="{426B5290-A66B-B851-85C9-CB84E2541EA2}"/>
              </a:ext>
            </a:extLst>
          </p:cNvPr>
          <p:cNvSpPr txBox="1"/>
          <p:nvPr/>
        </p:nvSpPr>
        <p:spPr>
          <a:xfrm>
            <a:off x="4890294" y="5782909"/>
            <a:ext cx="1259457" cy="663864"/>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りゅういき</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5" name="テキスト ボックス 14">
            <a:extLst>
              <a:ext uri="{FF2B5EF4-FFF2-40B4-BE49-F238E27FC236}">
                <a16:creationId xmlns:a16="http://schemas.microsoft.com/office/drawing/2014/main" id="{DD68458C-A6AB-5407-FF80-5B350666D5BB}"/>
              </a:ext>
            </a:extLst>
          </p:cNvPr>
          <p:cNvSpPr txBox="1"/>
          <p:nvPr/>
        </p:nvSpPr>
        <p:spPr>
          <a:xfrm>
            <a:off x="6078141" y="5794746"/>
            <a:ext cx="1259457" cy="663864"/>
          </a:xfrm>
          <a:prstGeom prst="rect">
            <a:avLst/>
          </a:prstGeom>
          <a:noFill/>
          <a:ln>
            <a:noFill/>
          </a:ln>
        </p:spPr>
        <p:txBody>
          <a:bodyPr wrap="square" rtlCol="0" anchor="ctr" anchorCtr="0">
            <a:noAutofit/>
          </a:bodyPr>
          <a:lstStyle/>
          <a:p>
            <a:r>
              <a:rPr kumimoji="1" lang="ja-JP" altLang="en-US" sz="1200" dirty="0">
                <a:solidFill>
                  <a:schemeClr val="bg1"/>
                </a:solidFill>
                <a:latin typeface="メイリオ" panose="020B0604030504040204" pitchFamily="50" charset="-128"/>
                <a:ea typeface="メイリオ" panose="020B0604030504040204" pitchFamily="50" charset="-128"/>
              </a:rPr>
              <a:t>ふ</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7" name="テキスト ボックス 16">
            <a:extLst>
              <a:ext uri="{FF2B5EF4-FFF2-40B4-BE49-F238E27FC236}">
                <a16:creationId xmlns:a16="http://schemas.microsoft.com/office/drawing/2014/main" id="{1F22A614-B75C-2456-7499-FC367FC28FD7}"/>
              </a:ext>
            </a:extLst>
          </p:cNvPr>
          <p:cNvSpPr txBox="1"/>
          <p:nvPr/>
        </p:nvSpPr>
        <p:spPr>
          <a:xfrm>
            <a:off x="9639001" y="5753405"/>
            <a:ext cx="1259457" cy="663864"/>
          </a:xfrm>
          <a:prstGeom prst="rect">
            <a:avLst/>
          </a:prstGeom>
          <a:noFill/>
          <a:ln>
            <a:noFill/>
          </a:ln>
        </p:spPr>
        <p:txBody>
          <a:bodyPr wrap="square" rtlCol="0" anchor="ctr" anchorCtr="0">
            <a:noAutofit/>
          </a:bodyPr>
          <a:lstStyle/>
          <a:p>
            <a:r>
              <a:rPr kumimoji="1" lang="ja-JP" altLang="en-US" sz="1200" dirty="0" err="1">
                <a:solidFill>
                  <a:schemeClr val="bg1"/>
                </a:solidFill>
                <a:latin typeface="メイリオ" panose="020B0604030504040204" pitchFamily="50" charset="-128"/>
                <a:ea typeface="メイリオ" panose="020B0604030504040204" pitchFamily="50" charset="-128"/>
              </a:rPr>
              <a:t>はんい</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8" name="スライド番号プレースホルダー 9">
            <a:extLst>
              <a:ext uri="{FF2B5EF4-FFF2-40B4-BE49-F238E27FC236}">
                <a16:creationId xmlns:a16="http://schemas.microsoft.com/office/drawing/2014/main" id="{D3F6C703-B501-B5BC-4C15-2C2CAAB12330}"/>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2</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597781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65B9C2BE-3A0C-479A-AFD7-29C917A7975C}"/>
              </a:ext>
            </a:extLst>
          </p:cNvPr>
          <p:cNvSpPr txBox="1"/>
          <p:nvPr/>
        </p:nvSpPr>
        <p:spPr>
          <a:xfrm>
            <a:off x="1992893" y="942655"/>
            <a:ext cx="2520000" cy="612000"/>
          </a:xfrm>
          <a:prstGeom prst="rect">
            <a:avLst/>
          </a:prstGeom>
          <a:noFill/>
          <a:ln>
            <a:noFill/>
          </a:ln>
        </p:spPr>
        <p:txBody>
          <a:bodyPr wrap="square" rtlCol="0" anchor="ctr" anchorCtr="0">
            <a:noAutofit/>
          </a:bodyPr>
          <a:lstStyle/>
          <a:p>
            <a:pPr algn="ctr">
              <a:lnSpc>
                <a:spcPts val="5500"/>
              </a:lnSpc>
            </a:pPr>
            <a:r>
              <a:rPr kumimoji="1" lang="ja-JP" altLang="en-US" sz="4000" dirty="0">
                <a:latin typeface="メイリオ" panose="020B0604030504040204" pitchFamily="50" charset="-128"/>
                <a:ea typeface="メイリオ" panose="020B0604030504040204" pitchFamily="50" charset="-128"/>
              </a:rPr>
              <a:t>川の</a:t>
            </a:r>
            <a:r>
              <a:rPr kumimoji="1" lang="ja-JP" altLang="en-US" sz="4000" b="1" dirty="0">
                <a:solidFill>
                  <a:srgbClr val="00B0F0"/>
                </a:solidFill>
                <a:latin typeface="メイリオ" panose="020B0604030504040204" pitchFamily="50" charset="-128"/>
                <a:ea typeface="メイリオ" panose="020B0604030504040204" pitchFamily="50" charset="-128"/>
              </a:rPr>
              <a:t>長さ</a:t>
            </a:r>
          </a:p>
        </p:txBody>
      </p:sp>
      <p:sp>
        <p:nvSpPr>
          <p:cNvPr id="6" name="テキスト ボックス 5">
            <a:extLst>
              <a:ext uri="{FF2B5EF4-FFF2-40B4-BE49-F238E27FC236}">
                <a16:creationId xmlns:a16="http://schemas.microsoft.com/office/drawing/2014/main" id="{122B20A5-04DB-4527-BC08-E75B4E3729ED}"/>
              </a:ext>
            </a:extLst>
          </p:cNvPr>
          <p:cNvSpPr txBox="1"/>
          <p:nvPr/>
        </p:nvSpPr>
        <p:spPr>
          <a:xfrm>
            <a:off x="1992893" y="3017335"/>
            <a:ext cx="2520000" cy="612000"/>
          </a:xfrm>
          <a:prstGeom prst="rect">
            <a:avLst/>
          </a:prstGeom>
          <a:noFill/>
          <a:ln>
            <a:noFill/>
          </a:ln>
        </p:spPr>
        <p:txBody>
          <a:bodyPr wrap="square" rtlCol="0" anchor="ctr" anchorCtr="0">
            <a:noAutofit/>
          </a:bodyPr>
          <a:lstStyle/>
          <a:p>
            <a:pPr algn="ctr">
              <a:lnSpc>
                <a:spcPts val="5500"/>
              </a:lnSpc>
            </a:pPr>
            <a:r>
              <a:rPr kumimoji="1" lang="ja-JP" altLang="en-US" sz="4000" dirty="0">
                <a:latin typeface="メイリオ" panose="020B0604030504040204" pitchFamily="50" charset="-128"/>
                <a:ea typeface="メイリオ" panose="020B0604030504040204" pitchFamily="50" charset="-128"/>
              </a:rPr>
              <a:t>川の</a:t>
            </a:r>
            <a:r>
              <a:rPr kumimoji="1" lang="ja-JP" altLang="en-US" sz="4000" b="1" dirty="0">
                <a:solidFill>
                  <a:srgbClr val="00B0F0"/>
                </a:solidFill>
                <a:latin typeface="メイリオ" panose="020B0604030504040204" pitchFamily="50" charset="-128"/>
                <a:ea typeface="メイリオ" panose="020B0604030504040204" pitchFamily="50" charset="-128"/>
              </a:rPr>
              <a:t>流域</a:t>
            </a:r>
            <a:endParaRPr kumimoji="1" lang="en-US" altLang="ja-JP" sz="4000" b="1" dirty="0">
              <a:solidFill>
                <a:srgbClr val="00B0F0"/>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1A5FF644-4600-4C18-99D3-CF7348BAEA59}"/>
              </a:ext>
            </a:extLst>
          </p:cNvPr>
          <p:cNvSpPr txBox="1"/>
          <p:nvPr/>
        </p:nvSpPr>
        <p:spPr>
          <a:xfrm>
            <a:off x="1992893" y="5081912"/>
            <a:ext cx="2520000" cy="612000"/>
          </a:xfrm>
          <a:prstGeom prst="rect">
            <a:avLst/>
          </a:prstGeom>
          <a:noFill/>
          <a:ln>
            <a:noFill/>
          </a:ln>
        </p:spPr>
        <p:txBody>
          <a:bodyPr wrap="square" rtlCol="0" anchor="ctr" anchorCtr="0">
            <a:noAutofit/>
          </a:bodyPr>
          <a:lstStyle/>
          <a:p>
            <a:pPr algn="ctr">
              <a:lnSpc>
                <a:spcPts val="5500"/>
              </a:lnSpc>
            </a:pPr>
            <a:r>
              <a:rPr kumimoji="1" lang="ja-JP" altLang="en-US" sz="4000" dirty="0">
                <a:latin typeface="メイリオ" panose="020B0604030504040204" pitchFamily="50" charset="-128"/>
                <a:ea typeface="メイリオ" panose="020B0604030504040204" pitchFamily="50" charset="-128"/>
              </a:rPr>
              <a:t>川の</a:t>
            </a:r>
            <a:r>
              <a:rPr kumimoji="1" lang="ja-JP" altLang="en-US" sz="4000" b="1" dirty="0">
                <a:solidFill>
                  <a:srgbClr val="00B0F0"/>
                </a:solidFill>
                <a:latin typeface="メイリオ" panose="020B0604030504040204" pitchFamily="50" charset="-128"/>
                <a:ea typeface="メイリオ" panose="020B0604030504040204" pitchFamily="50" charset="-128"/>
              </a:rPr>
              <a:t>水量</a:t>
            </a:r>
            <a:endParaRPr kumimoji="1" lang="en-US" altLang="ja-JP" sz="4000" b="1" dirty="0">
              <a:solidFill>
                <a:srgbClr val="00B0F0"/>
              </a:solidFill>
              <a:latin typeface="メイリオ" panose="020B0604030504040204" pitchFamily="50" charset="-128"/>
              <a:ea typeface="メイリオ" panose="020B0604030504040204" pitchFamily="50" charset="-128"/>
            </a:endParaRPr>
          </a:p>
        </p:txBody>
      </p:sp>
      <p:sp>
        <p:nvSpPr>
          <p:cNvPr id="14" name="テキスト ボックス 13">
            <a:extLst>
              <a:ext uri="{FF2B5EF4-FFF2-40B4-BE49-F238E27FC236}">
                <a16:creationId xmlns:a16="http://schemas.microsoft.com/office/drawing/2014/main" id="{4F693C11-C3E4-418A-84B5-5A4776A47D30}"/>
              </a:ext>
            </a:extLst>
          </p:cNvPr>
          <p:cNvSpPr txBox="1"/>
          <p:nvPr/>
        </p:nvSpPr>
        <p:spPr>
          <a:xfrm>
            <a:off x="1452893" y="1734515"/>
            <a:ext cx="3600000" cy="720000"/>
          </a:xfrm>
          <a:prstGeom prst="rect">
            <a:avLst/>
          </a:prstGeom>
          <a:noFill/>
          <a:ln>
            <a:noFill/>
          </a:ln>
        </p:spPr>
        <p:txBody>
          <a:bodyPr wrap="square" rtlCol="0" anchor="ctr" anchorCtr="0">
            <a:noAutofit/>
          </a:bodyPr>
          <a:lstStyle>
            <a:defPPr>
              <a:defRPr lang="en-US"/>
            </a:defPPr>
            <a:lvl1pPr algn="ctr">
              <a:lnSpc>
                <a:spcPts val="5500"/>
              </a:lnSpc>
              <a:defRPr kumimoji="1" sz="4000">
                <a:latin typeface="メイリオ" panose="020B0604030504040204" pitchFamily="50" charset="-128"/>
                <a:ea typeface="メイリオ" panose="020B0604030504040204" pitchFamily="50" charset="-128"/>
              </a:defRPr>
            </a:lvl1pPr>
          </a:lstStyle>
          <a:p>
            <a:pPr>
              <a:lnSpc>
                <a:spcPts val="6000"/>
              </a:lnSpc>
            </a:pPr>
            <a:r>
              <a:rPr lang="en-US" altLang="ja-JP" sz="5000" b="1" dirty="0">
                <a:solidFill>
                  <a:srgbClr val="0070C0"/>
                </a:solidFill>
              </a:rPr>
              <a:t>367km</a:t>
            </a:r>
            <a:endParaRPr lang="ja-JP" altLang="en-US" sz="5000" b="1" dirty="0">
              <a:solidFill>
                <a:srgbClr val="0070C0"/>
              </a:solidFill>
            </a:endParaRPr>
          </a:p>
        </p:txBody>
      </p:sp>
      <p:sp>
        <p:nvSpPr>
          <p:cNvPr id="15" name="テキスト ボックス 14">
            <a:extLst>
              <a:ext uri="{FF2B5EF4-FFF2-40B4-BE49-F238E27FC236}">
                <a16:creationId xmlns:a16="http://schemas.microsoft.com/office/drawing/2014/main" id="{3EE65E7E-096A-47C8-A627-0B1C26DEF834}"/>
              </a:ext>
            </a:extLst>
          </p:cNvPr>
          <p:cNvSpPr txBox="1"/>
          <p:nvPr/>
        </p:nvSpPr>
        <p:spPr>
          <a:xfrm>
            <a:off x="1452893" y="3811737"/>
            <a:ext cx="3600000" cy="720000"/>
          </a:xfrm>
          <a:prstGeom prst="rect">
            <a:avLst/>
          </a:prstGeom>
          <a:noFill/>
          <a:ln>
            <a:noFill/>
          </a:ln>
        </p:spPr>
        <p:txBody>
          <a:bodyPr wrap="square" rtlCol="0" anchor="ctr" anchorCtr="0">
            <a:noAutofit/>
          </a:bodyPr>
          <a:lstStyle>
            <a:defPPr>
              <a:defRPr lang="en-US"/>
            </a:defPPr>
            <a:lvl1pPr algn="ctr">
              <a:lnSpc>
                <a:spcPts val="5500"/>
              </a:lnSpc>
              <a:defRPr kumimoji="1" sz="4000">
                <a:latin typeface="メイリオ" panose="020B0604030504040204" pitchFamily="50" charset="-128"/>
                <a:ea typeface="メイリオ" panose="020B0604030504040204" pitchFamily="50" charset="-128"/>
              </a:defRPr>
            </a:lvl1pPr>
          </a:lstStyle>
          <a:p>
            <a:pPr>
              <a:lnSpc>
                <a:spcPts val="6000"/>
              </a:lnSpc>
            </a:pPr>
            <a:r>
              <a:rPr lang="en-US" altLang="ja-JP" sz="5000" b="1" spc="-500" dirty="0">
                <a:solidFill>
                  <a:srgbClr val="0070C0"/>
                </a:solidFill>
              </a:rPr>
              <a:t>11,</a:t>
            </a:r>
            <a:r>
              <a:rPr lang="en-US" altLang="ja-JP" sz="5000" b="1" dirty="0">
                <a:solidFill>
                  <a:srgbClr val="0070C0"/>
                </a:solidFill>
              </a:rPr>
              <a:t>900k</a:t>
            </a:r>
            <a:r>
              <a:rPr lang="ja-JP" altLang="en-US" sz="5000" b="1" dirty="0">
                <a:solidFill>
                  <a:srgbClr val="0070C0"/>
                </a:solidFill>
              </a:rPr>
              <a:t>㎡</a:t>
            </a:r>
            <a:endParaRPr lang="en-US" altLang="ja-JP" sz="5000" b="1" dirty="0">
              <a:solidFill>
                <a:srgbClr val="0070C0"/>
              </a:solidFill>
            </a:endParaRPr>
          </a:p>
        </p:txBody>
      </p:sp>
      <p:sp>
        <p:nvSpPr>
          <p:cNvPr id="16" name="テキスト ボックス 15">
            <a:extLst>
              <a:ext uri="{FF2B5EF4-FFF2-40B4-BE49-F238E27FC236}">
                <a16:creationId xmlns:a16="http://schemas.microsoft.com/office/drawing/2014/main" id="{8B58EEB3-2C03-4D31-9496-338B46D0357F}"/>
              </a:ext>
            </a:extLst>
          </p:cNvPr>
          <p:cNvSpPr txBox="1"/>
          <p:nvPr/>
        </p:nvSpPr>
        <p:spPr>
          <a:xfrm>
            <a:off x="1452893" y="5839193"/>
            <a:ext cx="3600000" cy="720000"/>
          </a:xfrm>
          <a:prstGeom prst="rect">
            <a:avLst/>
          </a:prstGeom>
          <a:noFill/>
          <a:ln>
            <a:noFill/>
          </a:ln>
        </p:spPr>
        <p:txBody>
          <a:bodyPr wrap="square" rtlCol="0" anchor="ctr" anchorCtr="0">
            <a:noAutofit/>
          </a:bodyPr>
          <a:lstStyle>
            <a:defPPr>
              <a:defRPr lang="en-US"/>
            </a:defPPr>
            <a:lvl1pPr algn="ctr">
              <a:lnSpc>
                <a:spcPts val="5500"/>
              </a:lnSpc>
              <a:defRPr kumimoji="1" sz="4000">
                <a:latin typeface="メイリオ" panose="020B0604030504040204" pitchFamily="50" charset="-128"/>
                <a:ea typeface="メイリオ" panose="020B0604030504040204" pitchFamily="50" charset="-128"/>
              </a:defRPr>
            </a:lvl1pPr>
          </a:lstStyle>
          <a:p>
            <a:pPr>
              <a:lnSpc>
                <a:spcPts val="6000"/>
              </a:lnSpc>
            </a:pPr>
            <a:r>
              <a:rPr lang="en-US" altLang="ja-JP" sz="5000" b="1">
                <a:solidFill>
                  <a:srgbClr val="0070C0"/>
                </a:solidFill>
              </a:rPr>
              <a:t>163</a:t>
            </a:r>
            <a:r>
              <a:rPr lang="ja-JP" altLang="en-US" sz="5000" b="1">
                <a:solidFill>
                  <a:srgbClr val="0070C0"/>
                </a:solidFill>
              </a:rPr>
              <a:t>億㎥</a:t>
            </a:r>
            <a:endParaRPr lang="en-US" altLang="ja-JP" sz="5000" b="1" dirty="0">
              <a:solidFill>
                <a:srgbClr val="0070C0"/>
              </a:solidFill>
            </a:endParaRPr>
          </a:p>
        </p:txBody>
      </p:sp>
      <p:cxnSp>
        <p:nvCxnSpPr>
          <p:cNvPr id="17" name="直線コネクタ 16">
            <a:extLst>
              <a:ext uri="{FF2B5EF4-FFF2-40B4-BE49-F238E27FC236}">
                <a16:creationId xmlns:a16="http://schemas.microsoft.com/office/drawing/2014/main" id="{419D8D1D-189F-4512-89A5-8285C54F91A5}"/>
              </a:ext>
            </a:extLst>
          </p:cNvPr>
          <p:cNvCxnSpPr>
            <a:cxnSpLocks/>
          </p:cNvCxnSpPr>
          <p:nvPr/>
        </p:nvCxnSpPr>
        <p:spPr>
          <a:xfrm>
            <a:off x="1755320" y="2657475"/>
            <a:ext cx="8681360" cy="0"/>
          </a:xfrm>
          <a:prstGeom prst="line">
            <a:avLst/>
          </a:prstGeom>
          <a:ln w="28575">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cxnSp>
        <p:nvCxnSpPr>
          <p:cNvPr id="18" name="直線コネクタ 17">
            <a:extLst>
              <a:ext uri="{FF2B5EF4-FFF2-40B4-BE49-F238E27FC236}">
                <a16:creationId xmlns:a16="http://schemas.microsoft.com/office/drawing/2014/main" id="{B29F2234-8FE2-4838-8F50-74D982F314E5}"/>
              </a:ext>
            </a:extLst>
          </p:cNvPr>
          <p:cNvCxnSpPr>
            <a:cxnSpLocks/>
          </p:cNvCxnSpPr>
          <p:nvPr/>
        </p:nvCxnSpPr>
        <p:spPr>
          <a:xfrm>
            <a:off x="1755320" y="4791075"/>
            <a:ext cx="8681360" cy="0"/>
          </a:xfrm>
          <a:prstGeom prst="line">
            <a:avLst/>
          </a:prstGeom>
          <a:ln w="28575">
            <a:solidFill>
              <a:schemeClr val="bg1">
                <a:lumMod val="75000"/>
              </a:schemeClr>
            </a:solidFill>
            <a:prstDash val="sysDash"/>
          </a:ln>
        </p:spPr>
        <p:style>
          <a:lnRef idx="1">
            <a:schemeClr val="accent1"/>
          </a:lnRef>
          <a:fillRef idx="0">
            <a:schemeClr val="accent1"/>
          </a:fillRef>
          <a:effectRef idx="0">
            <a:schemeClr val="accent1"/>
          </a:effectRef>
          <a:fontRef idx="minor">
            <a:schemeClr val="tx1"/>
          </a:fontRef>
        </p:style>
      </p:cxnSp>
      <p:grpSp>
        <p:nvGrpSpPr>
          <p:cNvPr id="20" name="グループ化 19">
            <a:extLst>
              <a:ext uri="{FF2B5EF4-FFF2-40B4-BE49-F238E27FC236}">
                <a16:creationId xmlns:a16="http://schemas.microsoft.com/office/drawing/2014/main" id="{ABC56C4A-7CC8-4751-85E0-9395C10E9E7D}"/>
              </a:ext>
            </a:extLst>
          </p:cNvPr>
          <p:cNvGrpSpPr/>
          <p:nvPr/>
        </p:nvGrpSpPr>
        <p:grpSpPr>
          <a:xfrm>
            <a:off x="5594929" y="985241"/>
            <a:ext cx="4924879" cy="1282957"/>
            <a:chOff x="3607596" y="985240"/>
            <a:chExt cx="5305083" cy="1282957"/>
          </a:xfrm>
        </p:grpSpPr>
        <p:sp>
          <p:nvSpPr>
            <p:cNvPr id="5" name="四角形: 角を丸くする 4">
              <a:extLst>
                <a:ext uri="{FF2B5EF4-FFF2-40B4-BE49-F238E27FC236}">
                  <a16:creationId xmlns:a16="http://schemas.microsoft.com/office/drawing/2014/main" id="{C7CD1D03-5225-4F85-B149-A12B4AA8AE71}"/>
                </a:ext>
              </a:extLst>
            </p:cNvPr>
            <p:cNvSpPr/>
            <p:nvPr/>
          </p:nvSpPr>
          <p:spPr>
            <a:xfrm>
              <a:off x="4147594" y="985240"/>
              <a:ext cx="4765085" cy="1282957"/>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19" name="二等辺三角形 18">
              <a:extLst>
                <a:ext uri="{FF2B5EF4-FFF2-40B4-BE49-F238E27FC236}">
                  <a16:creationId xmlns:a16="http://schemas.microsoft.com/office/drawing/2014/main" id="{434BCA56-FB7D-4AB9-A4CF-10F8AC43F04C}"/>
                </a:ext>
              </a:extLst>
            </p:cNvPr>
            <p:cNvSpPr/>
            <p:nvPr/>
          </p:nvSpPr>
          <p:spPr>
            <a:xfrm rot="16200000">
              <a:off x="3633254" y="1285023"/>
              <a:ext cx="617493" cy="668810"/>
            </a:xfrm>
            <a:prstGeom prs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dirty="0"/>
            </a:p>
          </p:txBody>
        </p:sp>
      </p:grpSp>
      <p:grpSp>
        <p:nvGrpSpPr>
          <p:cNvPr id="27" name="グループ化 26">
            <a:extLst>
              <a:ext uri="{FF2B5EF4-FFF2-40B4-BE49-F238E27FC236}">
                <a16:creationId xmlns:a16="http://schemas.microsoft.com/office/drawing/2014/main" id="{CA7402D4-F808-41B3-A111-908FD81D23D4}"/>
              </a:ext>
            </a:extLst>
          </p:cNvPr>
          <p:cNvGrpSpPr/>
          <p:nvPr/>
        </p:nvGrpSpPr>
        <p:grpSpPr>
          <a:xfrm>
            <a:off x="5626102" y="3079059"/>
            <a:ext cx="4924879" cy="1282957"/>
            <a:chOff x="3607596" y="985240"/>
            <a:chExt cx="5305083" cy="1282957"/>
          </a:xfrm>
        </p:grpSpPr>
        <p:sp>
          <p:nvSpPr>
            <p:cNvPr id="28" name="四角形: 角を丸くする 27">
              <a:extLst>
                <a:ext uri="{FF2B5EF4-FFF2-40B4-BE49-F238E27FC236}">
                  <a16:creationId xmlns:a16="http://schemas.microsoft.com/office/drawing/2014/main" id="{57AC9E1D-AA11-48A6-A846-EFABF98C6466}"/>
                </a:ext>
              </a:extLst>
            </p:cNvPr>
            <p:cNvSpPr/>
            <p:nvPr/>
          </p:nvSpPr>
          <p:spPr>
            <a:xfrm>
              <a:off x="4147594" y="985240"/>
              <a:ext cx="4765085" cy="1282957"/>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29" name="二等辺三角形 28">
              <a:extLst>
                <a:ext uri="{FF2B5EF4-FFF2-40B4-BE49-F238E27FC236}">
                  <a16:creationId xmlns:a16="http://schemas.microsoft.com/office/drawing/2014/main" id="{83766C0F-F123-4F5E-B1F2-BFACED4F8815}"/>
                </a:ext>
              </a:extLst>
            </p:cNvPr>
            <p:cNvSpPr/>
            <p:nvPr/>
          </p:nvSpPr>
          <p:spPr>
            <a:xfrm rot="16200000">
              <a:off x="3633254" y="1285023"/>
              <a:ext cx="617493" cy="668810"/>
            </a:xfrm>
            <a:prstGeom prs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grpSp>
        <p:nvGrpSpPr>
          <p:cNvPr id="30" name="グループ化 29">
            <a:extLst>
              <a:ext uri="{FF2B5EF4-FFF2-40B4-BE49-F238E27FC236}">
                <a16:creationId xmlns:a16="http://schemas.microsoft.com/office/drawing/2014/main" id="{3D9F6901-EBB2-4EAC-9369-7F747DBE90B5}"/>
              </a:ext>
            </a:extLst>
          </p:cNvPr>
          <p:cNvGrpSpPr/>
          <p:nvPr/>
        </p:nvGrpSpPr>
        <p:grpSpPr>
          <a:xfrm>
            <a:off x="5626102" y="5164317"/>
            <a:ext cx="4924879" cy="1282957"/>
            <a:chOff x="3607596" y="985240"/>
            <a:chExt cx="5305083" cy="1282957"/>
          </a:xfrm>
        </p:grpSpPr>
        <p:sp>
          <p:nvSpPr>
            <p:cNvPr id="31" name="四角形: 角を丸くする 30">
              <a:extLst>
                <a:ext uri="{FF2B5EF4-FFF2-40B4-BE49-F238E27FC236}">
                  <a16:creationId xmlns:a16="http://schemas.microsoft.com/office/drawing/2014/main" id="{2EF85D3F-47BC-4ACC-BC1F-9AD2B2A4746B}"/>
                </a:ext>
              </a:extLst>
            </p:cNvPr>
            <p:cNvSpPr/>
            <p:nvPr/>
          </p:nvSpPr>
          <p:spPr>
            <a:xfrm>
              <a:off x="4147594" y="985240"/>
              <a:ext cx="4765085" cy="1282957"/>
            </a:xfrm>
            <a:prstGeom prst="roundRect">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sp>
          <p:nvSpPr>
            <p:cNvPr id="32" name="二等辺三角形 31">
              <a:extLst>
                <a:ext uri="{FF2B5EF4-FFF2-40B4-BE49-F238E27FC236}">
                  <a16:creationId xmlns:a16="http://schemas.microsoft.com/office/drawing/2014/main" id="{D90BBB11-247D-433F-B6D6-0DCDF08F5B91}"/>
                </a:ext>
              </a:extLst>
            </p:cNvPr>
            <p:cNvSpPr/>
            <p:nvPr/>
          </p:nvSpPr>
          <p:spPr>
            <a:xfrm rot="16200000">
              <a:off x="3633254" y="1285023"/>
              <a:ext cx="617493" cy="668810"/>
            </a:xfrm>
            <a:prstGeom prst="triangle">
              <a:avLst/>
            </a:pr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a:p>
          </p:txBody>
        </p:sp>
      </p:grpSp>
      <p:sp>
        <p:nvSpPr>
          <p:cNvPr id="10" name="テキスト ボックス 9">
            <a:extLst>
              <a:ext uri="{FF2B5EF4-FFF2-40B4-BE49-F238E27FC236}">
                <a16:creationId xmlns:a16="http://schemas.microsoft.com/office/drawing/2014/main" id="{FF98BC16-3ACF-4D6C-B14C-258BAEE1B1B2}"/>
              </a:ext>
            </a:extLst>
          </p:cNvPr>
          <p:cNvSpPr txBox="1"/>
          <p:nvPr/>
        </p:nvSpPr>
        <p:spPr>
          <a:xfrm>
            <a:off x="5936772" y="3181350"/>
            <a:ext cx="4765086" cy="1080000"/>
          </a:xfrm>
          <a:prstGeom prst="rect">
            <a:avLst/>
          </a:prstGeom>
          <a:noFill/>
          <a:ln w="38100">
            <a:noFill/>
          </a:ln>
        </p:spPr>
        <p:txBody>
          <a:bodyPr wrap="square" lIns="0" tIns="36000" rIns="0" bIns="0" rtlCol="0" anchor="ctr" anchorCtr="0">
            <a:noAutofit/>
          </a:bodyPr>
          <a:lstStyle/>
          <a:p>
            <a:pPr algn="ctr">
              <a:lnSpc>
                <a:spcPts val="4200"/>
              </a:lnSpc>
            </a:pPr>
            <a:r>
              <a:rPr kumimoji="1" lang="ja-JP" altLang="en-US" sz="3200" b="1" dirty="0">
                <a:latin typeface="メイリオ" panose="020B0604030504040204" pitchFamily="50" charset="-128"/>
                <a:ea typeface="メイリオ" panose="020B0604030504040204" pitchFamily="50" charset="-128"/>
              </a:rPr>
              <a:t> 新潟県</a:t>
            </a:r>
            <a:r>
              <a:rPr kumimoji="1" lang="ja-JP" altLang="en-US" sz="3200" dirty="0">
                <a:latin typeface="メイリオ" panose="020B0604030504040204" pitchFamily="50" charset="-128"/>
                <a:ea typeface="メイリオ" panose="020B0604030504040204" pitchFamily="50" charset="-128"/>
              </a:rPr>
              <a:t>とほぼ同じ広さ！</a:t>
            </a:r>
            <a:endParaRPr kumimoji="1" lang="en-US" altLang="ja-JP" sz="3200" dirty="0">
              <a:latin typeface="メイリオ" panose="020B0604030504040204" pitchFamily="50" charset="-128"/>
              <a:ea typeface="メイリオ" panose="020B0604030504040204" pitchFamily="50" charset="-128"/>
            </a:endParaRPr>
          </a:p>
        </p:txBody>
      </p:sp>
      <p:sp>
        <p:nvSpPr>
          <p:cNvPr id="11" name="テキスト ボックス 10">
            <a:extLst>
              <a:ext uri="{FF2B5EF4-FFF2-40B4-BE49-F238E27FC236}">
                <a16:creationId xmlns:a16="http://schemas.microsoft.com/office/drawing/2014/main" id="{CC1FB2D9-63AE-4234-84EE-BF778C351224}"/>
              </a:ext>
            </a:extLst>
          </p:cNvPr>
          <p:cNvSpPr txBox="1"/>
          <p:nvPr/>
        </p:nvSpPr>
        <p:spPr>
          <a:xfrm>
            <a:off x="5948895" y="1096907"/>
            <a:ext cx="4765086" cy="1080000"/>
          </a:xfrm>
          <a:prstGeom prst="rect">
            <a:avLst/>
          </a:prstGeom>
          <a:noFill/>
          <a:ln w="38100">
            <a:noFill/>
          </a:ln>
        </p:spPr>
        <p:txBody>
          <a:bodyPr wrap="square" lIns="0" tIns="36000" rIns="0" bIns="0" rtlCol="0" anchor="ctr" anchorCtr="0">
            <a:noAutofit/>
          </a:bodyPr>
          <a:lstStyle/>
          <a:p>
            <a:pPr algn="ctr">
              <a:lnSpc>
                <a:spcPts val="4200"/>
              </a:lnSpc>
            </a:pPr>
            <a:r>
              <a:rPr kumimoji="1" lang="ja-JP" altLang="en-US" sz="3200" dirty="0">
                <a:latin typeface="メイリオ" panose="020B0604030504040204" pitchFamily="50" charset="-128"/>
                <a:ea typeface="メイリオ" panose="020B0604030504040204" pitchFamily="50" charset="-128"/>
              </a:rPr>
              <a:t>津南町から</a:t>
            </a:r>
            <a:endParaRPr kumimoji="1" lang="en-US" altLang="ja-JP" sz="3200" dirty="0">
              <a:latin typeface="メイリオ" panose="020B0604030504040204" pitchFamily="50" charset="-128"/>
              <a:ea typeface="メイリオ" panose="020B0604030504040204" pitchFamily="50" charset="-128"/>
            </a:endParaRPr>
          </a:p>
          <a:p>
            <a:pPr algn="ctr">
              <a:lnSpc>
                <a:spcPts val="4200"/>
              </a:lnSpc>
            </a:pPr>
            <a:r>
              <a:rPr kumimoji="1" lang="ja-JP" altLang="en-US" sz="3200" b="1" dirty="0">
                <a:latin typeface="メイリオ" panose="020B0604030504040204" pitchFamily="50" charset="-128"/>
                <a:ea typeface="メイリオ" panose="020B0604030504040204" pitchFamily="50" charset="-128"/>
              </a:rPr>
              <a:t> 京都府</a:t>
            </a:r>
            <a:r>
              <a:rPr kumimoji="1" lang="ja-JP" altLang="en-US" sz="3200" dirty="0">
                <a:latin typeface="メイリオ" panose="020B0604030504040204" pitchFamily="50" charset="-128"/>
                <a:ea typeface="メイリオ" panose="020B0604030504040204" pitchFamily="50" charset="-128"/>
              </a:rPr>
              <a:t>までの長さ！</a:t>
            </a:r>
            <a:endParaRPr kumimoji="1" lang="en-US" altLang="ja-JP" sz="3200" dirty="0">
              <a:latin typeface="メイリオ" panose="020B0604030504040204" pitchFamily="50" charset="-128"/>
              <a:ea typeface="メイリオ" panose="020B0604030504040204" pitchFamily="50" charset="-128"/>
            </a:endParaRPr>
          </a:p>
        </p:txBody>
      </p:sp>
      <p:sp>
        <p:nvSpPr>
          <p:cNvPr id="9" name="テキスト ボックス 8">
            <a:extLst>
              <a:ext uri="{FF2B5EF4-FFF2-40B4-BE49-F238E27FC236}">
                <a16:creationId xmlns:a16="http://schemas.microsoft.com/office/drawing/2014/main" id="{892079A5-D4BA-4A63-A20E-CDF454738EBA}"/>
              </a:ext>
            </a:extLst>
          </p:cNvPr>
          <p:cNvSpPr txBox="1"/>
          <p:nvPr/>
        </p:nvSpPr>
        <p:spPr>
          <a:xfrm>
            <a:off x="5917722" y="5265794"/>
            <a:ext cx="4765086" cy="1080000"/>
          </a:xfrm>
          <a:prstGeom prst="rect">
            <a:avLst/>
          </a:prstGeom>
          <a:noFill/>
          <a:ln w="38100">
            <a:noFill/>
          </a:ln>
        </p:spPr>
        <p:txBody>
          <a:bodyPr wrap="square" lIns="0" tIns="36000" rIns="0" bIns="0" rtlCol="0" anchor="ctr" anchorCtr="0">
            <a:noAutofit/>
          </a:bodyPr>
          <a:lstStyle/>
          <a:p>
            <a:pPr algn="ctr">
              <a:lnSpc>
                <a:spcPts val="4200"/>
              </a:lnSpc>
            </a:pPr>
            <a:r>
              <a:rPr kumimoji="1" lang="en-US" altLang="ja-JP" sz="3200" dirty="0">
                <a:latin typeface="メイリオ" panose="020B0604030504040204" pitchFamily="50" charset="-128"/>
                <a:ea typeface="メイリオ" panose="020B0604030504040204" pitchFamily="50" charset="-128"/>
              </a:rPr>
              <a:t>1</a:t>
            </a:r>
            <a:r>
              <a:rPr kumimoji="1" lang="ja-JP" altLang="en-US" sz="3200" dirty="0">
                <a:latin typeface="メイリオ" panose="020B0604030504040204" pitchFamily="50" charset="-128"/>
                <a:ea typeface="メイリオ" panose="020B0604030504040204" pitchFamily="50" charset="-128"/>
              </a:rPr>
              <a:t>分あたり</a:t>
            </a:r>
            <a:endParaRPr kumimoji="1" lang="en-US" altLang="ja-JP" sz="3200" dirty="0">
              <a:latin typeface="メイリオ" panose="020B0604030504040204" pitchFamily="50" charset="-128"/>
              <a:ea typeface="メイリオ" panose="020B0604030504040204" pitchFamily="50" charset="-128"/>
            </a:endParaRPr>
          </a:p>
          <a:p>
            <a:pPr algn="ctr">
              <a:lnSpc>
                <a:spcPts val="4200"/>
              </a:lnSpc>
            </a:pPr>
            <a:r>
              <a:rPr kumimoji="1" lang="en-US" altLang="ja-JP" sz="3200" b="1" dirty="0">
                <a:latin typeface="メイリオ" panose="020B0604030504040204" pitchFamily="50" charset="-128"/>
                <a:ea typeface="メイリオ" panose="020B0604030504040204" pitchFamily="50" charset="-128"/>
              </a:rPr>
              <a:t> 25m</a:t>
            </a:r>
            <a:r>
              <a:rPr kumimoji="1" lang="ja-JP" altLang="en-US" sz="3200" b="1" dirty="0">
                <a:latin typeface="メイリオ" panose="020B0604030504040204" pitchFamily="50" charset="-128"/>
                <a:ea typeface="メイリオ" panose="020B0604030504040204" pitchFamily="50" charset="-128"/>
              </a:rPr>
              <a:t>プール</a:t>
            </a:r>
            <a:r>
              <a:rPr kumimoji="1" lang="en-US" altLang="ja-JP" sz="3200" b="1" dirty="0">
                <a:latin typeface="メイリオ" panose="020B0604030504040204" pitchFamily="50" charset="-128"/>
                <a:ea typeface="メイリオ" panose="020B0604030504040204" pitchFamily="50" charset="-128"/>
              </a:rPr>
              <a:t>50</a:t>
            </a:r>
            <a:r>
              <a:rPr kumimoji="1" lang="ja-JP" altLang="en-US" sz="3200" b="1" dirty="0">
                <a:latin typeface="メイリオ" panose="020B0604030504040204" pitchFamily="50" charset="-128"/>
                <a:ea typeface="メイリオ" panose="020B0604030504040204" pitchFamily="50" charset="-128"/>
              </a:rPr>
              <a:t>杯分</a:t>
            </a:r>
            <a:r>
              <a:rPr kumimoji="1" lang="ja-JP" altLang="en-US" sz="3200" dirty="0">
                <a:latin typeface="メイリオ" panose="020B0604030504040204" pitchFamily="50" charset="-128"/>
                <a:ea typeface="メイリオ" panose="020B0604030504040204" pitchFamily="50" charset="-128"/>
              </a:rPr>
              <a:t>！</a:t>
            </a:r>
            <a:endParaRPr kumimoji="1" lang="en-US" altLang="ja-JP" sz="3200" dirty="0">
              <a:latin typeface="メイリオ" panose="020B0604030504040204" pitchFamily="50" charset="-128"/>
              <a:ea typeface="メイリオ" panose="020B0604030504040204" pitchFamily="50" charset="-128"/>
            </a:endParaRPr>
          </a:p>
        </p:txBody>
      </p:sp>
      <p:sp>
        <p:nvSpPr>
          <p:cNvPr id="4" name="テキスト ボックス 3">
            <a:extLst>
              <a:ext uri="{FF2B5EF4-FFF2-40B4-BE49-F238E27FC236}">
                <a16:creationId xmlns:a16="http://schemas.microsoft.com/office/drawing/2014/main" id="{3D98CEA5-1F48-4B21-A6AA-457AAC6D401E}"/>
              </a:ext>
            </a:extLst>
          </p:cNvPr>
          <p:cNvSpPr txBox="1"/>
          <p:nvPr/>
        </p:nvSpPr>
        <p:spPr>
          <a:xfrm>
            <a:off x="4581315" y="6492949"/>
            <a:ext cx="6086686" cy="400110"/>
          </a:xfrm>
          <a:prstGeom prst="rect">
            <a:avLst/>
          </a:prstGeom>
          <a:noFill/>
        </p:spPr>
        <p:txBody>
          <a:bodyPr wrap="square" rtlCol="0">
            <a:spAutoFit/>
          </a:bodyPr>
          <a:lstStyle/>
          <a:p>
            <a:pPr algn="r"/>
            <a:r>
              <a:rPr kumimoji="1" lang="ja-JP" altLang="en-US" sz="1000" dirty="0">
                <a:latin typeface="メイリオ" panose="020B0604030504040204" pitchFamily="50" charset="-128"/>
                <a:ea typeface="メイリオ" panose="020B0604030504040204" pitchFamily="50" charset="-128"/>
              </a:rPr>
              <a:t>出典：「信濃川</a:t>
            </a:r>
            <a:r>
              <a:rPr kumimoji="1" lang="en-US" altLang="ja-JP" sz="1000" dirty="0">
                <a:latin typeface="メイリオ" panose="020B0604030504040204" pitchFamily="50" charset="-128"/>
                <a:ea typeface="メイリオ" panose="020B0604030504040204" pitchFamily="50" charset="-128"/>
              </a:rPr>
              <a:t>Q</a:t>
            </a:r>
            <a:r>
              <a:rPr kumimoji="1" lang="ja-JP" altLang="en-US" sz="1000" dirty="0">
                <a:latin typeface="メイリオ" panose="020B0604030504040204" pitchFamily="50" charset="-128"/>
                <a:ea typeface="メイリオ" panose="020B0604030504040204" pitchFamily="50" charset="-128"/>
              </a:rPr>
              <a:t>＆</a:t>
            </a:r>
            <a:r>
              <a:rPr kumimoji="1" lang="en-US" altLang="ja-JP" sz="1000" dirty="0">
                <a:latin typeface="メイリオ" panose="020B0604030504040204" pitchFamily="50" charset="-128"/>
                <a:ea typeface="メイリオ" panose="020B0604030504040204" pitchFamily="50" charset="-128"/>
              </a:rPr>
              <a:t>A</a:t>
            </a:r>
            <a:r>
              <a:rPr kumimoji="1" lang="ja-JP" altLang="en-US" sz="1000" dirty="0">
                <a:latin typeface="メイリオ" panose="020B0604030504040204" pitchFamily="50" charset="-128"/>
                <a:ea typeface="メイリオ" panose="020B0604030504040204" pitchFamily="50" charset="-128"/>
              </a:rPr>
              <a:t>ミニ知識」（信濃川下流河川事務所）</a:t>
            </a:r>
            <a:endParaRPr kumimoji="1" lang="en-US" altLang="ja-JP" sz="1000" dirty="0">
              <a:latin typeface="メイリオ" panose="020B0604030504040204" pitchFamily="50" charset="-128"/>
              <a:ea typeface="メイリオ" panose="020B0604030504040204" pitchFamily="50" charset="-128"/>
            </a:endParaRPr>
          </a:p>
          <a:p>
            <a:pPr algn="r"/>
            <a:r>
              <a:rPr kumimoji="1" lang="ja-JP" altLang="en-US" sz="800" dirty="0">
                <a:latin typeface="メイリオ" panose="020B0604030504040204" pitchFamily="50" charset="-128"/>
                <a:ea typeface="メイリオ" panose="020B0604030504040204" pitchFamily="50" charset="-128"/>
              </a:rPr>
              <a:t>（</a:t>
            </a:r>
            <a:r>
              <a:rPr kumimoji="1" lang="en-US" altLang="ja-JP" sz="800" dirty="0">
                <a:latin typeface="メイリオ" panose="020B0604030504040204" pitchFamily="50" charset="-128"/>
                <a:ea typeface="メイリオ" panose="020B0604030504040204" pitchFamily="50" charset="-128"/>
              </a:rPr>
              <a:t> https://www.hrr.mlit.go.jp/shinano/shinanogawa_info/qamini/qa/index.html </a:t>
            </a:r>
            <a:r>
              <a:rPr kumimoji="1" lang="ja-JP" altLang="en-US" sz="800" dirty="0">
                <a:latin typeface="メイリオ" panose="020B0604030504040204" pitchFamily="50" charset="-128"/>
                <a:ea typeface="メイリオ" panose="020B0604030504040204" pitchFamily="50" charset="-128"/>
              </a:rPr>
              <a:t>）</a:t>
            </a:r>
            <a:r>
              <a:rPr kumimoji="1" lang="ja-JP" altLang="en-US" sz="1000" dirty="0">
                <a:latin typeface="メイリオ" panose="020B0604030504040204" pitchFamily="50" charset="-128"/>
                <a:ea typeface="メイリオ" panose="020B0604030504040204" pitchFamily="50" charset="-128"/>
              </a:rPr>
              <a:t>をもとに作成</a:t>
            </a:r>
          </a:p>
        </p:txBody>
      </p:sp>
      <p:sp>
        <p:nvSpPr>
          <p:cNvPr id="12" name="楕円 11">
            <a:extLst>
              <a:ext uri="{FF2B5EF4-FFF2-40B4-BE49-F238E27FC236}">
                <a16:creationId xmlns:a16="http://schemas.microsoft.com/office/drawing/2014/main" id="{9CAC9C88-835D-4047-8F34-9A9E0265113B}"/>
              </a:ext>
            </a:extLst>
          </p:cNvPr>
          <p:cNvSpPr/>
          <p:nvPr/>
        </p:nvSpPr>
        <p:spPr>
          <a:xfrm>
            <a:off x="4581315" y="796817"/>
            <a:ext cx="1108624" cy="1108624"/>
          </a:xfrm>
          <a:prstGeom prst="ellipse">
            <a:avLst/>
          </a:prstGeom>
          <a:solidFill>
            <a:srgbClr val="F7D9DA"/>
          </a:solidFill>
          <a:ln w="50800">
            <a:solidFill>
              <a:srgbClr val="F353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3" name="テキスト ボックス 32">
            <a:extLst>
              <a:ext uri="{FF2B5EF4-FFF2-40B4-BE49-F238E27FC236}">
                <a16:creationId xmlns:a16="http://schemas.microsoft.com/office/drawing/2014/main" id="{8920E81F-E74D-47F9-98A6-4C0F1790DB37}"/>
              </a:ext>
            </a:extLst>
          </p:cNvPr>
          <p:cNvSpPr txBox="1"/>
          <p:nvPr/>
        </p:nvSpPr>
        <p:spPr>
          <a:xfrm>
            <a:off x="4581314" y="891572"/>
            <a:ext cx="1108624" cy="941814"/>
          </a:xfrm>
          <a:prstGeom prst="rect">
            <a:avLst/>
          </a:prstGeom>
          <a:noFill/>
          <a:ln w="38100">
            <a:noFill/>
          </a:ln>
        </p:spPr>
        <p:txBody>
          <a:bodyPr wrap="square" lIns="0" tIns="36000" rIns="0" bIns="0" rtlCol="0" anchor="ctr" anchorCtr="0">
            <a:noAutofit/>
          </a:bodyPr>
          <a:lstStyle/>
          <a:p>
            <a:pPr algn="ctr">
              <a:lnSpc>
                <a:spcPts val="3400"/>
              </a:lnSpc>
            </a:pPr>
            <a:r>
              <a:rPr kumimoji="1" lang="ja-JP" altLang="en-US" sz="2400" dirty="0">
                <a:latin typeface="メイリオ" panose="020B0604030504040204" pitchFamily="50" charset="-128"/>
                <a:ea typeface="メイリオ" panose="020B0604030504040204" pitchFamily="50" charset="-128"/>
              </a:rPr>
              <a:t>全国</a:t>
            </a:r>
            <a:endParaRPr kumimoji="1" lang="en-US" altLang="ja-JP" sz="2400" dirty="0">
              <a:latin typeface="メイリオ" panose="020B0604030504040204" pitchFamily="50" charset="-128"/>
              <a:ea typeface="メイリオ" panose="020B0604030504040204" pitchFamily="50" charset="-128"/>
            </a:endParaRPr>
          </a:p>
          <a:p>
            <a:pPr algn="ctr">
              <a:lnSpc>
                <a:spcPts val="3400"/>
              </a:lnSpc>
            </a:pPr>
            <a:r>
              <a:rPr kumimoji="1" lang="en-US" altLang="ja-JP" sz="3200" b="1" dirty="0">
                <a:latin typeface="メイリオ" panose="020B0604030504040204" pitchFamily="50" charset="-128"/>
                <a:ea typeface="メイリオ" panose="020B0604030504040204" pitchFamily="50" charset="-128"/>
              </a:rPr>
              <a:t>1</a:t>
            </a:r>
            <a:r>
              <a:rPr kumimoji="1" lang="ja-JP" altLang="en-US" sz="3200" b="1" dirty="0">
                <a:latin typeface="メイリオ" panose="020B0604030504040204" pitchFamily="50" charset="-128"/>
                <a:ea typeface="メイリオ" panose="020B0604030504040204" pitchFamily="50" charset="-128"/>
              </a:rPr>
              <a:t>位</a:t>
            </a:r>
            <a:endParaRPr kumimoji="1" lang="en-US" altLang="ja-JP" sz="3200" b="1" dirty="0">
              <a:latin typeface="メイリオ" panose="020B0604030504040204" pitchFamily="50" charset="-128"/>
              <a:ea typeface="メイリオ" panose="020B0604030504040204" pitchFamily="50" charset="-128"/>
            </a:endParaRPr>
          </a:p>
        </p:txBody>
      </p:sp>
      <p:sp>
        <p:nvSpPr>
          <p:cNvPr id="34" name="楕円 33">
            <a:extLst>
              <a:ext uri="{FF2B5EF4-FFF2-40B4-BE49-F238E27FC236}">
                <a16:creationId xmlns:a16="http://schemas.microsoft.com/office/drawing/2014/main" id="{B3369EAE-9CC7-4802-A12B-1B9982B6B76A}"/>
              </a:ext>
            </a:extLst>
          </p:cNvPr>
          <p:cNvSpPr/>
          <p:nvPr/>
        </p:nvSpPr>
        <p:spPr>
          <a:xfrm>
            <a:off x="4581315" y="2726863"/>
            <a:ext cx="1108624" cy="1108624"/>
          </a:xfrm>
          <a:prstGeom prst="ellipse">
            <a:avLst/>
          </a:prstGeom>
          <a:solidFill>
            <a:schemeClr val="accent2">
              <a:lumMod val="20000"/>
              <a:lumOff val="80000"/>
            </a:schemeClr>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5" name="テキスト ボックス 34">
            <a:extLst>
              <a:ext uri="{FF2B5EF4-FFF2-40B4-BE49-F238E27FC236}">
                <a16:creationId xmlns:a16="http://schemas.microsoft.com/office/drawing/2014/main" id="{8B9CB938-CB23-48E7-9A32-0ABB33CEF18F}"/>
              </a:ext>
            </a:extLst>
          </p:cNvPr>
          <p:cNvSpPr txBox="1"/>
          <p:nvPr/>
        </p:nvSpPr>
        <p:spPr>
          <a:xfrm>
            <a:off x="4581314" y="2821618"/>
            <a:ext cx="1108624" cy="941814"/>
          </a:xfrm>
          <a:prstGeom prst="rect">
            <a:avLst/>
          </a:prstGeom>
          <a:noFill/>
          <a:ln w="38100">
            <a:noFill/>
          </a:ln>
        </p:spPr>
        <p:txBody>
          <a:bodyPr wrap="square" lIns="0" tIns="36000" rIns="0" bIns="0" rtlCol="0" anchor="ctr" anchorCtr="0">
            <a:noAutofit/>
          </a:bodyPr>
          <a:lstStyle/>
          <a:p>
            <a:pPr algn="ctr">
              <a:lnSpc>
                <a:spcPts val="3400"/>
              </a:lnSpc>
            </a:pPr>
            <a:r>
              <a:rPr kumimoji="1" lang="ja-JP" altLang="en-US" sz="2400" dirty="0">
                <a:latin typeface="メイリオ" panose="020B0604030504040204" pitchFamily="50" charset="-128"/>
                <a:ea typeface="メイリオ" panose="020B0604030504040204" pitchFamily="50" charset="-128"/>
              </a:rPr>
              <a:t>全国</a:t>
            </a:r>
            <a:endParaRPr kumimoji="1" lang="en-US" altLang="ja-JP" sz="2400" dirty="0">
              <a:latin typeface="メイリオ" panose="020B0604030504040204" pitchFamily="50" charset="-128"/>
              <a:ea typeface="メイリオ" panose="020B0604030504040204" pitchFamily="50" charset="-128"/>
            </a:endParaRPr>
          </a:p>
          <a:p>
            <a:pPr algn="ctr">
              <a:lnSpc>
                <a:spcPts val="3400"/>
              </a:lnSpc>
            </a:pPr>
            <a:r>
              <a:rPr kumimoji="1" lang="ja-JP" altLang="en-US" sz="3200" b="1" dirty="0">
                <a:latin typeface="メイリオ" panose="020B0604030504040204" pitchFamily="50" charset="-128"/>
                <a:ea typeface="メイリオ" panose="020B0604030504040204" pitchFamily="50" charset="-128"/>
              </a:rPr>
              <a:t>３位</a:t>
            </a:r>
            <a:endParaRPr kumimoji="1" lang="en-US" altLang="ja-JP" sz="3200" b="1" dirty="0">
              <a:latin typeface="メイリオ" panose="020B0604030504040204" pitchFamily="50" charset="-128"/>
              <a:ea typeface="メイリオ" panose="020B0604030504040204" pitchFamily="50" charset="-128"/>
            </a:endParaRPr>
          </a:p>
        </p:txBody>
      </p:sp>
      <p:sp>
        <p:nvSpPr>
          <p:cNvPr id="36" name="楕円 35">
            <a:extLst>
              <a:ext uri="{FF2B5EF4-FFF2-40B4-BE49-F238E27FC236}">
                <a16:creationId xmlns:a16="http://schemas.microsoft.com/office/drawing/2014/main" id="{A4737CE7-73D3-4596-99FD-96106561D9E0}"/>
              </a:ext>
            </a:extLst>
          </p:cNvPr>
          <p:cNvSpPr/>
          <p:nvPr/>
        </p:nvSpPr>
        <p:spPr>
          <a:xfrm>
            <a:off x="4581315" y="4884596"/>
            <a:ext cx="1108624" cy="1108624"/>
          </a:xfrm>
          <a:prstGeom prst="ellipse">
            <a:avLst/>
          </a:prstGeom>
          <a:solidFill>
            <a:srgbClr val="F7D9DA"/>
          </a:solidFill>
          <a:ln w="50800">
            <a:solidFill>
              <a:srgbClr val="F353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7" name="テキスト ボックス 36">
            <a:extLst>
              <a:ext uri="{FF2B5EF4-FFF2-40B4-BE49-F238E27FC236}">
                <a16:creationId xmlns:a16="http://schemas.microsoft.com/office/drawing/2014/main" id="{BC7D4966-A678-4268-A2F5-D2FF77F599D4}"/>
              </a:ext>
            </a:extLst>
          </p:cNvPr>
          <p:cNvSpPr txBox="1"/>
          <p:nvPr/>
        </p:nvSpPr>
        <p:spPr>
          <a:xfrm>
            <a:off x="4581314" y="4979351"/>
            <a:ext cx="1108624" cy="941814"/>
          </a:xfrm>
          <a:prstGeom prst="rect">
            <a:avLst/>
          </a:prstGeom>
          <a:noFill/>
          <a:ln w="38100">
            <a:noFill/>
          </a:ln>
        </p:spPr>
        <p:txBody>
          <a:bodyPr wrap="square" lIns="0" tIns="36000" rIns="0" bIns="0" rtlCol="0" anchor="ctr" anchorCtr="0">
            <a:noAutofit/>
          </a:bodyPr>
          <a:lstStyle/>
          <a:p>
            <a:pPr algn="ctr">
              <a:lnSpc>
                <a:spcPts val="3400"/>
              </a:lnSpc>
            </a:pPr>
            <a:r>
              <a:rPr kumimoji="1" lang="ja-JP" altLang="en-US" sz="2400" dirty="0">
                <a:latin typeface="メイリオ" panose="020B0604030504040204" pitchFamily="50" charset="-128"/>
                <a:ea typeface="メイリオ" panose="020B0604030504040204" pitchFamily="50" charset="-128"/>
              </a:rPr>
              <a:t>全国</a:t>
            </a:r>
            <a:endParaRPr kumimoji="1" lang="en-US" altLang="ja-JP" sz="2400" dirty="0">
              <a:latin typeface="メイリオ" panose="020B0604030504040204" pitchFamily="50" charset="-128"/>
              <a:ea typeface="メイリオ" panose="020B0604030504040204" pitchFamily="50" charset="-128"/>
            </a:endParaRPr>
          </a:p>
          <a:p>
            <a:pPr algn="ctr">
              <a:lnSpc>
                <a:spcPts val="3400"/>
              </a:lnSpc>
            </a:pPr>
            <a:r>
              <a:rPr kumimoji="1" lang="en-US" altLang="ja-JP" sz="3200" b="1" dirty="0">
                <a:latin typeface="メイリオ" panose="020B0604030504040204" pitchFamily="50" charset="-128"/>
                <a:ea typeface="メイリオ" panose="020B0604030504040204" pitchFamily="50" charset="-128"/>
              </a:rPr>
              <a:t>1</a:t>
            </a:r>
            <a:r>
              <a:rPr kumimoji="1" lang="ja-JP" altLang="en-US" sz="3200" b="1" dirty="0">
                <a:latin typeface="メイリオ" panose="020B0604030504040204" pitchFamily="50" charset="-128"/>
                <a:ea typeface="メイリオ" panose="020B0604030504040204" pitchFamily="50" charset="-128"/>
              </a:rPr>
              <a:t>位</a:t>
            </a:r>
            <a:endParaRPr kumimoji="1" lang="en-US" altLang="ja-JP" sz="3200" b="1" dirty="0">
              <a:latin typeface="メイリオ" panose="020B0604030504040204" pitchFamily="50" charset="-128"/>
              <a:ea typeface="メイリオ" panose="020B0604030504040204" pitchFamily="50" charset="-128"/>
            </a:endParaRPr>
          </a:p>
        </p:txBody>
      </p:sp>
      <p:pic>
        <p:nvPicPr>
          <p:cNvPr id="13" name="図 12">
            <a:extLst>
              <a:ext uri="{FF2B5EF4-FFF2-40B4-BE49-F238E27FC236}">
                <a16:creationId xmlns:a16="http://schemas.microsoft.com/office/drawing/2014/main" id="{77716CB4-9470-03FB-5167-649F9E2897D9}"/>
              </a:ext>
            </a:extLst>
          </p:cNvPr>
          <p:cNvPicPr>
            <a:picLocks noChangeAspect="1"/>
          </p:cNvPicPr>
          <p:nvPr/>
        </p:nvPicPr>
        <p:blipFill>
          <a:blip r:embed="rId3"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21" name="テキスト ボックス 20">
            <a:extLst>
              <a:ext uri="{FF2B5EF4-FFF2-40B4-BE49-F238E27FC236}">
                <a16:creationId xmlns:a16="http://schemas.microsoft.com/office/drawing/2014/main" id="{049BD813-3DD7-D0F7-5B89-96DCEEBC90F6}"/>
              </a:ext>
            </a:extLst>
          </p:cNvPr>
          <p:cNvSpPr txBox="1"/>
          <p:nvPr/>
        </p:nvSpPr>
        <p:spPr>
          <a:xfrm>
            <a:off x="65000" y="91297"/>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信濃川の特徴</a:t>
            </a:r>
          </a:p>
        </p:txBody>
      </p:sp>
      <p:sp>
        <p:nvSpPr>
          <p:cNvPr id="7" name="テキスト ボックス 6">
            <a:extLst>
              <a:ext uri="{FF2B5EF4-FFF2-40B4-BE49-F238E27FC236}">
                <a16:creationId xmlns:a16="http://schemas.microsoft.com/office/drawing/2014/main" id="{16B313DE-FBBF-0333-9516-811E10A6EC67}"/>
              </a:ext>
            </a:extLst>
          </p:cNvPr>
          <p:cNvSpPr txBox="1"/>
          <p:nvPr/>
        </p:nvSpPr>
        <p:spPr>
          <a:xfrm>
            <a:off x="1137014" y="3243817"/>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授業を実施するエリアの特徴を記載する</a:t>
            </a:r>
          </a:p>
        </p:txBody>
      </p:sp>
      <p:sp>
        <p:nvSpPr>
          <p:cNvPr id="23" name="テキスト ボックス 22">
            <a:extLst>
              <a:ext uri="{FF2B5EF4-FFF2-40B4-BE49-F238E27FC236}">
                <a16:creationId xmlns:a16="http://schemas.microsoft.com/office/drawing/2014/main" id="{9A0F88DB-6AF0-B9CD-A764-C3167DF26E6F}"/>
              </a:ext>
            </a:extLst>
          </p:cNvPr>
          <p:cNvSpPr txBox="1"/>
          <p:nvPr/>
        </p:nvSpPr>
        <p:spPr>
          <a:xfrm>
            <a:off x="2026895" y="0"/>
            <a:ext cx="1001826" cy="298808"/>
          </a:xfrm>
          <a:prstGeom prst="rect">
            <a:avLst/>
          </a:prstGeom>
          <a:noFill/>
          <a:ln>
            <a:noFill/>
          </a:ln>
        </p:spPr>
        <p:txBody>
          <a:bodyPr wrap="square" rtlCol="0" anchor="ctr" anchorCtr="0">
            <a:noAutofit/>
          </a:bodyPr>
          <a:lstStyle/>
          <a:p>
            <a:pPr algn="dist"/>
            <a:r>
              <a:rPr kumimoji="1" lang="ja-JP" altLang="en-US" sz="1200" dirty="0">
                <a:solidFill>
                  <a:schemeClr val="bg1"/>
                </a:solidFill>
                <a:latin typeface="メイリオ" panose="020B0604030504040204" pitchFamily="50" charset="-128"/>
                <a:ea typeface="メイリオ" panose="020B0604030504040204" pitchFamily="50" charset="-128"/>
              </a:rPr>
              <a:t>とくちょう</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7E0EAFB1-8320-3284-D377-E0F996892B7F}"/>
              </a:ext>
            </a:extLst>
          </p:cNvPr>
          <p:cNvSpPr txBox="1"/>
          <p:nvPr/>
        </p:nvSpPr>
        <p:spPr>
          <a:xfrm>
            <a:off x="3253960" y="2758375"/>
            <a:ext cx="986570" cy="412802"/>
          </a:xfrm>
          <a:prstGeom prst="rect">
            <a:avLst/>
          </a:prstGeom>
          <a:noFill/>
          <a:ln>
            <a:noFill/>
          </a:ln>
        </p:spPr>
        <p:txBody>
          <a:bodyPr wrap="square" rtlCol="0" anchor="ctr" anchorCtr="0">
            <a:noAutofit/>
          </a:bodyPr>
          <a:lstStyle/>
          <a:p>
            <a:pPr algn="dist"/>
            <a:r>
              <a:rPr kumimoji="1" lang="ja-JP" altLang="en-US" sz="1200" dirty="0">
                <a:solidFill>
                  <a:srgbClr val="00B0F0"/>
                </a:solidFill>
                <a:latin typeface="メイリオ" panose="020B0604030504040204" pitchFamily="50" charset="-128"/>
                <a:ea typeface="メイリオ" panose="020B0604030504040204" pitchFamily="50" charset="-128"/>
              </a:rPr>
              <a:t>りゅういき</a:t>
            </a:r>
            <a:endParaRPr kumimoji="1" lang="en-US" altLang="ja-JP" sz="1200" dirty="0">
              <a:solidFill>
                <a:srgbClr val="00B0F0"/>
              </a:solidFill>
              <a:latin typeface="メイリオ" panose="020B0604030504040204" pitchFamily="50" charset="-128"/>
              <a:ea typeface="メイリオ" panose="020B0604030504040204" pitchFamily="50" charset="-128"/>
            </a:endParaRPr>
          </a:p>
        </p:txBody>
      </p:sp>
      <p:sp>
        <p:nvSpPr>
          <p:cNvPr id="38" name="テキスト ボックス 37">
            <a:extLst>
              <a:ext uri="{FF2B5EF4-FFF2-40B4-BE49-F238E27FC236}">
                <a16:creationId xmlns:a16="http://schemas.microsoft.com/office/drawing/2014/main" id="{76395C56-9BFF-39A3-0258-6AE48A968FC9}"/>
              </a:ext>
            </a:extLst>
          </p:cNvPr>
          <p:cNvSpPr txBox="1"/>
          <p:nvPr/>
        </p:nvSpPr>
        <p:spPr>
          <a:xfrm>
            <a:off x="9108643" y="5462432"/>
            <a:ext cx="1259457"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はい</a:t>
            </a:r>
            <a:endParaRPr kumimoji="1" lang="en-US" altLang="ja-JP" sz="1200" dirty="0">
              <a:latin typeface="メイリオ" panose="020B0604030504040204" pitchFamily="50" charset="-128"/>
              <a:ea typeface="メイリオ" panose="020B0604030504040204" pitchFamily="50" charset="-128"/>
            </a:endParaRPr>
          </a:p>
        </p:txBody>
      </p:sp>
      <p:sp>
        <p:nvSpPr>
          <p:cNvPr id="22" name="スライド番号プレースホルダー 9">
            <a:extLst>
              <a:ext uri="{FF2B5EF4-FFF2-40B4-BE49-F238E27FC236}">
                <a16:creationId xmlns:a16="http://schemas.microsoft.com/office/drawing/2014/main" id="{2649A4FE-AAD0-3031-772C-B4D9E22875A5}"/>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3</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717095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図 4"/>
          <p:cNvPicPr>
            <a:picLocks noChangeAspect="1"/>
          </p:cNvPicPr>
          <p:nvPr/>
        </p:nvPicPr>
        <p:blipFill rotWithShape="1">
          <a:blip r:embed="rId3" cstate="hqprint">
            <a:extLst>
              <a:ext uri="{28A0092B-C50C-407E-A947-70E740481C1C}">
                <a14:useLocalDpi xmlns:a14="http://schemas.microsoft.com/office/drawing/2010/main"/>
              </a:ext>
            </a:extLst>
          </a:blip>
          <a:srcRect b="-214"/>
          <a:stretch/>
        </p:blipFill>
        <p:spPr>
          <a:xfrm>
            <a:off x="1524000" y="734291"/>
            <a:ext cx="4665128" cy="6123709"/>
          </a:xfrm>
          <a:prstGeom prst="rect">
            <a:avLst/>
          </a:prstGeom>
        </p:spPr>
      </p:pic>
      <p:sp>
        <p:nvSpPr>
          <p:cNvPr id="6" name="楕円 5"/>
          <p:cNvSpPr/>
          <p:nvPr/>
        </p:nvSpPr>
        <p:spPr>
          <a:xfrm>
            <a:off x="3257551" y="2872576"/>
            <a:ext cx="230459" cy="230459"/>
          </a:xfrm>
          <a:prstGeom prst="ellipse">
            <a:avLst/>
          </a:prstGeom>
          <a:solidFill>
            <a:srgbClr val="FF0000"/>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7" name="テキスト ボックス 6"/>
          <p:cNvSpPr txBox="1"/>
          <p:nvPr/>
        </p:nvSpPr>
        <p:spPr>
          <a:xfrm>
            <a:off x="4260683" y="1947568"/>
            <a:ext cx="1107996" cy="461665"/>
          </a:xfrm>
          <a:prstGeom prst="rect">
            <a:avLst/>
          </a:prstGeom>
          <a:noFill/>
        </p:spPr>
        <p:txBody>
          <a:bodyPr wrap="none" rtlCol="0">
            <a:spAutoFit/>
          </a:bodyPr>
          <a:lstStyle/>
          <a:p>
            <a:r>
              <a:rPr kumimoji="1" lang="ja-JP" altLang="en-US" sz="2400" b="1" i="1" dirty="0">
                <a:effectLst>
                  <a:outerShdw blurRad="38100" dist="38100" dir="2700000" algn="tl">
                    <a:srgbClr val="000000">
                      <a:alpha val="43137"/>
                    </a:srgbClr>
                  </a:outerShdw>
                </a:effectLst>
                <a:latin typeface="メイリオ" panose="020B0604030504040204" pitchFamily="50" charset="-128"/>
                <a:ea typeface="メイリオ" panose="020B0604030504040204" pitchFamily="50" charset="-128"/>
              </a:rPr>
              <a:t>津南町</a:t>
            </a:r>
          </a:p>
        </p:txBody>
      </p:sp>
      <p:sp>
        <p:nvSpPr>
          <p:cNvPr id="19" name="テキスト ボックス 18"/>
          <p:cNvSpPr txBox="1"/>
          <p:nvPr/>
        </p:nvSpPr>
        <p:spPr>
          <a:xfrm>
            <a:off x="5774601" y="3796145"/>
            <a:ext cx="4893400" cy="1138773"/>
          </a:xfrm>
          <a:prstGeom prst="rect">
            <a:avLst/>
          </a:prstGeom>
          <a:noFill/>
        </p:spPr>
        <p:txBody>
          <a:bodyPr wrap="square" rtlCol="0">
            <a:spAutoFit/>
          </a:bodyPr>
          <a:lstStyle/>
          <a:p>
            <a:r>
              <a:rPr kumimoji="1" lang="ja-JP" altLang="en-US" sz="2800" b="1" dirty="0">
                <a:latin typeface="メイリオ" panose="020B0604030504040204" pitchFamily="50" charset="-128"/>
                <a:ea typeface="メイリオ" panose="020B0604030504040204" pitchFamily="50" charset="-128"/>
              </a:rPr>
              <a:t>地質：比較的軟弱な地質</a:t>
            </a:r>
            <a:endParaRPr kumimoji="1" lang="en-US" altLang="ja-JP" sz="2800" b="1" dirty="0">
              <a:latin typeface="メイリオ" panose="020B0604030504040204" pitchFamily="50" charset="-128"/>
              <a:ea typeface="メイリオ" panose="020B0604030504040204" pitchFamily="50" charset="-128"/>
            </a:endParaRPr>
          </a:p>
          <a:p>
            <a:r>
              <a:rPr kumimoji="1" lang="ja-JP" altLang="en-US" sz="2000" dirty="0">
                <a:latin typeface="メイリオ" panose="020B0604030504040204" pitchFamily="50" charset="-128"/>
                <a:ea typeface="メイリオ" panose="020B0604030504040204" pitchFamily="50" charset="-128"/>
              </a:rPr>
              <a:t>主に砂や小石などで構成されている比較的軟弱な地質をしている</a:t>
            </a:r>
            <a:endParaRPr kumimoji="1" lang="en-US" altLang="ja-JP" sz="2000" dirty="0">
              <a:latin typeface="メイリオ" panose="020B0604030504040204" pitchFamily="50" charset="-128"/>
              <a:ea typeface="メイリオ" panose="020B0604030504040204" pitchFamily="50" charset="-128"/>
            </a:endParaRPr>
          </a:p>
        </p:txBody>
      </p:sp>
      <p:sp>
        <p:nvSpPr>
          <p:cNvPr id="24" name="テキスト ボックス 23"/>
          <p:cNvSpPr txBox="1"/>
          <p:nvPr/>
        </p:nvSpPr>
        <p:spPr>
          <a:xfrm>
            <a:off x="5135681" y="6087114"/>
            <a:ext cx="5211683" cy="523220"/>
          </a:xfrm>
          <a:prstGeom prst="rect">
            <a:avLst/>
          </a:prstGeom>
          <a:noFill/>
        </p:spPr>
        <p:txBody>
          <a:bodyPr wrap="none" rtlCol="0">
            <a:spAutoFit/>
          </a:bodyPr>
          <a:lstStyle/>
          <a:p>
            <a:r>
              <a:rPr kumimoji="1" lang="ja-JP" altLang="en-US" sz="2800" b="1" dirty="0">
                <a:solidFill>
                  <a:srgbClr val="FF0000"/>
                </a:solidFill>
                <a:latin typeface="メイリオ" panose="020B0604030504040204" pitchFamily="50" charset="-128"/>
                <a:ea typeface="メイリオ" panose="020B0604030504040204" pitchFamily="50" charset="-128"/>
              </a:rPr>
              <a:t>土砂災害警戒区域：１９１箇所</a:t>
            </a:r>
          </a:p>
        </p:txBody>
      </p:sp>
      <p:sp>
        <p:nvSpPr>
          <p:cNvPr id="26" name="テキスト ボックス 25"/>
          <p:cNvSpPr txBox="1"/>
          <p:nvPr/>
        </p:nvSpPr>
        <p:spPr>
          <a:xfrm>
            <a:off x="5731255" y="2135111"/>
            <a:ext cx="4893400" cy="1446550"/>
          </a:xfrm>
          <a:prstGeom prst="rect">
            <a:avLst/>
          </a:prstGeom>
          <a:noFill/>
        </p:spPr>
        <p:txBody>
          <a:bodyPr wrap="square" rtlCol="0">
            <a:spAutoFit/>
          </a:bodyPr>
          <a:lstStyle/>
          <a:p>
            <a:r>
              <a:rPr kumimoji="1" lang="ja-JP" altLang="en-US" sz="2800" b="1" dirty="0">
                <a:latin typeface="メイリオ" panose="020B0604030504040204" pitchFamily="50" charset="-128"/>
                <a:ea typeface="メイリオ" panose="020B0604030504040204" pitchFamily="50" charset="-128"/>
              </a:rPr>
              <a:t>地形：谷や沢などが多数存在</a:t>
            </a:r>
            <a:endParaRPr kumimoji="1" lang="en-US" altLang="ja-JP" sz="2800" b="1" dirty="0">
              <a:latin typeface="メイリオ" panose="020B0604030504040204" pitchFamily="50" charset="-128"/>
              <a:ea typeface="メイリオ" panose="020B0604030504040204" pitchFamily="50" charset="-128"/>
            </a:endParaRPr>
          </a:p>
          <a:p>
            <a:r>
              <a:rPr kumimoji="1" lang="ja-JP" altLang="en-US" sz="2000" dirty="0">
                <a:latin typeface="メイリオ" panose="020B0604030504040204" pitchFamily="50" charset="-128"/>
                <a:ea typeface="メイリオ" panose="020B0604030504040204" pitchFamily="50" charset="-128"/>
              </a:rPr>
              <a:t>信濃川の北側は多くの谷や沢などがあり、水が集まりやすい地形をしているため、土砂災害が起きる可能性がある</a:t>
            </a:r>
          </a:p>
        </p:txBody>
      </p:sp>
      <p:sp>
        <p:nvSpPr>
          <p:cNvPr id="27" name="テキスト ボックス 26"/>
          <p:cNvSpPr txBox="1"/>
          <p:nvPr/>
        </p:nvSpPr>
        <p:spPr>
          <a:xfrm>
            <a:off x="5135680" y="5492160"/>
            <a:ext cx="4852610" cy="523220"/>
          </a:xfrm>
          <a:prstGeom prst="rect">
            <a:avLst/>
          </a:prstGeom>
          <a:noFill/>
        </p:spPr>
        <p:txBody>
          <a:bodyPr wrap="none" rtlCol="0">
            <a:spAutoFit/>
          </a:bodyPr>
          <a:lstStyle/>
          <a:p>
            <a:r>
              <a:rPr kumimoji="1" lang="ja-JP" altLang="en-US" sz="2800" b="1" dirty="0">
                <a:latin typeface="メイリオ" panose="020B0604030504040204" pitchFamily="50" charset="-128"/>
                <a:ea typeface="メイリオ" panose="020B0604030504040204" pitchFamily="50" charset="-128"/>
              </a:rPr>
              <a:t>土砂災害のおそれのある箇所</a:t>
            </a:r>
          </a:p>
        </p:txBody>
      </p:sp>
      <p:cxnSp>
        <p:nvCxnSpPr>
          <p:cNvPr id="3" name="直線コネクタ 2"/>
          <p:cNvCxnSpPr>
            <a:cxnSpLocks/>
            <a:endCxn id="6" idx="7"/>
          </p:cNvCxnSpPr>
          <p:nvPr/>
        </p:nvCxnSpPr>
        <p:spPr>
          <a:xfrm flipH="1">
            <a:off x="3454259" y="2193363"/>
            <a:ext cx="770186" cy="712963"/>
          </a:xfrm>
          <a:prstGeom prst="line">
            <a:avLst/>
          </a:prstGeom>
          <a:ln w="12700">
            <a:solidFill>
              <a:schemeClr val="tx1"/>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8" name="テキスト ボックス 17"/>
          <p:cNvSpPr txBox="1"/>
          <p:nvPr/>
        </p:nvSpPr>
        <p:spPr>
          <a:xfrm>
            <a:off x="5774601" y="906615"/>
            <a:ext cx="4850054" cy="1077218"/>
          </a:xfrm>
          <a:prstGeom prst="rect">
            <a:avLst/>
          </a:prstGeom>
          <a:noFill/>
        </p:spPr>
        <p:txBody>
          <a:bodyPr wrap="square" rtlCol="0">
            <a:spAutoFit/>
          </a:bodyPr>
          <a:lstStyle/>
          <a:p>
            <a:r>
              <a:rPr kumimoji="1" lang="ja-JP" altLang="en-US" sz="2000" dirty="0">
                <a:latin typeface="メイリオ" panose="020B0604030504040204" pitchFamily="50" charset="-128"/>
                <a:ea typeface="メイリオ" panose="020B0604030504040204" pitchFamily="50" charset="-128"/>
              </a:rPr>
              <a:t>津南町は</a:t>
            </a:r>
            <a:r>
              <a:rPr kumimoji="1" lang="ja-JP" altLang="en-US" sz="2400" b="1" dirty="0">
                <a:latin typeface="メイリオ" panose="020B0604030504040204" pitchFamily="50" charset="-128"/>
                <a:ea typeface="メイリオ" panose="020B0604030504040204" pitchFamily="50" charset="-128"/>
              </a:rPr>
              <a:t>“フォッサマグナ”</a:t>
            </a:r>
            <a:r>
              <a:rPr kumimoji="1" lang="ja-JP" altLang="en-US" sz="2000" dirty="0">
                <a:latin typeface="メイリオ" panose="020B0604030504040204" pitchFamily="50" charset="-128"/>
                <a:ea typeface="メイリオ" panose="020B0604030504040204" pitchFamily="50" charset="-128"/>
              </a:rPr>
              <a:t>と呼ばれる、比較的新しい時代にできた地層とされる範囲に含まれている</a:t>
            </a:r>
          </a:p>
        </p:txBody>
      </p:sp>
      <p:sp>
        <p:nvSpPr>
          <p:cNvPr id="15" name="テキスト ボックス 14">
            <a:extLst>
              <a:ext uri="{FF2B5EF4-FFF2-40B4-BE49-F238E27FC236}">
                <a16:creationId xmlns:a16="http://schemas.microsoft.com/office/drawing/2014/main" id="{14454210-A4F3-4410-8D03-8417AAC0E9AE}"/>
              </a:ext>
            </a:extLst>
          </p:cNvPr>
          <p:cNvSpPr txBox="1"/>
          <p:nvPr/>
        </p:nvSpPr>
        <p:spPr>
          <a:xfrm>
            <a:off x="5774602" y="6610335"/>
            <a:ext cx="4893399" cy="246221"/>
          </a:xfrm>
          <a:prstGeom prst="rect">
            <a:avLst/>
          </a:prstGeom>
          <a:noFill/>
        </p:spPr>
        <p:txBody>
          <a:bodyPr wrap="square" rtlCol="0">
            <a:spAutoFit/>
          </a:bodyPr>
          <a:lstStyle/>
          <a:p>
            <a:pPr algn="r"/>
            <a:r>
              <a:rPr kumimoji="1" lang="ja-JP" altLang="en-US" sz="1000" dirty="0">
                <a:latin typeface="メイリオ" panose="020B0604030504040204" pitchFamily="50" charset="-128"/>
                <a:ea typeface="メイリオ" panose="020B0604030504040204" pitchFamily="50" charset="-128"/>
              </a:rPr>
              <a:t>出典：新潟県土木部</a:t>
            </a:r>
          </a:p>
        </p:txBody>
      </p:sp>
      <p:pic>
        <p:nvPicPr>
          <p:cNvPr id="2" name="図 1">
            <a:extLst>
              <a:ext uri="{FF2B5EF4-FFF2-40B4-BE49-F238E27FC236}">
                <a16:creationId xmlns:a16="http://schemas.microsoft.com/office/drawing/2014/main" id="{0F6D99B1-2D06-81E2-88EB-6EC907C46352}"/>
              </a:ext>
            </a:extLst>
          </p:cNvPr>
          <p:cNvPicPr>
            <a:picLocks noChangeAspect="1"/>
          </p:cNvPicPr>
          <p:nvPr/>
        </p:nvPicPr>
        <p:blipFill>
          <a:blip r:embed="rId4" cstate="hqprint">
            <a:extLst>
              <a:ext uri="{28A0092B-C50C-407E-A947-70E740481C1C}">
                <a14:useLocalDpi xmlns:a14="http://schemas.microsoft.com/office/drawing/2010/main"/>
              </a:ext>
            </a:extLst>
          </a:blip>
          <a:srcRect/>
          <a:stretch>
            <a:fillRect/>
          </a:stretch>
        </p:blipFill>
        <p:spPr>
          <a:xfrm>
            <a:off x="0" y="0"/>
            <a:ext cx="12192000" cy="719328"/>
          </a:xfrm>
          <a:prstGeom prst="rect">
            <a:avLst/>
          </a:prstGeom>
        </p:spPr>
      </p:pic>
      <p:sp>
        <p:nvSpPr>
          <p:cNvPr id="4" name="テキスト ボックス 3">
            <a:extLst>
              <a:ext uri="{FF2B5EF4-FFF2-40B4-BE49-F238E27FC236}">
                <a16:creationId xmlns:a16="http://schemas.microsoft.com/office/drawing/2014/main" id="{4C77099C-E5A7-113D-33D2-DBE3481F184B}"/>
              </a:ext>
            </a:extLst>
          </p:cNvPr>
          <p:cNvSpPr txBox="1"/>
          <p:nvPr/>
        </p:nvSpPr>
        <p:spPr>
          <a:xfrm>
            <a:off x="65000" y="91440"/>
            <a:ext cx="9144000" cy="612000"/>
          </a:xfrm>
          <a:prstGeom prst="rect">
            <a:avLst/>
          </a:prstGeom>
          <a:noFill/>
        </p:spPr>
        <p:txBody>
          <a:bodyPr wrap="square" lIns="180000" tIns="252000" rIns="0" bIns="0" rtlCol="0" anchor="ctr" anchorCtr="0">
            <a:noAutofit/>
          </a:bodyPr>
          <a:lstStyle>
            <a:defPPr>
              <a:defRPr lang="en-US"/>
            </a:defPPr>
            <a:lvl1pPr>
              <a:lnSpc>
                <a:spcPts val="4000"/>
              </a:lnSpc>
              <a:defRPr kumimoji="1" sz="3600" b="1" i="1">
                <a:solidFill>
                  <a:schemeClr val="bg1"/>
                </a:solidFill>
                <a:latin typeface="メイリオ" panose="020B0604030504040204" pitchFamily="50" charset="-128"/>
                <a:ea typeface="メイリオ" panose="020B0604030504040204" pitchFamily="50" charset="-128"/>
              </a:defRPr>
            </a:lvl1pPr>
          </a:lstStyle>
          <a:p>
            <a:r>
              <a:rPr lang="ja-JP" altLang="en-US" i="0" dirty="0"/>
              <a:t>〇〇〇の地形・地質</a:t>
            </a:r>
          </a:p>
        </p:txBody>
      </p:sp>
      <p:sp>
        <p:nvSpPr>
          <p:cNvPr id="9" name="テキスト ボックス 8">
            <a:extLst>
              <a:ext uri="{FF2B5EF4-FFF2-40B4-BE49-F238E27FC236}">
                <a16:creationId xmlns:a16="http://schemas.microsoft.com/office/drawing/2014/main" id="{8CD11287-24E3-E889-869E-20B852FAE6D2}"/>
              </a:ext>
            </a:extLst>
          </p:cNvPr>
          <p:cNvSpPr txBox="1"/>
          <p:nvPr/>
        </p:nvSpPr>
        <p:spPr>
          <a:xfrm>
            <a:off x="982717" y="374713"/>
            <a:ext cx="9917972" cy="843477"/>
          </a:xfrm>
          <a:prstGeom prst="rect">
            <a:avLst/>
          </a:prstGeom>
          <a:solidFill>
            <a:srgbClr val="FFFF00"/>
          </a:solidFill>
        </p:spPr>
        <p:txBody>
          <a:bodyPr wrap="square" tIns="180000" rtlCol="0" anchor="ctr">
            <a:spAutoFit/>
          </a:bodyPr>
          <a:lstStyle/>
          <a:p>
            <a:pPr algn="ctr"/>
            <a:r>
              <a:rPr kumimoji="1" lang="ja-JP" altLang="en-US" sz="4000" b="1" dirty="0">
                <a:solidFill>
                  <a:srgbClr val="FF0000"/>
                </a:solidFill>
                <a:latin typeface="メイリオ" panose="020B0604030504040204" pitchFamily="50" charset="-128"/>
                <a:ea typeface="メイリオ" panose="020B0604030504040204" pitchFamily="50" charset="-128"/>
              </a:rPr>
              <a:t>授業を実施するエリアの特徴を記載する</a:t>
            </a:r>
          </a:p>
        </p:txBody>
      </p:sp>
      <p:sp>
        <p:nvSpPr>
          <p:cNvPr id="11" name="テキスト ボックス 10">
            <a:extLst>
              <a:ext uri="{FF2B5EF4-FFF2-40B4-BE49-F238E27FC236}">
                <a16:creationId xmlns:a16="http://schemas.microsoft.com/office/drawing/2014/main" id="{D4F1CCE7-6FFE-440F-BA98-65056AC3B755}"/>
              </a:ext>
            </a:extLst>
          </p:cNvPr>
          <p:cNvSpPr txBox="1"/>
          <p:nvPr/>
        </p:nvSpPr>
        <p:spPr>
          <a:xfrm>
            <a:off x="3454259" y="4643"/>
            <a:ext cx="869079" cy="291740"/>
          </a:xfrm>
          <a:prstGeom prst="rect">
            <a:avLst/>
          </a:prstGeom>
          <a:noFill/>
          <a:ln>
            <a:noFill/>
          </a:ln>
        </p:spPr>
        <p:txBody>
          <a:bodyPr wrap="square" rtlCol="0" anchor="ctr" anchorCtr="0">
            <a:noAutofit/>
          </a:bodyPr>
          <a:lstStyle/>
          <a:p>
            <a:pPr algn="dist"/>
            <a:r>
              <a:rPr kumimoji="1" lang="ja-JP" altLang="en-US" sz="1200" dirty="0">
                <a:solidFill>
                  <a:schemeClr val="bg1"/>
                </a:solidFill>
                <a:latin typeface="メイリオ" panose="020B0604030504040204" pitchFamily="50" charset="-128"/>
                <a:ea typeface="メイリオ" panose="020B0604030504040204" pitchFamily="50" charset="-128"/>
              </a:rPr>
              <a:t>ちしつ</a:t>
            </a:r>
            <a:endParaRPr kumimoji="1" lang="en-US" altLang="ja-JP" sz="1200" dirty="0">
              <a:solidFill>
                <a:schemeClr val="bg1"/>
              </a:solidFill>
              <a:latin typeface="メイリオ" panose="020B0604030504040204" pitchFamily="50" charset="-128"/>
              <a:ea typeface="メイリオ" panose="020B0604030504040204" pitchFamily="50" charset="-128"/>
            </a:endParaRPr>
          </a:p>
        </p:txBody>
      </p:sp>
      <p:sp>
        <p:nvSpPr>
          <p:cNvPr id="13" name="テキスト ボックス 12">
            <a:extLst>
              <a:ext uri="{FF2B5EF4-FFF2-40B4-BE49-F238E27FC236}">
                <a16:creationId xmlns:a16="http://schemas.microsoft.com/office/drawing/2014/main" id="{EE19BCEF-ED86-E4D8-9599-C1CAB2A9CDAC}"/>
              </a:ext>
            </a:extLst>
          </p:cNvPr>
          <p:cNvSpPr txBox="1"/>
          <p:nvPr/>
        </p:nvSpPr>
        <p:spPr>
          <a:xfrm>
            <a:off x="9717635" y="1734825"/>
            <a:ext cx="1259457"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そんざい</a:t>
            </a:r>
            <a:endParaRPr kumimoji="1" lang="en-US" altLang="ja-JP" sz="1200" dirty="0">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B5223CDE-2FD6-9C65-9F88-18FE395B6E2F}"/>
              </a:ext>
            </a:extLst>
          </p:cNvPr>
          <p:cNvSpPr txBox="1"/>
          <p:nvPr/>
        </p:nvSpPr>
        <p:spPr>
          <a:xfrm>
            <a:off x="5893067" y="3420458"/>
            <a:ext cx="1259457"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ちしつ</a:t>
            </a:r>
            <a:endParaRPr kumimoji="1" lang="en-US" altLang="ja-JP" sz="1200" dirty="0">
              <a:latin typeface="メイリオ" panose="020B0604030504040204" pitchFamily="50" charset="-128"/>
              <a:ea typeface="メイリオ" panose="020B0604030504040204" pitchFamily="50" charset="-128"/>
            </a:endParaRPr>
          </a:p>
        </p:txBody>
      </p:sp>
      <p:sp>
        <p:nvSpPr>
          <p:cNvPr id="20" name="テキスト ボックス 19">
            <a:extLst>
              <a:ext uri="{FF2B5EF4-FFF2-40B4-BE49-F238E27FC236}">
                <a16:creationId xmlns:a16="http://schemas.microsoft.com/office/drawing/2014/main" id="{1E61130E-E029-367B-7D73-A0EBD879DD8D}"/>
              </a:ext>
            </a:extLst>
          </p:cNvPr>
          <p:cNvSpPr txBox="1"/>
          <p:nvPr/>
        </p:nvSpPr>
        <p:spPr>
          <a:xfrm>
            <a:off x="6979880" y="3419014"/>
            <a:ext cx="1259457"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ひかくてき</a:t>
            </a:r>
            <a:endParaRPr kumimoji="1" lang="en-US" altLang="ja-JP" sz="1200" dirty="0">
              <a:latin typeface="メイリオ" panose="020B0604030504040204" pitchFamily="50" charset="-128"/>
              <a:ea typeface="メイリオ" panose="020B0604030504040204" pitchFamily="50" charset="-128"/>
            </a:endParaRPr>
          </a:p>
        </p:txBody>
      </p:sp>
      <p:sp>
        <p:nvSpPr>
          <p:cNvPr id="22" name="テキスト ボックス 21">
            <a:extLst>
              <a:ext uri="{FF2B5EF4-FFF2-40B4-BE49-F238E27FC236}">
                <a16:creationId xmlns:a16="http://schemas.microsoft.com/office/drawing/2014/main" id="{DFE558A9-289A-31C9-431F-7B754F22CF50}"/>
              </a:ext>
            </a:extLst>
          </p:cNvPr>
          <p:cNvSpPr txBox="1"/>
          <p:nvPr/>
        </p:nvSpPr>
        <p:spPr>
          <a:xfrm>
            <a:off x="9100817" y="3432738"/>
            <a:ext cx="1259457"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ちしつ</a:t>
            </a:r>
            <a:endParaRPr kumimoji="1" lang="en-US" altLang="ja-JP" sz="1200" dirty="0">
              <a:latin typeface="メイリオ" panose="020B0604030504040204" pitchFamily="50" charset="-128"/>
              <a:ea typeface="メイリオ" panose="020B0604030504040204" pitchFamily="50" charset="-128"/>
            </a:endParaRPr>
          </a:p>
        </p:txBody>
      </p:sp>
      <p:sp>
        <p:nvSpPr>
          <p:cNvPr id="25" name="テキスト ボックス 24">
            <a:extLst>
              <a:ext uri="{FF2B5EF4-FFF2-40B4-BE49-F238E27FC236}">
                <a16:creationId xmlns:a16="http://schemas.microsoft.com/office/drawing/2014/main" id="{71698F73-C9A5-2E0B-D449-22ED64F5BCE6}"/>
              </a:ext>
            </a:extLst>
          </p:cNvPr>
          <p:cNvSpPr txBox="1"/>
          <p:nvPr/>
        </p:nvSpPr>
        <p:spPr>
          <a:xfrm>
            <a:off x="7880168" y="3417570"/>
            <a:ext cx="1259457"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なんじゃく</a:t>
            </a:r>
            <a:endParaRPr kumimoji="1" lang="en-US" altLang="ja-JP" sz="1200" dirty="0">
              <a:latin typeface="メイリオ" panose="020B0604030504040204" pitchFamily="50" charset="-128"/>
              <a:ea typeface="メイリオ" panose="020B0604030504040204" pitchFamily="50" charset="-128"/>
            </a:endParaRPr>
          </a:p>
        </p:txBody>
      </p:sp>
      <p:sp>
        <p:nvSpPr>
          <p:cNvPr id="29" name="テキスト ボックス 28">
            <a:extLst>
              <a:ext uri="{FF2B5EF4-FFF2-40B4-BE49-F238E27FC236}">
                <a16:creationId xmlns:a16="http://schemas.microsoft.com/office/drawing/2014/main" id="{F40DBCA2-12C0-6E8E-C337-93DD96A368D3}"/>
              </a:ext>
            </a:extLst>
          </p:cNvPr>
          <p:cNvSpPr txBox="1"/>
          <p:nvPr/>
        </p:nvSpPr>
        <p:spPr>
          <a:xfrm>
            <a:off x="5284983" y="5112766"/>
            <a:ext cx="1622033" cy="663864"/>
          </a:xfrm>
          <a:prstGeom prst="rect">
            <a:avLst/>
          </a:prstGeom>
          <a:noFill/>
          <a:ln>
            <a:noFill/>
          </a:ln>
        </p:spPr>
        <p:txBody>
          <a:bodyPr wrap="square" rtlCol="0" anchor="ctr" anchorCtr="0">
            <a:noAutofit/>
          </a:bodyPr>
          <a:lstStyle/>
          <a:p>
            <a:r>
              <a:rPr kumimoji="1" lang="ja-JP" altLang="en-US" sz="1200" dirty="0">
                <a:latin typeface="メイリオ" panose="020B0604030504040204" pitchFamily="50" charset="-128"/>
                <a:ea typeface="メイリオ" panose="020B0604030504040204" pitchFamily="50" charset="-128"/>
              </a:rPr>
              <a:t>どしゃ　</a:t>
            </a:r>
            <a:r>
              <a:rPr kumimoji="1" lang="ja-JP" altLang="en-US" sz="1200" dirty="0" err="1">
                <a:latin typeface="メイリオ" panose="020B0604030504040204" pitchFamily="50" charset="-128"/>
                <a:ea typeface="メイリオ" panose="020B0604030504040204" pitchFamily="50" charset="-128"/>
              </a:rPr>
              <a:t>さ</a:t>
            </a:r>
            <a:r>
              <a:rPr kumimoji="1" lang="ja-JP" altLang="en-US" sz="1200" dirty="0">
                <a:latin typeface="メイリオ" panose="020B0604030504040204" pitchFamily="50" charset="-128"/>
                <a:ea typeface="メイリオ" panose="020B0604030504040204" pitchFamily="50" charset="-128"/>
              </a:rPr>
              <a:t>いがい</a:t>
            </a:r>
            <a:endParaRPr kumimoji="1" lang="en-US" altLang="ja-JP" sz="1200" dirty="0">
              <a:latin typeface="メイリオ" panose="020B0604030504040204" pitchFamily="50" charset="-128"/>
              <a:ea typeface="メイリオ" panose="020B0604030504040204" pitchFamily="50" charset="-128"/>
            </a:endParaRPr>
          </a:p>
        </p:txBody>
      </p:sp>
      <p:sp>
        <p:nvSpPr>
          <p:cNvPr id="31" name="テキスト ボックス 30">
            <a:extLst>
              <a:ext uri="{FF2B5EF4-FFF2-40B4-BE49-F238E27FC236}">
                <a16:creationId xmlns:a16="http://schemas.microsoft.com/office/drawing/2014/main" id="{F72EBF5D-F19D-75EA-DE6F-A74641D4F27D}"/>
              </a:ext>
            </a:extLst>
          </p:cNvPr>
          <p:cNvSpPr txBox="1"/>
          <p:nvPr/>
        </p:nvSpPr>
        <p:spPr>
          <a:xfrm>
            <a:off x="9139625" y="5089906"/>
            <a:ext cx="699991" cy="663864"/>
          </a:xfrm>
          <a:prstGeom prst="rect">
            <a:avLst/>
          </a:prstGeom>
          <a:noFill/>
          <a:ln>
            <a:noFill/>
          </a:ln>
        </p:spPr>
        <p:txBody>
          <a:bodyPr wrap="square" rtlCol="0" anchor="ctr" anchorCtr="0">
            <a:noAutofit/>
          </a:bodyPr>
          <a:lstStyle/>
          <a:p>
            <a:pPr algn="dist"/>
            <a:r>
              <a:rPr kumimoji="1" lang="ja-JP" altLang="en-US" sz="1200" dirty="0" err="1">
                <a:latin typeface="メイリオ" panose="020B0604030504040204" pitchFamily="50" charset="-128"/>
                <a:ea typeface="メイリオ" panose="020B0604030504040204" pitchFamily="50" charset="-128"/>
              </a:rPr>
              <a:t>かしょ</a:t>
            </a:r>
            <a:endParaRPr kumimoji="1" lang="en-US" altLang="ja-JP" sz="1200" dirty="0">
              <a:latin typeface="メイリオ" panose="020B0604030504040204" pitchFamily="50" charset="-128"/>
              <a:ea typeface="メイリオ" panose="020B0604030504040204" pitchFamily="50" charset="-128"/>
            </a:endParaRPr>
          </a:p>
        </p:txBody>
      </p:sp>
      <p:sp>
        <p:nvSpPr>
          <p:cNvPr id="33" name="テキスト ボックス 32">
            <a:extLst>
              <a:ext uri="{FF2B5EF4-FFF2-40B4-BE49-F238E27FC236}">
                <a16:creationId xmlns:a16="http://schemas.microsoft.com/office/drawing/2014/main" id="{B8BE56DC-EF33-0859-F43A-47F5F0140A7A}"/>
              </a:ext>
            </a:extLst>
          </p:cNvPr>
          <p:cNvSpPr txBox="1"/>
          <p:nvPr/>
        </p:nvSpPr>
        <p:spPr>
          <a:xfrm>
            <a:off x="5244912" y="5742446"/>
            <a:ext cx="2851828" cy="663864"/>
          </a:xfrm>
          <a:prstGeom prst="rect">
            <a:avLst/>
          </a:prstGeom>
          <a:noFill/>
          <a:ln>
            <a:noFill/>
          </a:ln>
        </p:spPr>
        <p:txBody>
          <a:bodyPr wrap="square" rtlCol="0" anchor="ctr" anchorCtr="0">
            <a:noAutofit/>
          </a:bodyPr>
          <a:lstStyle/>
          <a:p>
            <a:pPr algn="dist"/>
            <a:r>
              <a:rPr kumimoji="1" lang="ja-JP" altLang="en-US" sz="1200" dirty="0">
                <a:solidFill>
                  <a:srgbClr val="FF0000"/>
                </a:solidFill>
                <a:latin typeface="メイリオ" panose="020B0604030504040204" pitchFamily="50" charset="-128"/>
                <a:ea typeface="メイリオ" panose="020B0604030504040204" pitchFamily="50" charset="-128"/>
              </a:rPr>
              <a:t>どしゃ　さいがい　けいかい　くいき</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35" name="テキスト ボックス 34">
            <a:extLst>
              <a:ext uri="{FF2B5EF4-FFF2-40B4-BE49-F238E27FC236}">
                <a16:creationId xmlns:a16="http://schemas.microsoft.com/office/drawing/2014/main" id="{C7148FB9-9299-D2C6-B39D-46FA02824333}"/>
              </a:ext>
            </a:extLst>
          </p:cNvPr>
          <p:cNvSpPr txBox="1"/>
          <p:nvPr/>
        </p:nvSpPr>
        <p:spPr>
          <a:xfrm>
            <a:off x="9432953" y="5715365"/>
            <a:ext cx="785467" cy="663864"/>
          </a:xfrm>
          <a:prstGeom prst="rect">
            <a:avLst/>
          </a:prstGeom>
          <a:noFill/>
          <a:ln>
            <a:noFill/>
          </a:ln>
        </p:spPr>
        <p:txBody>
          <a:bodyPr wrap="square" rtlCol="0" anchor="ctr" anchorCtr="0">
            <a:noAutofit/>
          </a:bodyPr>
          <a:lstStyle/>
          <a:p>
            <a:pPr algn="dist"/>
            <a:r>
              <a:rPr kumimoji="1" lang="ja-JP" altLang="en-US" sz="1200" dirty="0" err="1">
                <a:solidFill>
                  <a:srgbClr val="FF0000"/>
                </a:solidFill>
                <a:latin typeface="メイリオ" panose="020B0604030504040204" pitchFamily="50" charset="-128"/>
                <a:ea typeface="メイリオ" panose="020B0604030504040204" pitchFamily="50" charset="-128"/>
              </a:rPr>
              <a:t>かしょ</a:t>
            </a:r>
            <a:endParaRPr kumimoji="1" lang="en-US" altLang="ja-JP" sz="1200" dirty="0">
              <a:solidFill>
                <a:srgbClr val="FF0000"/>
              </a:solidFill>
              <a:latin typeface="メイリオ" panose="020B0604030504040204" pitchFamily="50" charset="-128"/>
              <a:ea typeface="メイリオ" panose="020B0604030504040204" pitchFamily="50" charset="-128"/>
            </a:endParaRPr>
          </a:p>
        </p:txBody>
      </p:sp>
      <p:sp>
        <p:nvSpPr>
          <p:cNvPr id="10" name="スライド番号プレースホルダー 9">
            <a:extLst>
              <a:ext uri="{FF2B5EF4-FFF2-40B4-BE49-F238E27FC236}">
                <a16:creationId xmlns:a16="http://schemas.microsoft.com/office/drawing/2014/main" id="{1EFA2941-BD5C-C2A9-BEE5-8AB0F5303913}"/>
              </a:ext>
            </a:extLst>
          </p:cNvPr>
          <p:cNvSpPr txBox="1">
            <a:spLocks/>
          </p:cNvSpPr>
          <p:nvPr/>
        </p:nvSpPr>
        <p:spPr>
          <a:xfrm>
            <a:off x="11322921" y="0"/>
            <a:ext cx="869079" cy="365125"/>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316C58C4-C82E-4833-8098-8F727F1E616F}" type="slidenum">
              <a:rPr kumimoji="1" lang="ja-JP" altLang="en-US" sz="1600" smtClean="0">
                <a:solidFill>
                  <a:schemeClr val="bg1"/>
                </a:solidFill>
                <a:latin typeface="メイリオ" panose="020B0604030504040204" pitchFamily="50" charset="-128"/>
                <a:ea typeface="メイリオ" panose="020B0604030504040204" pitchFamily="50" charset="-128"/>
              </a:rPr>
              <a:pPr/>
              <a:t>4</a:t>
            </a:fld>
            <a:endParaRPr kumimoji="1" lang="ja-JP" altLang="en-US" sz="1600"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2325908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2013 - 2022 テーマ">
  <a:themeElements>
    <a:clrScheme name="Office 2013 - 2022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9867</TotalTime>
  <Words>1179</Words>
  <Application>Microsoft Office PowerPoint</Application>
  <PresentationFormat>ワイド画面</PresentationFormat>
  <Paragraphs>153</Paragraphs>
  <Slides>5</Slides>
  <Notes>5</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5</vt:i4>
      </vt:variant>
    </vt:vector>
  </HeadingPairs>
  <TitlesOfParts>
    <vt:vector size="13" baseType="lpstr">
      <vt:lpstr>ＭＳ ゴシック</vt:lpstr>
      <vt:lpstr>Calibri</vt:lpstr>
      <vt:lpstr>Calibri Light</vt:lpstr>
      <vt:lpstr>Arial</vt:lpstr>
      <vt:lpstr>メイリオ</vt:lpstr>
      <vt:lpstr>ＭＳ Ｐゴシック</vt:lpstr>
      <vt:lpstr>游ゴシック</vt:lpstr>
      <vt:lpstr>Office 2013 - 2022 テーマ</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07-PE0559</dc:creator>
  <cp:lastModifiedBy>新潟県</cp:lastModifiedBy>
  <cp:revision>1017</cp:revision>
  <cp:lastPrinted>2026-07-29T01:52:47Z</cp:lastPrinted>
  <dcterms:created xsi:type="dcterms:W3CDTF">2020-08-24T09:47:12Z</dcterms:created>
  <dcterms:modified xsi:type="dcterms:W3CDTF">2026-08-03T05:33:19Z</dcterms:modified>
</cp:coreProperties>
</file>