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6" r:id="rId2"/>
    <p:sldId id="1782" r:id="rId3"/>
    <p:sldId id="1783" r:id="rId4"/>
    <p:sldId id="307" r:id="rId5"/>
    <p:sldId id="308" r:id="rId6"/>
    <p:sldId id="1784" r:id="rId7"/>
    <p:sldId id="311" r:id="rId8"/>
    <p:sldId id="310" r:id="rId9"/>
  </p:sldIdLst>
  <p:sldSz cx="12192000" cy="6858000"/>
  <p:notesSz cx="7315200" cy="9601200"/>
  <p:embeddedFontLst>
    <p:embeddedFont>
      <p:font typeface="BIZ UDPゴシック" panose="020B0400000000000000" pitchFamily="50" charset="-128"/>
      <p:regular r:id="rId12"/>
      <p:bold r:id="rId13"/>
    </p:embeddedFont>
    <p:embeddedFont>
      <p:font typeface="メイリオ" panose="020B0604030504040204" pitchFamily="50" charset="-128"/>
      <p:regular r:id="rId14"/>
      <p:bold r:id="rId15"/>
      <p:italic r:id="rId16"/>
      <p:boldItalic r:id="rId17"/>
    </p:embeddedFont>
    <p:embeddedFont>
      <p:font typeface="游ゴシック" panose="020B0400000000000000" pitchFamily="50" charset="-128"/>
      <p:regular r:id="rId18"/>
      <p:bold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5A5A"/>
    <a:srgbClr val="FFF2CC"/>
    <a:srgbClr val="FFFFCC"/>
    <a:srgbClr val="0070C0"/>
    <a:srgbClr val="F35353"/>
    <a:srgbClr val="5B9BD5"/>
    <a:srgbClr val="214DA0"/>
    <a:srgbClr val="C00000"/>
    <a:srgbClr val="F7D9DA"/>
    <a:srgbClr val="F2C0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3" autoAdjust="0"/>
    <p:restoredTop sz="70717" autoAdjust="0"/>
  </p:normalViewPr>
  <p:slideViewPr>
    <p:cSldViewPr snapToGrid="0">
      <p:cViewPr varScale="1">
        <p:scale>
          <a:sx n="63" d="100"/>
          <a:sy n="63" d="100"/>
        </p:scale>
        <p:origin x="963" y="51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2776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F5CD9-1BC7-4322-A0AF-8CBD11DAA09C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120602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2776" y="9120602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31182" y="4620185"/>
            <a:ext cx="5852843" cy="3780290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120602"/>
            <a:ext cx="3170717" cy="480598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（自己紹介）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（生徒へ投げかけ）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●マイ・タイムラインを知っている、聞いたことがある人はいますか？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●実際に逃げた人はいますか？</a:t>
            </a:r>
          </a:p>
        </p:txBody>
      </p:sp>
    </p:spTree>
    <p:extLst>
      <p:ext uri="{BB962C8B-B14F-4D97-AF65-F5344CB8AC3E}">
        <p14:creationId xmlns:p14="http://schemas.microsoft.com/office/powerpoint/2010/main" val="1616916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35050" y="1104900"/>
            <a:ext cx="5310188" cy="2986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●水害が発生した時のニュースで、「逃げようか迷っていたら、急に道路が川のように</a:t>
            </a:r>
            <a:r>
              <a:rPr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…</a:t>
            </a:r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」とか、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「長年住んでて、こんなのは初めて！」　なんてことを話している場面を 見たことはないでしょうか？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●これは、災害リスクを確認していなかったり、避難のタイミングを間違えてしまった例と言えます。</a:t>
            </a:r>
          </a:p>
          <a:p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ja-JP" altLang="en-US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A6994-5F9D-48ED-83A3-550565F20F5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022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逃げ遅れてしまう原因は大きく２つあると考えます。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●１つ目が「逃げるという決断ができない」です。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以前も大丈夫だったから、自分は大丈夫、まわりが避難していないから大丈夫、と思ってしまう。ニュースで「家の前まで水が来ていたので避難した。こんな災害は初めて。まさか自分が被災するとは」という言葉もよく聞くと思いま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・避難の準備ができていないから、面倒に感じてしまう。大人になるほど、「大事な家に、もし洪水が来たら」というイメージができなくなり、大丈夫であってほしいと思ってしまいがちです。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・逃げる必要性を感じないと、避難に備えることができません。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●２つ目が「防災に関する知識が不足」です。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・水害の特徴や、防災情報の意味が分からない。安全に最新情報を得る方法を知らない。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・水は高いところから低いところへ流れますので、信濃川の上流や中小河川の状況も気にする必要があります。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676390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●マイ・タイムラインとは、水害・土砂災害に備えて、前もってとるべき行動を</a:t>
            </a:r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時間ごとに整理した自分の避難行動計画です。</a:t>
            </a:r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・危険な場所はどこか　・避難のために必要な物は何か　・いつ避難すればよいのか（避難スイッチ）　・避難する場所はどこなのか</a:t>
            </a:r>
            <a:endParaRPr lang="en-US" altLang="ja-JP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・避難の時に何に注意すればよいのか　</a:t>
            </a:r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が基本になります。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defTabSz="882213">
              <a:defRPr/>
            </a:pP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●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今回の授業用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を通じて、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中身を学びながら仕上げていきます。</a:t>
            </a:r>
          </a:p>
        </p:txBody>
      </p:sp>
    </p:spTree>
    <p:extLst>
      <p:ext uri="{BB962C8B-B14F-4D97-AF65-F5344CB8AC3E}">
        <p14:creationId xmlns:p14="http://schemas.microsoft.com/office/powerpoint/2010/main" val="2364827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●授業の目的は、災害発生時の逃げ遅れをゼロにすることです。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●マイ・タイムラインの作成を通じて、自分の命は自分で守り、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率先して安全を確保するための行動ができる人になりましょう。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5325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4700" y="1200150"/>
            <a:ext cx="5762625" cy="3241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●全２回の授業の流れです。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●本日の１時間目は、自分が住む地域の特徴と、ハザードマップについて学びます。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●次の２時間目に、警戒レベルの意味を学習し、豪雨時に得るべき情報を調べ、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マイ・タイムラインを仕上げます。</a:t>
            </a:r>
          </a:p>
        </p:txBody>
      </p:sp>
    </p:spTree>
    <p:extLst>
      <p:ext uri="{BB962C8B-B14F-4D97-AF65-F5344CB8AC3E}">
        <p14:creationId xmlns:p14="http://schemas.microsoft.com/office/powerpoint/2010/main" val="2272646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●では、１時間目の授業です。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653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●本日の学習内容は４つあります。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. 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〇〇〇の特徴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. 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過去の災害と防災施設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. 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災害から生き抜く方法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４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. 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ハザードマップの見方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016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F374-7A9E-4B5B-8398-25923AFBA4F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6E42-716A-4007-8AB2-ED1B0C305BD8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1A61-720D-424C-986D-BED8A969DA1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59F6-BAD1-4AA2-BC14-17928811EC3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DCF31-7DF0-4D1F-A63B-4616FAC0197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BA5BE-C80B-4C3D-BB6A-BFB8B033537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772D-CF34-4FBE-B0CB-1720DA979718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D3F6-50A8-4C0B-A3A3-31EAEE6ACD9D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D0F-5177-484F-B105-4858C294B43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FB061-6F5D-462D-8F53-F92D6903E190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6C6A-41ED-496B-B053-11F015C9547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B6838-A77A-4EBD-9EA5-A14474B6F383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DE4B950-972E-62F7-6123-CEBBC76215C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7124" y="0"/>
            <a:ext cx="12209124" cy="6858000"/>
          </a:xfrm>
          <a:prstGeom prst="rect">
            <a:avLst/>
          </a:prstGeom>
        </p:spPr>
      </p:pic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1775C2B0-4221-42E8-BC98-9150E63CD93A}"/>
              </a:ext>
            </a:extLst>
          </p:cNvPr>
          <p:cNvSpPr/>
          <p:nvPr/>
        </p:nvSpPr>
        <p:spPr>
          <a:xfrm>
            <a:off x="-17124" y="300359"/>
            <a:ext cx="4791075" cy="669774"/>
          </a:xfrm>
          <a:custGeom>
            <a:avLst/>
            <a:gdLst>
              <a:gd name="connsiteX0" fmla="*/ 0 w 4791075"/>
              <a:gd name="connsiteY0" fmla="*/ 0 h 669774"/>
              <a:gd name="connsiteX1" fmla="*/ 1106412 w 4791075"/>
              <a:gd name="connsiteY1" fmla="*/ 0 h 669774"/>
              <a:gd name="connsiteX2" fmla="*/ 4019550 w 4791075"/>
              <a:gd name="connsiteY2" fmla="*/ 0 h 669774"/>
              <a:gd name="connsiteX3" fmla="*/ 4456188 w 4791075"/>
              <a:gd name="connsiteY3" fmla="*/ 0 h 669774"/>
              <a:gd name="connsiteX4" fmla="*/ 4791075 w 4791075"/>
              <a:gd name="connsiteY4" fmla="*/ 334887 h 669774"/>
              <a:gd name="connsiteX5" fmla="*/ 4456188 w 4791075"/>
              <a:gd name="connsiteY5" fmla="*/ 669774 h 669774"/>
              <a:gd name="connsiteX6" fmla="*/ 4019550 w 4791075"/>
              <a:gd name="connsiteY6" fmla="*/ 669774 h 669774"/>
              <a:gd name="connsiteX7" fmla="*/ 1106412 w 4791075"/>
              <a:gd name="connsiteY7" fmla="*/ 669774 h 669774"/>
              <a:gd name="connsiteX8" fmla="*/ 0 w 4791075"/>
              <a:gd name="connsiteY8" fmla="*/ 669774 h 66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91075" h="669774">
                <a:moveTo>
                  <a:pt x="0" y="0"/>
                </a:moveTo>
                <a:lnTo>
                  <a:pt x="1106412" y="0"/>
                </a:lnTo>
                <a:lnTo>
                  <a:pt x="4019550" y="0"/>
                </a:lnTo>
                <a:lnTo>
                  <a:pt x="4456188" y="0"/>
                </a:lnTo>
                <a:cubicBezTo>
                  <a:pt x="4641141" y="0"/>
                  <a:pt x="4791075" y="149934"/>
                  <a:pt x="4791075" y="334887"/>
                </a:cubicBezTo>
                <a:cubicBezTo>
                  <a:pt x="4791075" y="519840"/>
                  <a:pt x="4641141" y="669774"/>
                  <a:pt x="4456188" y="669774"/>
                </a:cubicBezTo>
                <a:lnTo>
                  <a:pt x="4019550" y="669774"/>
                </a:lnTo>
                <a:lnTo>
                  <a:pt x="1106412" y="669774"/>
                </a:lnTo>
                <a:lnTo>
                  <a:pt x="0" y="669774"/>
                </a:lnTo>
                <a:close/>
              </a:path>
            </a:pathLst>
          </a:custGeom>
          <a:solidFill>
            <a:srgbClr val="F0B9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14BDE357-F3D4-4991-B94D-04F40F5127A6}"/>
              </a:ext>
            </a:extLst>
          </p:cNvPr>
          <p:cNvSpPr txBox="1">
            <a:spLocks/>
          </p:cNvSpPr>
          <p:nvPr/>
        </p:nvSpPr>
        <p:spPr>
          <a:xfrm>
            <a:off x="3713172" y="-1603850"/>
            <a:ext cx="4765656" cy="8043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17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ja-JP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指導教材案</a:t>
            </a:r>
            <a:r>
              <a:rPr lang="en-US" altLang="ja-JP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2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AEE068F0-436C-4172-ABAD-4BE2405C8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401" y="395610"/>
            <a:ext cx="4333875" cy="622149"/>
          </a:xfrm>
        </p:spPr>
        <p:txBody>
          <a:bodyPr>
            <a:noAutofit/>
          </a:bodyPr>
          <a:lstStyle/>
          <a:p>
            <a:pPr algn="l"/>
            <a:r>
              <a:rPr lang="ja-JP" altLang="en-US" sz="33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〇〇中学校総合学習</a:t>
            </a:r>
          </a:p>
        </p:txBody>
      </p:sp>
      <p:sp>
        <p:nvSpPr>
          <p:cNvPr id="6" name="サブタイトル 2">
            <a:extLst>
              <a:ext uri="{FF2B5EF4-FFF2-40B4-BE49-F238E27FC236}">
                <a16:creationId xmlns:a16="http://schemas.microsoft.com/office/drawing/2014/main" id="{5C0F65EE-7F2A-48E6-B8ED-1ED50292C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1050" y="7098694"/>
            <a:ext cx="7766936" cy="1096899"/>
          </a:xfrm>
        </p:spPr>
        <p:txBody>
          <a:bodyPr>
            <a:noAutofit/>
          </a:bodyPr>
          <a:lstStyle/>
          <a:p>
            <a:pPr algn="r"/>
            <a:r>
              <a:rPr lang="ja-JP" altLang="en-US" sz="3200" dirty="0">
                <a:solidFill>
                  <a:schemeClr val="accent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令和２年●月●日</a:t>
            </a:r>
            <a:endParaRPr lang="en-US" altLang="ja-JP" sz="32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r>
              <a:rPr lang="ja-JP" altLang="en-US" sz="3200" dirty="0">
                <a:solidFill>
                  <a:schemeClr val="accent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新潟県　土木部　河川管理課</a:t>
            </a:r>
            <a:endParaRPr lang="en-US" altLang="ja-JP" sz="32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endParaRPr lang="ja-JP" altLang="en-US" sz="32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482A5985-AB1D-4B2B-B057-BFC46435461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1275" y="4889555"/>
            <a:ext cx="4905375" cy="189204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C0C7A59-A736-442A-B528-0C41AB7DFF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824" b="23252"/>
          <a:stretch/>
        </p:blipFill>
        <p:spPr>
          <a:xfrm>
            <a:off x="9044792" y="521509"/>
            <a:ext cx="3045783" cy="1642413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E7B04EF-40C4-DE3E-8D29-35F7E1AB56BA}"/>
              </a:ext>
            </a:extLst>
          </p:cNvPr>
          <p:cNvGrpSpPr/>
          <p:nvPr/>
        </p:nvGrpSpPr>
        <p:grpSpPr>
          <a:xfrm>
            <a:off x="1658961" y="970133"/>
            <a:ext cx="8874079" cy="3996468"/>
            <a:chOff x="2068678" y="1355537"/>
            <a:chExt cx="8018297" cy="3611064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9B040B53-8A57-4F44-9D32-847387ED4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8678" y="2778726"/>
              <a:ext cx="2524125" cy="1471325"/>
            </a:xfrm>
            <a:prstGeom prst="rect">
              <a:avLst/>
            </a:prstGeom>
          </p:spPr>
        </p:pic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1186B469-A2F9-4658-B562-EF3AAB81F1B5}"/>
                </a:ext>
              </a:extLst>
            </p:cNvPr>
            <p:cNvGrpSpPr/>
            <p:nvPr/>
          </p:nvGrpSpPr>
          <p:grpSpPr>
            <a:xfrm>
              <a:off x="2105025" y="4050696"/>
              <a:ext cx="7981950" cy="915905"/>
              <a:chOff x="581025" y="3971526"/>
              <a:chExt cx="7981950" cy="915905"/>
            </a:xfrm>
          </p:grpSpPr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6CC9A2BD-DDB3-48E7-8BA2-9371BF89466C}"/>
                  </a:ext>
                </a:extLst>
              </p:cNvPr>
              <p:cNvGrpSpPr/>
              <p:nvPr/>
            </p:nvGrpSpPr>
            <p:grpSpPr>
              <a:xfrm>
                <a:off x="581025" y="3971526"/>
                <a:ext cx="7981950" cy="915905"/>
                <a:chOff x="581025" y="3836812"/>
                <a:chExt cx="7981950" cy="915905"/>
              </a:xfrm>
            </p:grpSpPr>
            <p:sp>
              <p:nvSpPr>
                <p:cNvPr id="8" name="四角形: 角を丸くする 7">
                  <a:extLst>
                    <a:ext uri="{FF2B5EF4-FFF2-40B4-BE49-F238E27FC236}">
                      <a16:creationId xmlns:a16="http://schemas.microsoft.com/office/drawing/2014/main" id="{80E17DDC-59FA-4EC2-8C1E-6ED06BD2070D}"/>
                    </a:ext>
                  </a:extLst>
                </p:cNvPr>
                <p:cNvSpPr/>
                <p:nvPr/>
              </p:nvSpPr>
              <p:spPr>
                <a:xfrm>
                  <a:off x="581025" y="3944629"/>
                  <a:ext cx="7981950" cy="71916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A7E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楕円 11">
                  <a:extLst>
                    <a:ext uri="{FF2B5EF4-FFF2-40B4-BE49-F238E27FC236}">
                      <a16:creationId xmlns:a16="http://schemas.microsoft.com/office/drawing/2014/main" id="{2FCD2EE9-B914-47B4-B828-C2D76B67877F}"/>
                    </a:ext>
                  </a:extLst>
                </p:cNvPr>
                <p:cNvSpPr/>
                <p:nvPr/>
              </p:nvSpPr>
              <p:spPr>
                <a:xfrm>
                  <a:off x="1464590" y="3836812"/>
                  <a:ext cx="915905" cy="915905"/>
                </a:xfrm>
                <a:prstGeom prst="ellipse">
                  <a:avLst/>
                </a:prstGeom>
                <a:solidFill>
                  <a:schemeClr val="bg1"/>
                </a:solidFill>
                <a:ln w="76200">
                  <a:solidFill>
                    <a:srgbClr val="0A7EC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0" name="タイトル 1">
                <a:extLst>
                  <a:ext uri="{FF2B5EF4-FFF2-40B4-BE49-F238E27FC236}">
                    <a16:creationId xmlns:a16="http://schemas.microsoft.com/office/drawing/2014/main" id="{B5C0E663-4BBD-477C-9CA1-63DA717BDA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7700" y="4216180"/>
                <a:ext cx="7848600" cy="60484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ja-JP" altLang="en-US" sz="3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～　　 マ</a:t>
                </a:r>
                <a:r>
                  <a:rPr lang="ja-JP" altLang="en-US" sz="3800" b="1" spc="-10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イ</a:t>
                </a:r>
                <a:r>
                  <a:rPr lang="ja-JP" altLang="en-US" sz="3800" b="1" spc="-5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・</a:t>
                </a:r>
                <a:r>
                  <a:rPr lang="ja-JP" altLang="en-US" sz="3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タイムライン</a:t>
                </a:r>
                <a:r>
                  <a:rPr lang="ja-JP" altLang="en-US" sz="3800" b="1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教室</a:t>
                </a:r>
                <a:r>
                  <a:rPr lang="ja-JP" altLang="en-US" sz="3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～</a:t>
                </a:r>
                <a:endParaRPr lang="ja-JP" altLang="en-US" sz="3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EE8C415D-3568-481B-8D16-43DD28DD87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8323" y="4074753"/>
                <a:ext cx="498934" cy="678456"/>
              </a:xfrm>
              <a:prstGeom prst="rect">
                <a:avLst/>
              </a:prstGeom>
            </p:spPr>
          </p:pic>
        </p:grp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D67ACEA0-2EE1-467A-B8D9-4E1C98BEE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35918" y="1355537"/>
              <a:ext cx="7920164" cy="2454464"/>
            </a:xfrm>
            <a:prstGeom prst="rect">
              <a:avLst/>
            </a:prstGeom>
            <a:effectLst>
              <a:outerShdw dist="101600" dir="2700000" algn="tl" rotWithShape="0">
                <a:schemeClr val="tx2">
                  <a:lumMod val="50000"/>
                  <a:alpha val="40000"/>
                </a:schemeClr>
              </a:outerShdw>
            </a:effectLst>
          </p:spPr>
        </p:pic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70DB6AC-52EF-8E0A-F670-D8BFF39A2E11}"/>
              </a:ext>
            </a:extLst>
          </p:cNvPr>
          <p:cNvGrpSpPr/>
          <p:nvPr/>
        </p:nvGrpSpPr>
        <p:grpSpPr>
          <a:xfrm>
            <a:off x="9135873" y="5226188"/>
            <a:ext cx="1362075" cy="1362075"/>
            <a:chOff x="438150" y="1133474"/>
            <a:chExt cx="1362075" cy="1362075"/>
          </a:xfrm>
        </p:grpSpPr>
        <p:sp>
          <p:nvSpPr>
            <p:cNvPr id="15" name="楕円 14">
              <a:extLst>
                <a:ext uri="{FF2B5EF4-FFF2-40B4-BE49-F238E27FC236}">
                  <a16:creationId xmlns:a16="http://schemas.microsoft.com/office/drawing/2014/main" id="{CCAEA7CC-47F9-DA52-0BCE-05F1C5781D29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B308DEB4-9D0E-38B7-EC3D-93734BE6342A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en-US" altLang="ja-JP" sz="6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5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96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366ECB0-B148-F576-2851-EC731D8B02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70BA2F-0AB8-6695-5F26-C6F7D5E9CFD3}"/>
              </a:ext>
            </a:extLst>
          </p:cNvPr>
          <p:cNvSpPr txBox="1"/>
          <p:nvPr/>
        </p:nvSpPr>
        <p:spPr>
          <a:xfrm>
            <a:off x="65000" y="98856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災害時のニュース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74C59A-1072-FD40-BBB2-7FCC30EA0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0891" y="719329"/>
            <a:ext cx="4150218" cy="415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AC0F858D-A49E-0381-3E14-3CB3648955C2}"/>
              </a:ext>
            </a:extLst>
          </p:cNvPr>
          <p:cNvSpPr/>
          <p:nvPr/>
        </p:nvSpPr>
        <p:spPr>
          <a:xfrm>
            <a:off x="6950335" y="4976874"/>
            <a:ext cx="4994275" cy="1681423"/>
          </a:xfrm>
          <a:prstGeom prst="roundRect">
            <a:avLst>
              <a:gd name="adj" fmla="val 13596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長年住んでて、</a:t>
            </a:r>
            <a:endParaRPr kumimoji="1" lang="en-US" altLang="ja-JP" sz="4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こんなのは</a:t>
            </a:r>
            <a:r>
              <a:rPr kumimoji="1"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初めて！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624641BC-244B-8372-E1B1-098404BC5741}"/>
              </a:ext>
            </a:extLst>
          </p:cNvPr>
          <p:cNvSpPr/>
          <p:nvPr/>
        </p:nvSpPr>
        <p:spPr>
          <a:xfrm>
            <a:off x="247390" y="4943798"/>
            <a:ext cx="6421348" cy="1714499"/>
          </a:xfrm>
          <a:prstGeom prst="roundRect">
            <a:avLst>
              <a:gd name="adj" fmla="val 13717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逃げようか迷っていたら、</a:t>
            </a:r>
            <a:endParaRPr kumimoji="1" lang="en-US" altLang="ja-JP" sz="4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急に道路が川のように</a:t>
            </a:r>
            <a:r>
              <a:rPr lang="en-US" altLang="ja-JP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endParaRPr kumimoji="1" lang="ja-JP" altLang="en-US" sz="4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FD703F8-969A-AE03-DC93-B8B7AF63F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2501" y="2041738"/>
            <a:ext cx="2435225" cy="296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DA1AD60-2E38-EBD3-C1CA-E1FCFADEA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716212" y="2038892"/>
            <a:ext cx="2592582" cy="284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BB09B56-9865-1FFD-1F12-F87CC5CBFEBC}"/>
              </a:ext>
            </a:extLst>
          </p:cNvPr>
          <p:cNvSpPr txBox="1"/>
          <p:nvPr/>
        </p:nvSpPr>
        <p:spPr>
          <a:xfrm>
            <a:off x="644470" y="4993225"/>
            <a:ext cx="368786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98133C6-7CB0-C17F-441C-175DAC8ABF03}"/>
              </a:ext>
            </a:extLst>
          </p:cNvPr>
          <p:cNvSpPr txBox="1"/>
          <p:nvPr/>
        </p:nvSpPr>
        <p:spPr>
          <a:xfrm>
            <a:off x="210319" y="-24165"/>
            <a:ext cx="1099496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kumimoji="1"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スライド番号プレースホルダー 9">
            <a:extLst>
              <a:ext uri="{FF2B5EF4-FFF2-40B4-BE49-F238E27FC236}">
                <a16:creationId xmlns:a16="http://schemas.microsoft.com/office/drawing/2014/main" id="{4C76095B-B39B-3586-A347-DA9B3CD15266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1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835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7B95A30F-8095-4F3F-9E1C-DA068750C9BB}"/>
              </a:ext>
            </a:extLst>
          </p:cNvPr>
          <p:cNvSpPr/>
          <p:nvPr/>
        </p:nvSpPr>
        <p:spPr>
          <a:xfrm>
            <a:off x="1828800" y="975666"/>
            <a:ext cx="8534400" cy="828000"/>
          </a:xfrm>
          <a:prstGeom prst="roundRect">
            <a:avLst>
              <a:gd name="adj" fmla="val 50000"/>
            </a:avLst>
          </a:prstGeom>
          <a:solidFill>
            <a:srgbClr val="FFFCD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A6BBA1D1-412C-464D-BE57-C6CB37E011A8}"/>
              </a:ext>
            </a:extLst>
          </p:cNvPr>
          <p:cNvSpPr/>
          <p:nvPr/>
        </p:nvSpPr>
        <p:spPr>
          <a:xfrm>
            <a:off x="1828800" y="3842691"/>
            <a:ext cx="8534400" cy="828000"/>
          </a:xfrm>
          <a:prstGeom prst="roundRect">
            <a:avLst>
              <a:gd name="adj" fmla="val 50000"/>
            </a:avLst>
          </a:prstGeom>
          <a:solidFill>
            <a:srgbClr val="FFFCD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E5092E9-0A1F-4B08-895D-25459D51A975}"/>
              </a:ext>
            </a:extLst>
          </p:cNvPr>
          <p:cNvSpPr txBox="1"/>
          <p:nvPr/>
        </p:nvSpPr>
        <p:spPr>
          <a:xfrm>
            <a:off x="1860793" y="1103122"/>
            <a:ext cx="8640538" cy="554445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  <a:spcAft>
                <a:spcPts val="1800"/>
              </a:spcAft>
            </a:pP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①逃げるという</a:t>
            </a:r>
            <a:r>
              <a:rPr kumimoji="1" lang="ja-JP" altLang="en-US" sz="42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決断ができない</a:t>
            </a:r>
            <a:endParaRPr kumimoji="1" lang="en-US" altLang="ja-JP" sz="4200" b="1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・以前も大丈夫だったから、自分は大丈夫！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・まわりが避難していないから大丈夫！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  <a:spcAft>
                <a:spcPts val="4800"/>
              </a:spcAft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・避難の準備ができていないから面倒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000"/>
              </a:lnSpc>
              <a:spcAft>
                <a:spcPts val="1800"/>
              </a:spcAft>
            </a:pP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②防災に関する</a:t>
            </a:r>
            <a:r>
              <a:rPr kumimoji="1" lang="ja-JP" altLang="en-US" sz="42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知識が不足</a:t>
            </a:r>
            <a:endParaRPr kumimoji="1" lang="en-US" altLang="ja-JP" sz="4200" b="1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・水害・土砂災害の特徴がわからない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・防災情報の意味がわからない</a:t>
            </a: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・安全に最新情報を得られる方法を知らない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D7CA466-DE8D-BC14-64B7-7EEF15F88A98}"/>
              </a:ext>
            </a:extLst>
          </p:cNvPr>
          <p:cNvSpPr txBox="1"/>
          <p:nvPr/>
        </p:nvSpPr>
        <p:spPr>
          <a:xfrm>
            <a:off x="2587639" y="948817"/>
            <a:ext cx="368786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E2A043F-94AC-9B05-F0C9-5C1C35ED7C0A}"/>
              </a:ext>
            </a:extLst>
          </p:cNvPr>
          <p:cNvSpPr txBox="1"/>
          <p:nvPr/>
        </p:nvSpPr>
        <p:spPr>
          <a:xfrm>
            <a:off x="5657237" y="993732"/>
            <a:ext cx="1089552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5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けつだん</a:t>
            </a:r>
            <a:endParaRPr lang="ja-JP" altLang="en-US" sz="15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1382761-C377-19CF-77F4-3990369E7919}"/>
              </a:ext>
            </a:extLst>
          </p:cNvPr>
          <p:cNvSpPr txBox="1"/>
          <p:nvPr/>
        </p:nvSpPr>
        <p:spPr>
          <a:xfrm>
            <a:off x="2486539" y="3830334"/>
            <a:ext cx="1035137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ぼうさい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E44F237-150F-9F14-277B-BDF4D033EB99}"/>
              </a:ext>
            </a:extLst>
          </p:cNvPr>
          <p:cNvSpPr txBox="1"/>
          <p:nvPr/>
        </p:nvSpPr>
        <p:spPr>
          <a:xfrm>
            <a:off x="5708846" y="3848685"/>
            <a:ext cx="944431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5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ちしき</a:t>
            </a:r>
            <a:endParaRPr lang="ja-JP" altLang="en-US" sz="15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CEF42AB-9F87-FCB8-91B4-F3B34F4E7D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B803EB0-5E39-C6FF-521F-8451850630A3}"/>
              </a:ext>
            </a:extLst>
          </p:cNvPr>
          <p:cNvSpPr txBox="1"/>
          <p:nvPr/>
        </p:nvSpPr>
        <p:spPr>
          <a:xfrm>
            <a:off x="65000" y="86499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なぜ、逃げ遅れてしまうのか？</a:t>
            </a:r>
            <a:endParaRPr lang="en-US" altLang="ja-JP" i="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4E185F2-BB62-F566-06DC-2CCA2FFF3130}"/>
              </a:ext>
            </a:extLst>
          </p:cNvPr>
          <p:cNvSpPr txBox="1"/>
          <p:nvPr/>
        </p:nvSpPr>
        <p:spPr>
          <a:xfrm>
            <a:off x="1656764" y="-13356"/>
            <a:ext cx="368786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7EB6BEF-3FFC-5A8B-9AA6-8388E27111A9}"/>
              </a:ext>
            </a:extLst>
          </p:cNvPr>
          <p:cNvSpPr txBox="1"/>
          <p:nvPr/>
        </p:nvSpPr>
        <p:spPr>
          <a:xfrm>
            <a:off x="2504617" y="-13356"/>
            <a:ext cx="621642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おく</a:t>
            </a:r>
            <a:endParaRPr kumimoji="1"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AF74373-9721-73F7-55F4-7D2969301E6E}"/>
              </a:ext>
            </a:extLst>
          </p:cNvPr>
          <p:cNvSpPr txBox="1"/>
          <p:nvPr/>
        </p:nvSpPr>
        <p:spPr>
          <a:xfrm>
            <a:off x="3917091" y="1902233"/>
            <a:ext cx="1210962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だいじょうぶ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9A106EC-09CD-C303-DF02-109264E53F2E}"/>
              </a:ext>
            </a:extLst>
          </p:cNvPr>
          <p:cNvSpPr txBox="1"/>
          <p:nvPr/>
        </p:nvSpPr>
        <p:spPr>
          <a:xfrm>
            <a:off x="4466975" y="2411387"/>
            <a:ext cx="661077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66D157B-D489-27BA-192C-279E59D74DE4}"/>
              </a:ext>
            </a:extLst>
          </p:cNvPr>
          <p:cNvSpPr txBox="1"/>
          <p:nvPr/>
        </p:nvSpPr>
        <p:spPr>
          <a:xfrm>
            <a:off x="8138729" y="2915683"/>
            <a:ext cx="836382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めんどう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14231F4-384C-8E91-2929-8DFAA0F4669D}"/>
              </a:ext>
            </a:extLst>
          </p:cNvPr>
          <p:cNvSpPr txBox="1"/>
          <p:nvPr/>
        </p:nvSpPr>
        <p:spPr>
          <a:xfrm>
            <a:off x="4077731" y="4761053"/>
            <a:ext cx="1346886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どしゃ　さいがい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47DBCD0-C364-C00B-0524-94D3524E99A1}"/>
              </a:ext>
            </a:extLst>
          </p:cNvPr>
          <p:cNvSpPr txBox="1"/>
          <p:nvPr/>
        </p:nvSpPr>
        <p:spPr>
          <a:xfrm>
            <a:off x="5862877" y="4765236"/>
            <a:ext cx="883911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とくちょう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D179-56BB-6ABB-A97E-CAD8030CDF22}"/>
              </a:ext>
            </a:extLst>
          </p:cNvPr>
          <p:cNvSpPr txBox="1"/>
          <p:nvPr/>
        </p:nvSpPr>
        <p:spPr>
          <a:xfrm>
            <a:off x="2817341" y="5283346"/>
            <a:ext cx="800162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ぼうさい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31AC21-E1A7-9F8E-B7EE-2813EFEF700E}"/>
              </a:ext>
            </a:extLst>
          </p:cNvPr>
          <p:cNvSpPr txBox="1"/>
          <p:nvPr/>
        </p:nvSpPr>
        <p:spPr>
          <a:xfrm>
            <a:off x="2956425" y="2915683"/>
            <a:ext cx="661077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AFF7574-0BB1-F93C-7A51-EBF78FCF105A}"/>
              </a:ext>
            </a:extLst>
          </p:cNvPr>
          <p:cNvSpPr txBox="1"/>
          <p:nvPr/>
        </p:nvSpPr>
        <p:spPr>
          <a:xfrm>
            <a:off x="8465644" y="1913056"/>
            <a:ext cx="1210962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だいじょうぶ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スライド番号プレースホルダー 9">
            <a:extLst>
              <a:ext uri="{FF2B5EF4-FFF2-40B4-BE49-F238E27FC236}">
                <a16:creationId xmlns:a16="http://schemas.microsoft.com/office/drawing/2014/main" id="{F9F5502B-9507-7949-87C2-4AD9A4C71C0D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2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82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5623E355-B59B-BD9B-EC9A-4157EA6CE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734" y="2980434"/>
            <a:ext cx="5092532" cy="36036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001C1B09-F8BD-48A2-8FA0-F6DE97E587F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812995-640C-4C69-80C7-6DB9D62C58E8}"/>
              </a:ext>
            </a:extLst>
          </p:cNvPr>
          <p:cNvSpPr txBox="1"/>
          <p:nvPr/>
        </p:nvSpPr>
        <p:spPr>
          <a:xfrm>
            <a:off x="65000" y="86499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マイ・タイムラインとは・・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103B8A-4356-46C4-A21A-326E1ABFD5BD}"/>
              </a:ext>
            </a:extLst>
          </p:cNvPr>
          <p:cNvSpPr txBox="1"/>
          <p:nvPr/>
        </p:nvSpPr>
        <p:spPr>
          <a:xfrm>
            <a:off x="1770062" y="947767"/>
            <a:ext cx="8651875" cy="11064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kumimoji="1" lang="ja-JP" altLang="en-US" sz="33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水害・土砂災害</a:t>
            </a:r>
            <a:r>
              <a:rPr kumimoji="1"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に備えて、前もってとるべき</a:t>
            </a:r>
            <a:endParaRPr kumimoji="1" lang="en-US" altLang="ja-JP" sz="3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33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行動</a:t>
            </a:r>
            <a:r>
              <a:rPr kumimoji="1"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kumimoji="1" lang="ja-JP" altLang="en-US" sz="33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時間ごとに整理</a:t>
            </a:r>
            <a:r>
              <a:rPr kumimoji="1"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した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CCBDC1FC-773C-4CD6-8419-810F9B85C658}"/>
              </a:ext>
            </a:extLst>
          </p:cNvPr>
          <p:cNvSpPr/>
          <p:nvPr/>
        </p:nvSpPr>
        <p:spPr>
          <a:xfrm>
            <a:off x="2335852" y="1912177"/>
            <a:ext cx="7520293" cy="9763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dist="76200" dir="2700000" algn="tl" rotWithShape="0">
              <a:schemeClr val="accent1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bIns="0" rtlCol="0" anchor="ctr"/>
          <a:lstStyle/>
          <a:p>
            <a:pPr algn="ctr">
              <a:lnSpc>
                <a:spcPts val="4500"/>
              </a:lnSpc>
            </a:pPr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「自分の避難行動計画」</a:t>
            </a:r>
            <a:endParaRPr kumimoji="1" lang="ja-JP" altLang="en-US" sz="4000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0A4FC2-A195-3331-B5CD-DBC44C02CD5E}"/>
              </a:ext>
            </a:extLst>
          </p:cNvPr>
          <p:cNvSpPr txBox="1"/>
          <p:nvPr/>
        </p:nvSpPr>
        <p:spPr>
          <a:xfrm>
            <a:off x="3236983" y="553130"/>
            <a:ext cx="2319933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どしゃ </a:t>
            </a:r>
            <a:r>
              <a:rPr kumimoji="1" lang="ja-JP" altLang="en-US" sz="1600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いがい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33B8DFF-DD65-AFBA-DA71-96476934FF93}"/>
              </a:ext>
            </a:extLst>
          </p:cNvPr>
          <p:cNvSpPr txBox="1"/>
          <p:nvPr/>
        </p:nvSpPr>
        <p:spPr>
          <a:xfrm>
            <a:off x="5448802" y="1949248"/>
            <a:ext cx="2319933" cy="284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 な </a:t>
            </a:r>
            <a:r>
              <a:rPr kumimoji="1" lang="ja-JP" altLang="en-US" sz="1600" dirty="0" err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ん</a:t>
            </a:r>
            <a:endParaRPr kumimoji="1"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ACEEFEFE-EBE2-D6D7-58DA-68EE342A8CA6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3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090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楕円 2">
            <a:extLst>
              <a:ext uri="{FF2B5EF4-FFF2-40B4-BE49-F238E27FC236}">
                <a16:creationId xmlns:a16="http://schemas.microsoft.com/office/drawing/2014/main" id="{596CA01B-430A-4553-97C4-CD5F484160C1}"/>
              </a:ext>
            </a:extLst>
          </p:cNvPr>
          <p:cNvSpPr/>
          <p:nvPr/>
        </p:nvSpPr>
        <p:spPr>
          <a:xfrm rot="20493144">
            <a:off x="3302400" y="1368073"/>
            <a:ext cx="5386831" cy="178475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103B8A-4356-46C4-A21A-326E1ABFD5BD}"/>
              </a:ext>
            </a:extLst>
          </p:cNvPr>
          <p:cNvSpPr txBox="1"/>
          <p:nvPr/>
        </p:nvSpPr>
        <p:spPr>
          <a:xfrm>
            <a:off x="1066800" y="3972904"/>
            <a:ext cx="10782300" cy="257356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ts val="5500"/>
              </a:lnSpc>
            </a:pP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</a:t>
            </a:r>
            <a:r>
              <a:rPr kumimoji="1" lang="ja-JP" altLang="en-US" sz="4000" spc="-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イ・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タイムラインの作成を通じて、</a:t>
            </a:r>
            <a:endParaRPr kumimoji="1" lang="en-US" altLang="ja-JP" sz="4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5500"/>
              </a:lnSpc>
            </a:pPr>
            <a:r>
              <a:rPr kumimoji="1" lang="ja-JP" altLang="en-US" sz="4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の命は</a:t>
            </a:r>
            <a:r>
              <a:rPr kumimoji="1" lang="ja-JP" altLang="en-US" sz="4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で守り、率先して安全を</a:t>
            </a:r>
            <a:endParaRPr kumimoji="1" lang="en-US" altLang="ja-JP" sz="4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5500"/>
              </a:lnSpc>
            </a:pP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確保するための</a:t>
            </a:r>
            <a:r>
              <a:rPr kumimoji="1" lang="ja-JP" altLang="en-US" sz="4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行動ができる人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になろう！</a:t>
            </a:r>
            <a:endParaRPr kumimoji="1" lang="en-US" altLang="ja-JP" sz="4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C2353AE-6718-4B26-B3A9-9353AB01355E}"/>
              </a:ext>
            </a:extLst>
          </p:cNvPr>
          <p:cNvSpPr txBox="1"/>
          <p:nvPr/>
        </p:nvSpPr>
        <p:spPr>
          <a:xfrm>
            <a:off x="1524000" y="1248229"/>
            <a:ext cx="9144000" cy="71932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kumimoji="1" lang="ja-JP" altLang="en-US" sz="55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災害発生時の</a:t>
            </a:r>
            <a:endParaRPr kumimoji="1" lang="en-US" altLang="ja-JP" sz="70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52328D-6A50-4DFA-9EDE-1E6F4C2A10A5}"/>
              </a:ext>
            </a:extLst>
          </p:cNvPr>
          <p:cNvSpPr txBox="1"/>
          <p:nvPr/>
        </p:nvSpPr>
        <p:spPr>
          <a:xfrm>
            <a:off x="1524000" y="2214375"/>
            <a:ext cx="9144000" cy="1071751"/>
          </a:xfrm>
          <a:prstGeom prst="rect">
            <a:avLst/>
          </a:prstGeom>
          <a:noFill/>
          <a:effectLst/>
        </p:spPr>
        <p:txBody>
          <a:bodyPr wrap="square" rtlCol="0" anchor="t" anchorCtr="0">
            <a:noAutofit/>
          </a:bodyPr>
          <a:lstStyle/>
          <a:p>
            <a:pPr algn="ctr"/>
            <a:r>
              <a:rPr kumimoji="1" lang="en-US" altLang="ja-JP" sz="70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kumimoji="1" lang="ja-JP" altLang="en-US" sz="7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逃げ遅れゼロ</a:t>
            </a:r>
            <a:r>
              <a:rPr kumimoji="1" lang="en-US" altLang="ja-JP" sz="70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endParaRPr kumimoji="1" lang="en-US" altLang="ja-JP" sz="70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9F1C1AE2-5E67-44BA-B62A-16003E3EE666}"/>
              </a:ext>
            </a:extLst>
          </p:cNvPr>
          <p:cNvGrpSpPr/>
          <p:nvPr/>
        </p:nvGrpSpPr>
        <p:grpSpPr>
          <a:xfrm rot="21436746">
            <a:off x="2171700" y="1694680"/>
            <a:ext cx="781050" cy="853298"/>
            <a:chOff x="647700" y="1694680"/>
            <a:chExt cx="781050" cy="853298"/>
          </a:xfrm>
        </p:grpSpPr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3E2F33D1-3E5D-4EE3-BEB6-87E24D250110}"/>
                </a:ext>
              </a:extLst>
            </p:cNvPr>
            <p:cNvCxnSpPr/>
            <p:nvPr/>
          </p:nvCxnSpPr>
          <p:spPr>
            <a:xfrm>
              <a:off x="752475" y="2054344"/>
              <a:ext cx="485775" cy="246817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7FE4BC0B-7950-4A27-9F00-883FA60E7728}"/>
                </a:ext>
              </a:extLst>
            </p:cNvPr>
            <p:cNvCxnSpPr>
              <a:cxnSpLocks/>
            </p:cNvCxnSpPr>
            <p:nvPr/>
          </p:nvCxnSpPr>
          <p:spPr>
            <a:xfrm>
              <a:off x="647700" y="2487934"/>
              <a:ext cx="485775" cy="60044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5D38F08A-65D9-4FC4-819C-EF99BA2BC4A2}"/>
                </a:ext>
              </a:extLst>
            </p:cNvPr>
            <p:cNvCxnSpPr>
              <a:cxnSpLocks/>
            </p:cNvCxnSpPr>
            <p:nvPr/>
          </p:nvCxnSpPr>
          <p:spPr>
            <a:xfrm>
              <a:off x="1133475" y="1694680"/>
              <a:ext cx="295275" cy="349306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DF9961D-70D4-4E35-ACC5-704A707D9F12}"/>
              </a:ext>
            </a:extLst>
          </p:cNvPr>
          <p:cNvGrpSpPr/>
          <p:nvPr/>
        </p:nvGrpSpPr>
        <p:grpSpPr>
          <a:xfrm rot="6603925">
            <a:off x="9247437" y="1810400"/>
            <a:ext cx="781050" cy="853298"/>
            <a:chOff x="647700" y="1694680"/>
            <a:chExt cx="781050" cy="853298"/>
          </a:xfrm>
        </p:grpSpPr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69A67E2A-4D1F-455A-8FEA-0816C3A48486}"/>
                </a:ext>
              </a:extLst>
            </p:cNvPr>
            <p:cNvCxnSpPr/>
            <p:nvPr/>
          </p:nvCxnSpPr>
          <p:spPr>
            <a:xfrm>
              <a:off x="752475" y="2054344"/>
              <a:ext cx="485775" cy="246817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C64DD3F5-A4F8-465B-8DF9-F84FCBA0051D}"/>
                </a:ext>
              </a:extLst>
            </p:cNvPr>
            <p:cNvCxnSpPr>
              <a:cxnSpLocks/>
            </p:cNvCxnSpPr>
            <p:nvPr/>
          </p:nvCxnSpPr>
          <p:spPr>
            <a:xfrm>
              <a:off x="647700" y="2487934"/>
              <a:ext cx="485775" cy="60044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57D1DD42-4F61-4C8B-BD33-7AABF1555322}"/>
                </a:ext>
              </a:extLst>
            </p:cNvPr>
            <p:cNvCxnSpPr>
              <a:cxnSpLocks/>
            </p:cNvCxnSpPr>
            <p:nvPr/>
          </p:nvCxnSpPr>
          <p:spPr>
            <a:xfrm>
              <a:off x="1133475" y="1694680"/>
              <a:ext cx="295275" cy="349306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CEF269B3-0955-C0A6-2C3C-E3C4B4A846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1C80745-5D48-6C45-987C-377337B3BFA6}"/>
              </a:ext>
            </a:extLst>
          </p:cNvPr>
          <p:cNvSpPr txBox="1"/>
          <p:nvPr/>
        </p:nvSpPr>
        <p:spPr>
          <a:xfrm>
            <a:off x="65000" y="98856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授業の目的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AD605FA-9771-9B01-2BEB-EB6051266926}"/>
              </a:ext>
            </a:extLst>
          </p:cNvPr>
          <p:cNvSpPr txBox="1"/>
          <p:nvPr/>
        </p:nvSpPr>
        <p:spPr>
          <a:xfrm>
            <a:off x="4011808" y="818184"/>
            <a:ext cx="1383956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99BD91D-CFB3-AAA5-7A7A-A89B97E312A6}"/>
              </a:ext>
            </a:extLst>
          </p:cNvPr>
          <p:cNvSpPr txBox="1"/>
          <p:nvPr/>
        </p:nvSpPr>
        <p:spPr>
          <a:xfrm>
            <a:off x="5395764" y="818184"/>
            <a:ext cx="1326312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はっせい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4A5935E-7287-3A57-B985-BF21A73E067E}"/>
              </a:ext>
            </a:extLst>
          </p:cNvPr>
          <p:cNvSpPr txBox="1"/>
          <p:nvPr/>
        </p:nvSpPr>
        <p:spPr>
          <a:xfrm>
            <a:off x="6893818" y="818184"/>
            <a:ext cx="543977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56DE223-F49F-242E-4C16-35A7B0CBE37D}"/>
              </a:ext>
            </a:extLst>
          </p:cNvPr>
          <p:cNvSpPr txBox="1"/>
          <p:nvPr/>
        </p:nvSpPr>
        <p:spPr>
          <a:xfrm>
            <a:off x="3735210" y="1983946"/>
            <a:ext cx="368786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16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D494953-AB51-A11D-B547-777E2C662BC9}"/>
              </a:ext>
            </a:extLst>
          </p:cNvPr>
          <p:cNvSpPr txBox="1"/>
          <p:nvPr/>
        </p:nvSpPr>
        <p:spPr>
          <a:xfrm>
            <a:off x="5437278" y="1983946"/>
            <a:ext cx="621642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おく</a:t>
            </a:r>
            <a:endParaRPr kumimoji="1" lang="en-US" altLang="ja-JP" sz="16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スライド番号プレースホルダー 9">
            <a:extLst>
              <a:ext uri="{FF2B5EF4-FFF2-40B4-BE49-F238E27FC236}">
                <a16:creationId xmlns:a16="http://schemas.microsoft.com/office/drawing/2014/main" id="{30A12AD5-413C-C533-C542-4B1C377FD1D4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4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75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6709698E-7C1D-9520-018C-2A942540E81F}"/>
              </a:ext>
            </a:extLst>
          </p:cNvPr>
          <p:cNvSpPr/>
          <p:nvPr/>
        </p:nvSpPr>
        <p:spPr>
          <a:xfrm>
            <a:off x="603214" y="5530144"/>
            <a:ext cx="11191517" cy="10800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F78465A-D5A1-BBE4-3371-DD2FA7A006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103B8A-4356-46C4-A21A-326E1ABFD5BD}"/>
              </a:ext>
            </a:extLst>
          </p:cNvPr>
          <p:cNvSpPr txBox="1"/>
          <p:nvPr/>
        </p:nvSpPr>
        <p:spPr>
          <a:xfrm>
            <a:off x="2398634" y="990600"/>
            <a:ext cx="7148149" cy="12645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自分が住む地域の特徴と、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ハザードマップを学ぼう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BDF6CD8-BDB2-46FA-BAED-C7A102843B69}"/>
              </a:ext>
            </a:extLst>
          </p:cNvPr>
          <p:cNvGrpSpPr/>
          <p:nvPr/>
        </p:nvGrpSpPr>
        <p:grpSpPr>
          <a:xfrm>
            <a:off x="603214" y="990600"/>
            <a:ext cx="1362075" cy="1362075"/>
            <a:chOff x="438150" y="1133474"/>
            <a:chExt cx="1362075" cy="1362075"/>
          </a:xfrm>
        </p:grpSpPr>
        <p:sp>
          <p:nvSpPr>
            <p:cNvPr id="4" name="楕円 3">
              <a:extLst>
                <a:ext uri="{FF2B5EF4-FFF2-40B4-BE49-F238E27FC236}">
                  <a16:creationId xmlns:a16="http://schemas.microsoft.com/office/drawing/2014/main" id="{B2B22501-0D93-41C8-9940-246D95CC3FD6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1E97A78-FEC0-4C3B-9D65-CB9BEEA6E129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ja-JP" altLang="en-US" sz="6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</a:t>
              </a:r>
              <a:endParaRPr kumimoji="1" lang="en-US" altLang="ja-JP" sz="6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5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2FC1DCF-D53A-4F85-96B8-36246B6AE4B7}"/>
              </a:ext>
            </a:extLst>
          </p:cNvPr>
          <p:cNvSpPr txBox="1"/>
          <p:nvPr/>
        </p:nvSpPr>
        <p:spPr>
          <a:xfrm>
            <a:off x="1315769" y="5852286"/>
            <a:ext cx="9766406" cy="6202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ts val="5000"/>
              </a:lnSpc>
            </a:pPr>
            <a:r>
              <a:rPr kumimoji="1" lang="ja-JP" altLang="en-US" sz="4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マイ・タイムラインを仕上げよう</a:t>
            </a:r>
            <a:r>
              <a:rPr kumimoji="1" lang="en-US" altLang="ja-JP" sz="4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!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1099E491-2F4A-4F72-872D-A612C2CA9400}"/>
              </a:ext>
            </a:extLst>
          </p:cNvPr>
          <p:cNvGrpSpPr/>
          <p:nvPr/>
        </p:nvGrpSpPr>
        <p:grpSpPr>
          <a:xfrm>
            <a:off x="603214" y="3417796"/>
            <a:ext cx="1362075" cy="1362075"/>
            <a:chOff x="438150" y="1133474"/>
            <a:chExt cx="1362075" cy="1362075"/>
          </a:xfrm>
        </p:grpSpPr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DFEA52CF-23CD-4ABB-A420-95EB99D5EA05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D5C2BDE-4A58-4903-AE7A-261359FEF37F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en-US" altLang="ja-JP" sz="6000"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en-US" altLang="ja-JP" sz="6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50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  <a:endParaRPr kumimoji="1" lang="ja-JP" altLang="en-US" sz="25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C6AA5505-210D-4345-BA2A-7D00D4B6B7AA}"/>
              </a:ext>
            </a:extLst>
          </p:cNvPr>
          <p:cNvCxnSpPr>
            <a:cxnSpLocks/>
          </p:cNvCxnSpPr>
          <p:nvPr/>
        </p:nvCxnSpPr>
        <p:spPr>
          <a:xfrm>
            <a:off x="2398634" y="2845321"/>
            <a:ext cx="9367125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矢印: 下 29">
            <a:extLst>
              <a:ext uri="{FF2B5EF4-FFF2-40B4-BE49-F238E27FC236}">
                <a16:creationId xmlns:a16="http://schemas.microsoft.com/office/drawing/2014/main" id="{F7AADFE6-AEC2-4F77-8071-C82494A8722F}"/>
              </a:ext>
            </a:extLst>
          </p:cNvPr>
          <p:cNvSpPr/>
          <p:nvPr/>
        </p:nvSpPr>
        <p:spPr>
          <a:xfrm>
            <a:off x="751982" y="2514195"/>
            <a:ext cx="1080000" cy="742082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矢印: 下 30">
            <a:extLst>
              <a:ext uri="{FF2B5EF4-FFF2-40B4-BE49-F238E27FC236}">
                <a16:creationId xmlns:a16="http://schemas.microsoft.com/office/drawing/2014/main" id="{341302A8-0C7C-4630-A8D2-2742BA091CEC}"/>
              </a:ext>
            </a:extLst>
          </p:cNvPr>
          <p:cNvSpPr/>
          <p:nvPr/>
        </p:nvSpPr>
        <p:spPr>
          <a:xfrm>
            <a:off x="5478972" y="5072625"/>
            <a:ext cx="1440000" cy="360000"/>
          </a:xfrm>
          <a:prstGeom prst="downArrow">
            <a:avLst>
              <a:gd name="adj1" fmla="val 100000"/>
              <a:gd name="adj2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122895-10AC-427A-96A0-BAE49B20DBBB}"/>
              </a:ext>
            </a:extLst>
          </p:cNvPr>
          <p:cNvSpPr txBox="1"/>
          <p:nvPr/>
        </p:nvSpPr>
        <p:spPr>
          <a:xfrm>
            <a:off x="2398634" y="3404150"/>
            <a:ext cx="9396097" cy="12645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警戒レベルの意味を理解し、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豪雨時に得るべき情報を調べよう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8F7C161-B4D3-F9FC-D438-7C6F95F867D7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全２回の授業の流れ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C4F8E7-045E-0B4A-E811-B46DD0E2ABDE}"/>
              </a:ext>
            </a:extLst>
          </p:cNvPr>
          <p:cNvSpPr txBox="1"/>
          <p:nvPr/>
        </p:nvSpPr>
        <p:spPr>
          <a:xfrm>
            <a:off x="2490689" y="3028520"/>
            <a:ext cx="127090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 い か い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E87149C-B476-7F25-28BA-9D4BC3F8F598}"/>
              </a:ext>
            </a:extLst>
          </p:cNvPr>
          <p:cNvSpPr txBox="1"/>
          <p:nvPr/>
        </p:nvSpPr>
        <p:spPr>
          <a:xfrm>
            <a:off x="2552826" y="3858085"/>
            <a:ext cx="1270905" cy="59992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  う  う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B71CFAE-BC73-B5AA-99F2-32E4DE850B9C}"/>
              </a:ext>
            </a:extLst>
          </p:cNvPr>
          <p:cNvSpPr txBox="1"/>
          <p:nvPr/>
        </p:nvSpPr>
        <p:spPr>
          <a:xfrm>
            <a:off x="7411826" y="638892"/>
            <a:ext cx="127090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とくちょう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スライド番号プレースホルダー 9">
            <a:extLst>
              <a:ext uri="{FF2B5EF4-FFF2-40B4-BE49-F238E27FC236}">
                <a16:creationId xmlns:a16="http://schemas.microsoft.com/office/drawing/2014/main" id="{AF8BEC92-D8BD-276C-8619-49C39EDABBEB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5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65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3F1CA2E-0216-7218-6222-DAA04249D1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7124" y="0"/>
            <a:ext cx="12209124" cy="68580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7726CB-E0BB-4C38-849B-101A4FCEE3E2}"/>
              </a:ext>
            </a:extLst>
          </p:cNvPr>
          <p:cNvSpPr/>
          <p:nvPr/>
        </p:nvSpPr>
        <p:spPr>
          <a:xfrm>
            <a:off x="-17125" y="2546613"/>
            <a:ext cx="12209123" cy="2342586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812995-640C-4C69-80C7-6DB9D62C58E8}"/>
              </a:ext>
            </a:extLst>
          </p:cNvPr>
          <p:cNvSpPr txBox="1"/>
          <p:nvPr/>
        </p:nvSpPr>
        <p:spPr>
          <a:xfrm>
            <a:off x="1698168" y="2668907"/>
            <a:ext cx="9144000" cy="2220292"/>
          </a:xfrm>
          <a:prstGeom prst="rect">
            <a:avLst/>
          </a:prstGeom>
          <a:noFill/>
        </p:spPr>
        <p:txBody>
          <a:bodyPr wrap="square" lIns="180000" rtlCol="0" anchor="ctr" anchorCtr="0">
            <a:noAutofit/>
          </a:bodyPr>
          <a:lstStyle/>
          <a:p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自分が住む地域の特徴と、</a:t>
            </a:r>
          </a:p>
          <a:p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ハザードマップを学ぼう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8A5F9ED-F7AA-4602-B7CE-E098881A751C}"/>
              </a:ext>
            </a:extLst>
          </p:cNvPr>
          <p:cNvGrpSpPr/>
          <p:nvPr/>
        </p:nvGrpSpPr>
        <p:grpSpPr>
          <a:xfrm>
            <a:off x="5124449" y="294710"/>
            <a:ext cx="1943102" cy="2047877"/>
            <a:chOff x="438150" y="1133474"/>
            <a:chExt cx="1362075" cy="1435520"/>
          </a:xfrm>
        </p:grpSpPr>
        <p:sp>
          <p:nvSpPr>
            <p:cNvPr id="8" name="楕円 7">
              <a:extLst>
                <a:ext uri="{FF2B5EF4-FFF2-40B4-BE49-F238E27FC236}">
                  <a16:creationId xmlns:a16="http://schemas.microsoft.com/office/drawing/2014/main" id="{5A21117F-6E39-4C51-AC7A-25179D2D78F9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20ABB29-87B5-4F47-AFC9-E2F7BD726A18}"/>
                </a:ext>
              </a:extLst>
            </p:cNvPr>
            <p:cNvSpPr txBox="1"/>
            <p:nvPr/>
          </p:nvSpPr>
          <p:spPr>
            <a:xfrm>
              <a:off x="542923" y="1292645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ja-JP" altLang="en-US" sz="8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</a:t>
              </a:r>
              <a:endParaRPr kumimoji="1" lang="en-US" altLang="ja-JP" sz="8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kumimoji="1" lang="ja-JP" altLang="en-US" sz="35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63EF5-44DF-41EE-1007-69A27707E833}"/>
              </a:ext>
            </a:extLst>
          </p:cNvPr>
          <p:cNvSpPr txBox="1"/>
          <p:nvPr/>
        </p:nvSpPr>
        <p:spPr>
          <a:xfrm>
            <a:off x="5618053" y="2559948"/>
            <a:ext cx="1304230" cy="447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ちいき</a:t>
            </a:r>
            <a:endParaRPr kumimoji="1" lang="en-US" altLang="ja-JP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8395A54-74AC-A3C7-7390-11146B200FDD}"/>
              </a:ext>
            </a:extLst>
          </p:cNvPr>
          <p:cNvSpPr txBox="1"/>
          <p:nvPr/>
        </p:nvSpPr>
        <p:spPr>
          <a:xfrm>
            <a:off x="7738110" y="2546613"/>
            <a:ext cx="1531619" cy="447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とくちょう</a:t>
            </a:r>
            <a:endParaRPr kumimoji="1" lang="en-US" altLang="ja-JP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9">
            <a:extLst>
              <a:ext uri="{FF2B5EF4-FFF2-40B4-BE49-F238E27FC236}">
                <a16:creationId xmlns:a16="http://schemas.microsoft.com/office/drawing/2014/main" id="{8EE7B38D-F27D-1F9A-B7B9-B611BD60D0A1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6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926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BAEAA645-10E7-4D47-8549-82F50556A66B}"/>
              </a:ext>
            </a:extLst>
          </p:cNvPr>
          <p:cNvSpPr/>
          <p:nvPr/>
        </p:nvSpPr>
        <p:spPr>
          <a:xfrm>
            <a:off x="2190750" y="1352550"/>
            <a:ext cx="7810500" cy="4872230"/>
          </a:xfrm>
          <a:prstGeom prst="roundRect">
            <a:avLst>
              <a:gd name="adj" fmla="val 11193"/>
            </a:avLst>
          </a:prstGeom>
          <a:solidFill>
            <a:srgbClr val="FEF6DA"/>
          </a:solidFill>
          <a:ln w="57150">
            <a:solidFill>
              <a:srgbClr val="8BD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EB7C08-5D51-4E77-BB9B-01582B6D6A20}"/>
              </a:ext>
            </a:extLst>
          </p:cNvPr>
          <p:cNvSpPr txBox="1"/>
          <p:nvPr/>
        </p:nvSpPr>
        <p:spPr>
          <a:xfrm>
            <a:off x="2667000" y="1578865"/>
            <a:ext cx="7058025" cy="441960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fontAlgn="ctr">
              <a:lnSpc>
                <a:spcPct val="150000"/>
              </a:lnSpc>
            </a:pP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〇〇〇</a:t>
            </a: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の特徴</a:t>
            </a:r>
            <a:endParaRPr lang="ja-JP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ctr">
              <a:lnSpc>
                <a:spcPct val="150000"/>
              </a:lnSpc>
            </a:pP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過去の災害と防災施設</a:t>
            </a:r>
            <a:endParaRPr lang="ja-JP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ctr">
              <a:lnSpc>
                <a:spcPct val="150000"/>
              </a:lnSpc>
            </a:pP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災害から生き抜く方法</a:t>
            </a:r>
            <a:endParaRPr lang="ja-JP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ctr">
              <a:lnSpc>
                <a:spcPct val="150000"/>
              </a:lnSpc>
            </a:pP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ハザードマップの見方</a:t>
            </a:r>
            <a:endParaRPr lang="ja-JP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ED1E06E-82F5-F723-D142-046974FA98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DB4F71-B3DE-57E0-BEA5-7454A6555398}"/>
              </a:ext>
            </a:extLst>
          </p:cNvPr>
          <p:cNvSpPr txBox="1"/>
          <p:nvPr/>
        </p:nvSpPr>
        <p:spPr>
          <a:xfrm>
            <a:off x="65000" y="91440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本日の学習内容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A88AB4-5F23-72CE-4BAC-92374A688AD4}"/>
              </a:ext>
            </a:extLst>
          </p:cNvPr>
          <p:cNvSpPr txBox="1"/>
          <p:nvPr/>
        </p:nvSpPr>
        <p:spPr>
          <a:xfrm>
            <a:off x="5849377" y="1711453"/>
            <a:ext cx="1246927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とくちょう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C7116C-7E9D-57DA-97FA-0A209F9681ED}"/>
              </a:ext>
            </a:extLst>
          </p:cNvPr>
          <p:cNvSpPr txBox="1"/>
          <p:nvPr/>
        </p:nvSpPr>
        <p:spPr>
          <a:xfrm>
            <a:off x="5383530" y="2717725"/>
            <a:ext cx="1143000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0E61A21-1BB5-0128-89E3-4CACAB5F1337}"/>
              </a:ext>
            </a:extLst>
          </p:cNvPr>
          <p:cNvSpPr txBox="1"/>
          <p:nvPr/>
        </p:nvSpPr>
        <p:spPr>
          <a:xfrm>
            <a:off x="7002780" y="2717725"/>
            <a:ext cx="1143000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ぼうさい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45280CA-2DBF-AE0C-E0E9-F072CE2A0528}"/>
              </a:ext>
            </a:extLst>
          </p:cNvPr>
          <p:cNvSpPr txBox="1"/>
          <p:nvPr/>
        </p:nvSpPr>
        <p:spPr>
          <a:xfrm>
            <a:off x="8229600" y="2717725"/>
            <a:ext cx="967970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しせつ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0884784-1AFB-9EB1-D2A5-9A5F47AEA75D}"/>
              </a:ext>
            </a:extLst>
          </p:cNvPr>
          <p:cNvSpPr txBox="1"/>
          <p:nvPr/>
        </p:nvSpPr>
        <p:spPr>
          <a:xfrm>
            <a:off x="7002780" y="3723997"/>
            <a:ext cx="621030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ぬ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スライド番号プレースホルダー 9">
            <a:extLst>
              <a:ext uri="{FF2B5EF4-FFF2-40B4-BE49-F238E27FC236}">
                <a16:creationId xmlns:a16="http://schemas.microsoft.com/office/drawing/2014/main" id="{1FF02F69-11AC-E459-B6E2-D0B540D73BAE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7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23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9867</TotalTime>
  <Words>914</Words>
  <Application>Microsoft Office PowerPoint</Application>
  <PresentationFormat>ワイド画面</PresentationFormat>
  <Paragraphs>131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7" baseType="lpstr">
      <vt:lpstr>ＭＳ ゴシック</vt:lpstr>
      <vt:lpstr>Calibri</vt:lpstr>
      <vt:lpstr>Calibri Light</vt:lpstr>
      <vt:lpstr>Arial</vt:lpstr>
      <vt:lpstr>メイリオ</vt:lpstr>
      <vt:lpstr>ＭＳ Ｐゴシック</vt:lpstr>
      <vt:lpstr>BIZ UDPゴシック</vt:lpstr>
      <vt:lpstr>游ゴシック</vt:lpstr>
      <vt:lpstr>Office 2013 - 2022 テーマ</vt:lpstr>
      <vt:lpstr>〇〇中学校総合学習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1017</cp:revision>
  <cp:lastPrinted>2026-07-29T01:52:47Z</cp:lastPrinted>
  <dcterms:created xsi:type="dcterms:W3CDTF">2020-08-24T09:47:12Z</dcterms:created>
  <dcterms:modified xsi:type="dcterms:W3CDTF">2026-08-03T05:32:11Z</dcterms:modified>
</cp:coreProperties>
</file>