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embedTrueTypeFonts="1" saveSubsetFonts="1" autoCompressPictures="0">
  <p:sldMasterIdLst>
    <p:sldMasterId id="2147483672" r:id="rId1"/>
  </p:sldMasterIdLst>
  <p:notesMasterIdLst>
    <p:notesMasterId r:id="rId13"/>
  </p:notesMasterIdLst>
  <p:handoutMasterIdLst>
    <p:handoutMasterId r:id="rId14"/>
  </p:handoutMasterIdLst>
  <p:sldIdLst>
    <p:sldId id="3945" r:id="rId2"/>
    <p:sldId id="330" r:id="rId3"/>
    <p:sldId id="436" r:id="rId4"/>
    <p:sldId id="3937" r:id="rId5"/>
    <p:sldId id="438" r:id="rId6"/>
    <p:sldId id="450" r:id="rId7"/>
    <p:sldId id="1783" r:id="rId8"/>
    <p:sldId id="434" r:id="rId9"/>
    <p:sldId id="451" r:id="rId10"/>
    <p:sldId id="433" r:id="rId11"/>
    <p:sldId id="3938" r:id="rId12"/>
  </p:sldIdLst>
  <p:sldSz cx="12192000" cy="6858000"/>
  <p:notesSz cx="7099300" cy="10234613"/>
  <p:embeddedFontLst>
    <p:embeddedFont>
      <p:font typeface="Meiryo UI" panose="020B0604030504040204" pitchFamily="50" charset="-128"/>
      <p:regular r:id="rId15"/>
      <p:bold r:id="rId16"/>
      <p:italic r:id="rId17"/>
      <p:boldItalic r:id="rId18"/>
    </p:embeddedFont>
    <p:embeddedFont>
      <p:font typeface="メイリオ" panose="020B0604030504040204" pitchFamily="50" charset="-128"/>
      <p:regular r:id="rId19"/>
      <p:bold r:id="rId20"/>
      <p:italic r:id="rId21"/>
      <p:boldItalic r:id="rId22"/>
    </p:embeddedFont>
    <p:embeddedFont>
      <p:font typeface="游ゴシック" panose="020B0400000000000000" pitchFamily="50" charset="-128"/>
      <p:regular r:id="rId23"/>
      <p:bold r:id="rId24"/>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07-PE0559" initials="0" lastIdx="1" clrIdx="0">
    <p:extLst>
      <p:ext uri="{19B8F6BF-5375-455C-9EA6-DF929625EA0E}">
        <p15:presenceInfo xmlns:p15="http://schemas.microsoft.com/office/powerpoint/2012/main" userId="S::H-Satou@nceinccojp2.onmicrosoft.com::ea8fcc43-05d7-47eb-90be-6a3be02bba7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5353"/>
    <a:srgbClr val="97C577"/>
    <a:srgbClr val="000000"/>
    <a:srgbClr val="FFFFCC"/>
    <a:srgbClr val="EB4C31"/>
    <a:srgbClr val="0070C0"/>
    <a:srgbClr val="FDECE9"/>
    <a:srgbClr val="5B9BD5"/>
    <a:srgbClr val="214DA0"/>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56" autoAdjust="0"/>
    <p:restoredTop sz="75527" autoAdjust="0"/>
  </p:normalViewPr>
  <p:slideViewPr>
    <p:cSldViewPr snapToGrid="0">
      <p:cViewPr varScale="1">
        <p:scale>
          <a:sx n="68" d="100"/>
          <a:sy n="68" d="100"/>
        </p:scale>
        <p:origin x="822" y="36"/>
      </p:cViewPr>
      <p:guideLst/>
    </p:cSldViewPr>
  </p:slideViewPr>
  <p:notesTextViewPr>
    <p:cViewPr>
      <p:scale>
        <a:sx n="125" d="100"/>
        <a:sy n="125" d="100"/>
      </p:scale>
      <p:origin x="0" y="0"/>
    </p:cViewPr>
  </p:notesTextViewPr>
  <p:notesViewPr>
    <p:cSldViewPr snapToGrid="0">
      <p:cViewPr varScale="1">
        <p:scale>
          <a:sx n="64" d="100"/>
          <a:sy n="64" d="100"/>
        </p:scale>
        <p:origin x="331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4.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 Id="rId22" Type="http://schemas.openxmlformats.org/officeDocument/2006/relationships/font" Target="fonts/font8.fntdata"/><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A93A6887-7F11-4B65-A981-7101893C818E}"/>
              </a:ext>
            </a:extLst>
          </p:cNvPr>
          <p:cNvSpPr>
            <a:spLocks noGrp="1"/>
          </p:cNvSpPr>
          <p:nvPr>
            <p:ph type="hdr" sz="quarter"/>
          </p:nvPr>
        </p:nvSpPr>
        <p:spPr>
          <a:xfrm>
            <a:off x="1" y="0"/>
            <a:ext cx="3077137" cy="512304"/>
          </a:xfrm>
          <a:prstGeom prst="rect">
            <a:avLst/>
          </a:prstGeom>
        </p:spPr>
        <p:txBody>
          <a:bodyPr vert="horz" lIns="94759" tIns="47380" rIns="94759" bIns="4738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7AA15208-E28C-4EDA-882B-43C2834DEB54}"/>
              </a:ext>
            </a:extLst>
          </p:cNvPr>
          <p:cNvSpPr>
            <a:spLocks noGrp="1"/>
          </p:cNvSpPr>
          <p:nvPr>
            <p:ph type="dt" sz="quarter" idx="1"/>
          </p:nvPr>
        </p:nvSpPr>
        <p:spPr>
          <a:xfrm>
            <a:off x="4020507" y="0"/>
            <a:ext cx="3077137" cy="512304"/>
          </a:xfrm>
          <a:prstGeom prst="rect">
            <a:avLst/>
          </a:prstGeom>
        </p:spPr>
        <p:txBody>
          <a:bodyPr vert="horz" lIns="94759" tIns="47380" rIns="94759" bIns="47380" rtlCol="0"/>
          <a:lstStyle>
            <a:lvl1pPr algn="r">
              <a:defRPr sz="1200"/>
            </a:lvl1pPr>
          </a:lstStyle>
          <a:p>
            <a:fld id="{1EBADBB5-41D6-4C92-99E8-86970323414E}" type="datetime1">
              <a:rPr kumimoji="1" lang="ja-JP" altLang="en-US" smtClean="0"/>
              <a:t>2026/8/3</a:t>
            </a:fld>
            <a:endParaRPr kumimoji="1" lang="ja-JP" altLang="en-US"/>
          </a:p>
        </p:txBody>
      </p:sp>
      <p:sp>
        <p:nvSpPr>
          <p:cNvPr id="4" name="フッター プレースホルダー 3">
            <a:extLst>
              <a:ext uri="{FF2B5EF4-FFF2-40B4-BE49-F238E27FC236}">
                <a16:creationId xmlns:a16="http://schemas.microsoft.com/office/drawing/2014/main" id="{DC5C71D3-A553-4BDD-BC0E-80917D432852}"/>
              </a:ext>
            </a:extLst>
          </p:cNvPr>
          <p:cNvSpPr>
            <a:spLocks noGrp="1"/>
          </p:cNvSpPr>
          <p:nvPr>
            <p:ph type="ftr" sz="quarter" idx="2"/>
          </p:nvPr>
        </p:nvSpPr>
        <p:spPr>
          <a:xfrm>
            <a:off x="1" y="9722309"/>
            <a:ext cx="3077137" cy="512304"/>
          </a:xfrm>
          <a:prstGeom prst="rect">
            <a:avLst/>
          </a:prstGeom>
        </p:spPr>
        <p:txBody>
          <a:bodyPr vert="horz" lIns="94759" tIns="47380" rIns="94759" bIns="4738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6C94B761-B5EE-459A-8619-403E17B35851}"/>
              </a:ext>
            </a:extLst>
          </p:cNvPr>
          <p:cNvSpPr>
            <a:spLocks noGrp="1"/>
          </p:cNvSpPr>
          <p:nvPr>
            <p:ph type="sldNum" sz="quarter" idx="3"/>
          </p:nvPr>
        </p:nvSpPr>
        <p:spPr>
          <a:xfrm>
            <a:off x="4020507" y="9722309"/>
            <a:ext cx="3077137" cy="512304"/>
          </a:xfrm>
          <a:prstGeom prst="rect">
            <a:avLst/>
          </a:prstGeom>
        </p:spPr>
        <p:txBody>
          <a:bodyPr vert="horz" lIns="94759" tIns="47380" rIns="94759" bIns="47380" rtlCol="0" anchor="b"/>
          <a:lstStyle>
            <a:lvl1pPr algn="r">
              <a:defRPr sz="1200"/>
            </a:lvl1pPr>
          </a:lstStyle>
          <a:p>
            <a:fld id="{10817BBF-2506-419F-BDAD-6695407A8CD2}" type="slidenum">
              <a:rPr kumimoji="1" lang="ja-JP" altLang="en-US" smtClean="0"/>
              <a:t>‹#›</a:t>
            </a:fld>
            <a:endParaRPr kumimoji="1" lang="ja-JP" altLang="en-US"/>
          </a:p>
        </p:txBody>
      </p:sp>
    </p:spTree>
    <p:extLst>
      <p:ext uri="{BB962C8B-B14F-4D97-AF65-F5344CB8AC3E}">
        <p14:creationId xmlns:p14="http://schemas.microsoft.com/office/powerpoint/2010/main" val="731117578"/>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スライド イメージ プレースホルダー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4743" tIns="47371" rIns="94743" bIns="47371" rtlCol="0" anchor="ctr"/>
          <a:lstStyle/>
          <a:p>
            <a:endParaRPr lang="ja-JP" altLang="en-US"/>
          </a:p>
        </p:txBody>
      </p:sp>
      <p:sp>
        <p:nvSpPr>
          <p:cNvPr id="5" name="ノート プレースホルダー 4"/>
          <p:cNvSpPr>
            <a:spLocks noGrp="1"/>
          </p:cNvSpPr>
          <p:nvPr>
            <p:ph type="body" sz="quarter" idx="3"/>
          </p:nvPr>
        </p:nvSpPr>
        <p:spPr>
          <a:xfrm>
            <a:off x="709604" y="4924990"/>
            <a:ext cx="5680103" cy="4029684"/>
          </a:xfrm>
          <a:prstGeom prst="rect">
            <a:avLst/>
          </a:prstGeom>
        </p:spPr>
        <p:txBody>
          <a:bodyPr vert="horz" lIns="94743" tIns="47371" rIns="94743" bIns="47371"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722309"/>
            <a:ext cx="3077137" cy="512304"/>
          </a:xfrm>
          <a:prstGeom prst="rect">
            <a:avLst/>
          </a:prstGeom>
        </p:spPr>
        <p:txBody>
          <a:bodyPr vert="horz" lIns="94743" tIns="47371" rIns="94743" bIns="47371" rtlCol="0" anchor="b"/>
          <a:lstStyle>
            <a:lvl1pPr algn="l">
              <a:defRPr sz="1200"/>
            </a:lvl1pPr>
          </a:lstStyle>
          <a:p>
            <a:endParaRPr kumimoji="1" lang="ja-JP" altLang="en-US"/>
          </a:p>
        </p:txBody>
      </p:sp>
      <p:sp>
        <p:nvSpPr>
          <p:cNvPr id="8" name="ヘッダー プレースホルダー 7">
            <a:extLst>
              <a:ext uri="{FF2B5EF4-FFF2-40B4-BE49-F238E27FC236}">
                <a16:creationId xmlns:a16="http://schemas.microsoft.com/office/drawing/2014/main" id="{6AC1BE29-42C0-4851-B748-E81A40789E1E}"/>
              </a:ext>
            </a:extLst>
          </p:cNvPr>
          <p:cNvSpPr>
            <a:spLocks noGrp="1"/>
          </p:cNvSpPr>
          <p:nvPr>
            <p:ph type="hdr" sz="quarter"/>
          </p:nvPr>
        </p:nvSpPr>
        <p:spPr>
          <a:xfrm>
            <a:off x="1" y="0"/>
            <a:ext cx="3077137" cy="512304"/>
          </a:xfrm>
          <a:prstGeom prst="rect">
            <a:avLst/>
          </a:prstGeom>
        </p:spPr>
        <p:txBody>
          <a:bodyPr vert="horz" lIns="94759" tIns="47380" rIns="94759" bIns="47380" rtlCol="0"/>
          <a:lstStyle>
            <a:lvl1pPr algn="l">
              <a:defRPr sz="1200">
                <a:latin typeface="ＭＳ Ｐゴシック" panose="020B0600070205080204" pitchFamily="50" charset="-128"/>
                <a:ea typeface="ＭＳ Ｐゴシック" panose="020B0600070205080204" pitchFamily="50" charset="-128"/>
              </a:defRPr>
            </a:lvl1pPr>
          </a:lstStyle>
          <a:p>
            <a:endParaRPr kumimoji="1"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274005239"/>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C5DFF1-571C-B023-983F-707D033AC58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5A922A1-FB95-292F-45A5-AF501F9A2E43}"/>
              </a:ext>
            </a:extLst>
          </p:cNvPr>
          <p:cNvSpPr>
            <a:spLocks noGrp="1" noRot="1" noChangeAspect="1"/>
          </p:cNvSpPr>
          <p:nvPr>
            <p:ph type="sldImg"/>
          </p:nvPr>
        </p:nvSpPr>
        <p:spPr>
          <a:xfrm>
            <a:off x="479425" y="1279525"/>
            <a:ext cx="6140450" cy="3454400"/>
          </a:xfrm>
        </p:spPr>
      </p:sp>
      <p:sp>
        <p:nvSpPr>
          <p:cNvPr id="3" name="ノート プレースホルダー 2">
            <a:extLst>
              <a:ext uri="{FF2B5EF4-FFF2-40B4-BE49-F238E27FC236}">
                <a16:creationId xmlns:a16="http://schemas.microsoft.com/office/drawing/2014/main" id="{E812A173-54A8-0C6A-3030-EBF0AC2D4D5A}"/>
              </a:ext>
            </a:extLst>
          </p:cNvPr>
          <p:cNvSpPr>
            <a:spLocks noGrp="1"/>
          </p:cNvSpPr>
          <p:nvPr>
            <p:ph type="body" idx="1"/>
          </p:nvPr>
        </p:nvSpPr>
        <p:spPr/>
        <p:txBody>
          <a:bodyPr/>
          <a:lstStyle/>
          <a:p>
            <a:pPr defTabSz="982085">
              <a:defRPr/>
            </a:pPr>
            <a:r>
              <a:rPr kumimoji="1" lang="ja-JP" altLang="en-US" dirty="0">
                <a:latin typeface="ＭＳ ゴシック" panose="020B0609070205080204" pitchFamily="49" charset="-128"/>
                <a:ea typeface="ＭＳ ゴシック" panose="020B0609070205080204" pitchFamily="49" charset="-128"/>
              </a:rPr>
              <a:t>●ここからはグループワークです。</a:t>
            </a:r>
          </a:p>
          <a:p>
            <a:pPr defTabSz="982085">
              <a:defRPr/>
            </a:pPr>
            <a:r>
              <a:rPr kumimoji="1" lang="ja-JP" altLang="en-US" dirty="0">
                <a:latin typeface="ＭＳ ゴシック" panose="020B0609070205080204" pitchFamily="49" charset="-128"/>
                <a:ea typeface="ＭＳ ゴシック" panose="020B0609070205080204" pitchFamily="49" charset="-128"/>
              </a:rPr>
              <a:t>●避難の準備や避難時の注意点をグループで話し合い共有しましょう。</a:t>
            </a:r>
          </a:p>
        </p:txBody>
      </p:sp>
    </p:spTree>
    <p:extLst>
      <p:ext uri="{BB962C8B-B14F-4D97-AF65-F5344CB8AC3E}">
        <p14:creationId xmlns:p14="http://schemas.microsoft.com/office/powerpoint/2010/main" val="33341659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12775" y="611188"/>
            <a:ext cx="6526213" cy="3671887"/>
          </a:xfrm>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●東日本大震災の当日の様子です。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より高い避難場所に向けて、中学生が小学生を引き連れて避難しました。</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災害を恐れて動けなくなっている方に、寄り添ってあげた生徒もいるそうです。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声がけが一番の避難のきっかけとなります。</a:t>
            </a:r>
            <a:endParaRPr kumimoji="1"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lIns="98237" tIns="49119" rIns="98237" bIns="49119"/>
          <a:lstStyle/>
          <a:p>
            <a:fld id="{C01A6994-5F9D-48ED-83A3-550565F20F56}" type="slidenum">
              <a:rPr kumimoji="1" lang="ja-JP" altLang="en-US" smtClean="0"/>
              <a:t>9</a:t>
            </a:fld>
            <a:endParaRPr kumimoji="1" lang="ja-JP" altLang="en-US"/>
          </a:p>
        </p:txBody>
      </p:sp>
      <p:sp>
        <p:nvSpPr>
          <p:cNvPr id="5" name="日付プレースホルダー 4">
            <a:extLst>
              <a:ext uri="{FF2B5EF4-FFF2-40B4-BE49-F238E27FC236}">
                <a16:creationId xmlns:a16="http://schemas.microsoft.com/office/drawing/2014/main" id="{5137C873-7FD2-4B40-9163-A1F93D277807}"/>
              </a:ext>
            </a:extLst>
          </p:cNvPr>
          <p:cNvSpPr>
            <a:spLocks noGrp="1"/>
          </p:cNvSpPr>
          <p:nvPr>
            <p:ph type="dt" idx="1"/>
          </p:nvPr>
        </p:nvSpPr>
        <p:spPr/>
        <p:txBody>
          <a:bodyPr lIns="98237" tIns="49119" rIns="98237" bIns="49119"/>
          <a:lstStyle/>
          <a:p>
            <a:r>
              <a:rPr kumimoji="1" lang="en-US" altLang="ja-JP"/>
              <a:t>2020/10/22</a:t>
            </a:r>
            <a:endParaRPr kumimoji="1" lang="ja-JP" altLang="en-US"/>
          </a:p>
        </p:txBody>
      </p:sp>
    </p:spTree>
    <p:extLst>
      <p:ext uri="{BB962C8B-B14F-4D97-AF65-F5344CB8AC3E}">
        <p14:creationId xmlns:p14="http://schemas.microsoft.com/office/powerpoint/2010/main" val="27340894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●これで今日の内容は終了です。</a:t>
            </a:r>
            <a:endParaRPr kumimoji="1" lang="en-US" altLang="ja-JP" dirty="0"/>
          </a:p>
          <a:p>
            <a:r>
              <a:rPr kumimoji="1" lang="ja-JP" altLang="en-US" dirty="0"/>
              <a:t>　警戒レベルや得るべき情報など、理解できましたか？</a:t>
            </a:r>
            <a:endParaRPr kumimoji="1" lang="en-US" altLang="ja-JP" dirty="0"/>
          </a:p>
          <a:p>
            <a:endParaRPr kumimoji="1" lang="en-US" altLang="ja-JP" dirty="0"/>
          </a:p>
          <a:p>
            <a:r>
              <a:rPr kumimoji="1" lang="ja-JP" altLang="en-US" dirty="0"/>
              <a:t>●最後に皆さんに宿題です。</a:t>
            </a:r>
            <a:endParaRPr kumimoji="1" lang="en-US" altLang="ja-JP" dirty="0"/>
          </a:p>
          <a:p>
            <a:r>
              <a:rPr kumimoji="1" lang="ja-JP" altLang="en-US" dirty="0"/>
              <a:t>　</a:t>
            </a:r>
            <a:r>
              <a:rPr kumimoji="1" lang="ja-JP" altLang="ja-JP" sz="1200" kern="1200" dirty="0">
                <a:solidFill>
                  <a:schemeClr val="tx1"/>
                </a:solidFill>
                <a:effectLst/>
                <a:latin typeface="+mn-lt"/>
                <a:ea typeface="+mn-ea"/>
                <a:cs typeface="+mn-cs"/>
              </a:rPr>
              <a:t>これまで学んだ防災に関するについて家族と共有しましょう。そして、完成させたマイ・タイムラインを使いながら、</a:t>
            </a:r>
            <a:endParaRPr kumimoji="1" lang="en-US" altLang="ja-JP" sz="1200" kern="1200" dirty="0">
              <a:solidFill>
                <a:schemeClr val="tx1"/>
              </a:solidFill>
              <a:effectLst/>
              <a:latin typeface="+mn-lt"/>
              <a:ea typeface="+mn-ea"/>
              <a:cs typeface="+mn-cs"/>
            </a:endParaRPr>
          </a:p>
          <a:p>
            <a:r>
              <a:rPr kumimoji="1" lang="ja-JP" altLang="en-US" sz="1200" kern="1200">
                <a:solidFill>
                  <a:schemeClr val="tx1"/>
                </a:solidFill>
                <a:effectLst/>
                <a:latin typeface="+mn-lt"/>
                <a:ea typeface="+mn-ea"/>
                <a:cs typeface="+mn-cs"/>
              </a:rPr>
              <a:t>　</a:t>
            </a:r>
            <a:r>
              <a:rPr kumimoji="1" lang="ja-JP" altLang="ja-JP" sz="1200" kern="1200">
                <a:solidFill>
                  <a:schemeClr val="tx1"/>
                </a:solidFill>
                <a:effectLst/>
                <a:latin typeface="+mn-lt"/>
                <a:ea typeface="+mn-ea"/>
                <a:cs typeface="+mn-cs"/>
              </a:rPr>
              <a:t>家族と一緒に避難行動につながる情報を調べたり、必要な準備、家族のルールなどについて話し合ったりしましょう。</a:t>
            </a:r>
            <a:endParaRPr kumimoji="1" lang="ja-JP" altLang="en-US" dirty="0"/>
          </a:p>
        </p:txBody>
      </p:sp>
    </p:spTree>
    <p:extLst>
      <p:ext uri="{BB962C8B-B14F-4D97-AF65-F5344CB8AC3E}">
        <p14:creationId xmlns:p14="http://schemas.microsoft.com/office/powerpoint/2010/main" val="42785082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44513" y="593725"/>
            <a:ext cx="6329362" cy="3560763"/>
          </a:xfrm>
        </p:spPr>
      </p:sp>
      <p:sp>
        <p:nvSpPr>
          <p:cNvPr id="3" name="ノート プレースホルダー 2"/>
          <p:cNvSpPr>
            <a:spLocks noGrp="1"/>
          </p:cNvSpPr>
          <p:nvPr>
            <p:ph type="body" idx="1"/>
          </p:nvPr>
        </p:nvSpPr>
        <p:spPr/>
        <p:txBody>
          <a:bodyPr/>
          <a:lstStyle/>
          <a:p>
            <a:pPr defTabSz="1017511">
              <a:defRPr/>
            </a:pPr>
            <a:r>
              <a:rPr kumimoji="1" lang="ja-JP" altLang="en-US" dirty="0">
                <a:latin typeface="ＭＳ ゴシック" panose="020B0609070205080204" pitchFamily="49" charset="-128"/>
                <a:ea typeface="ＭＳ ゴシック" panose="020B0609070205080204" pitchFamily="49" charset="-128"/>
              </a:rPr>
              <a:t>●グループワークの流れです。</a:t>
            </a:r>
          </a:p>
          <a:p>
            <a:pPr defTabSz="1017511">
              <a:defRPr/>
            </a:pPr>
            <a:r>
              <a:rPr kumimoji="1" lang="ja-JP" altLang="en-US" dirty="0">
                <a:latin typeface="ＭＳ ゴシック" panose="020B0609070205080204" pitchFamily="49" charset="-128"/>
                <a:ea typeface="ＭＳ ゴシック" panose="020B0609070205080204" pitchFamily="49" charset="-128"/>
              </a:rPr>
              <a:t>●本日のグループワークでやることは大きく３つあります。</a:t>
            </a:r>
          </a:p>
          <a:p>
            <a:pPr defTabSz="1017511">
              <a:defRPr/>
            </a:pPr>
            <a:r>
              <a:rPr kumimoji="1" lang="ja-JP" altLang="en-US" dirty="0">
                <a:latin typeface="ＭＳ ゴシック" panose="020B0609070205080204" pitchFamily="49" charset="-128"/>
                <a:ea typeface="ＭＳ ゴシック" panose="020B0609070205080204" pitchFamily="49" charset="-128"/>
              </a:rPr>
              <a:t>●１つ目は、グループワーク表の記入です。各班には黄色、赤、青の欄が記載されているグループワーク表が配布されています。前回の宿題の共有や避難時の注意点などをメンバーで話し合い、その表を記入します。</a:t>
            </a:r>
          </a:p>
          <a:p>
            <a:pPr defTabSz="1017511">
              <a:defRPr/>
            </a:pPr>
            <a:r>
              <a:rPr kumimoji="1" lang="ja-JP" altLang="en-US" dirty="0">
                <a:latin typeface="ＭＳ ゴシック" panose="020B0609070205080204" pitchFamily="49" charset="-128"/>
                <a:ea typeface="ＭＳ ゴシック" panose="020B0609070205080204" pitchFamily="49" charset="-128"/>
              </a:rPr>
              <a:t>●２つ目は、成果の発表です。各班で発表者を決めて、自分たちの班で話し合った成果を発表します。</a:t>
            </a:r>
          </a:p>
          <a:p>
            <a:pPr defTabSz="1017511">
              <a:defRPr/>
            </a:pPr>
            <a:r>
              <a:rPr kumimoji="1" lang="ja-JP" altLang="en-US" dirty="0">
                <a:latin typeface="ＭＳ ゴシック" panose="020B0609070205080204" pitchFamily="49" charset="-128"/>
                <a:ea typeface="ＭＳ ゴシック" panose="020B0609070205080204" pitchFamily="49" charset="-128"/>
              </a:rPr>
              <a:t>●３つ目は、マイ・タイムラインの仕上げです。各班の発表を聞いて、自分に必要なことを追加して、マイ・タイムラインを仕上げます。</a:t>
            </a:r>
          </a:p>
        </p:txBody>
      </p:sp>
      <p:sp>
        <p:nvSpPr>
          <p:cNvPr id="4" name="スライド番号プレースホルダー 3"/>
          <p:cNvSpPr>
            <a:spLocks noGrp="1"/>
          </p:cNvSpPr>
          <p:nvPr>
            <p:ph type="sldNum" sz="quarter" idx="5"/>
          </p:nvPr>
        </p:nvSpPr>
        <p:spPr/>
        <p:txBody>
          <a:bodyPr lIns="94759" tIns="47380" rIns="94759" bIns="47380"/>
          <a:lstStyle/>
          <a:p>
            <a:fld id="{C01A6994-5F9D-48ED-83A3-550565F20F56}" type="slidenum">
              <a:rPr kumimoji="1" lang="ja-JP" altLang="en-US" smtClean="0"/>
              <a:t>1</a:t>
            </a:fld>
            <a:endParaRPr kumimoji="1" lang="ja-JP" altLang="en-US"/>
          </a:p>
        </p:txBody>
      </p:sp>
      <p:sp>
        <p:nvSpPr>
          <p:cNvPr id="5" name="日付プレースホルダー 4">
            <a:extLst>
              <a:ext uri="{FF2B5EF4-FFF2-40B4-BE49-F238E27FC236}">
                <a16:creationId xmlns:a16="http://schemas.microsoft.com/office/drawing/2014/main" id="{902C6C52-BE67-47AA-AE49-374B8B4D85F5}"/>
              </a:ext>
            </a:extLst>
          </p:cNvPr>
          <p:cNvSpPr>
            <a:spLocks noGrp="1"/>
          </p:cNvSpPr>
          <p:nvPr>
            <p:ph type="dt" idx="1"/>
          </p:nvPr>
        </p:nvSpPr>
        <p:spPr/>
        <p:txBody>
          <a:bodyPr lIns="94759" tIns="47380" rIns="94759" bIns="47380"/>
          <a:lstStyle/>
          <a:p>
            <a:r>
              <a:rPr kumimoji="1" lang="en-US" altLang="ja-JP"/>
              <a:t>2020/10/22</a:t>
            </a:r>
            <a:endParaRPr kumimoji="1" lang="ja-JP" altLang="en-US"/>
          </a:p>
        </p:txBody>
      </p:sp>
    </p:spTree>
    <p:extLst>
      <p:ext uri="{BB962C8B-B14F-4D97-AF65-F5344CB8AC3E}">
        <p14:creationId xmlns:p14="http://schemas.microsoft.com/office/powerpoint/2010/main" val="14567604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44513" y="593725"/>
            <a:ext cx="6329362" cy="3560763"/>
          </a:xfrm>
        </p:spPr>
      </p:sp>
      <p:sp>
        <p:nvSpPr>
          <p:cNvPr id="3" name="ノート プレースホルダー 2"/>
          <p:cNvSpPr>
            <a:spLocks noGrp="1"/>
          </p:cNvSpPr>
          <p:nvPr>
            <p:ph type="body" idx="1"/>
          </p:nvPr>
        </p:nvSpPr>
        <p:spPr/>
        <p:txBody>
          <a:bodyPr/>
          <a:lstStyle/>
          <a:p>
            <a:pPr defTabSz="1017511">
              <a:defRPr/>
            </a:pPr>
            <a:r>
              <a:rPr kumimoji="1" lang="ja-JP" altLang="en-US" dirty="0">
                <a:latin typeface="ＭＳ ゴシック" panose="020B0609070205080204" pitchFamily="49" charset="-128"/>
                <a:ea typeface="ＭＳ ゴシック" panose="020B0609070205080204" pitchFamily="49" charset="-128"/>
              </a:rPr>
              <a:t>●グループワーク表の記入をします。</a:t>
            </a:r>
          </a:p>
          <a:p>
            <a:pPr defTabSz="1017511">
              <a:defRPr/>
            </a:pPr>
            <a:r>
              <a:rPr kumimoji="1" lang="ja-JP" altLang="en-US" dirty="0">
                <a:latin typeface="ＭＳ ゴシック" panose="020B0609070205080204" pitchFamily="49" charset="-128"/>
                <a:ea typeface="ＭＳ ゴシック" panose="020B0609070205080204" pitchFamily="49" charset="-128"/>
              </a:rPr>
              <a:t>●グループで話し合うことは３つあります。</a:t>
            </a:r>
          </a:p>
          <a:p>
            <a:r>
              <a:rPr kumimoji="1" lang="ja-JP" altLang="ja-JP" sz="1200" kern="1200" dirty="0">
                <a:solidFill>
                  <a:schemeClr val="tx1"/>
                </a:solidFill>
                <a:effectLst/>
                <a:latin typeface="+mn-lt"/>
                <a:ea typeface="+mn-ea"/>
                <a:cs typeface="+mn-cs"/>
              </a:rPr>
              <a:t>　</a:t>
            </a:r>
            <a:r>
              <a:rPr kumimoji="1" lang="en-US" altLang="ja-JP" sz="1200" kern="1200" dirty="0">
                <a:solidFill>
                  <a:schemeClr val="tx1"/>
                </a:solidFill>
                <a:effectLst/>
                <a:latin typeface="+mn-lt"/>
                <a:ea typeface="+mn-ea"/>
                <a:cs typeface="+mn-cs"/>
              </a:rPr>
              <a:t>①</a:t>
            </a:r>
            <a:r>
              <a:rPr kumimoji="1" lang="ja-JP" altLang="ja-JP" sz="1200" kern="1200" dirty="0">
                <a:solidFill>
                  <a:schemeClr val="tx1"/>
                </a:solidFill>
                <a:effectLst/>
                <a:latin typeface="+mn-lt"/>
                <a:ea typeface="+mn-ea"/>
                <a:cs typeface="+mn-cs"/>
              </a:rPr>
              <a:t>黄色の欄は「避難する前の準備」について書き込みましょう。</a:t>
            </a:r>
          </a:p>
          <a:p>
            <a:r>
              <a:rPr kumimoji="1" lang="ja-JP" altLang="en-US" sz="1200" kern="1200" dirty="0">
                <a:solidFill>
                  <a:schemeClr val="tx1"/>
                </a:solidFill>
                <a:effectLst/>
                <a:latin typeface="+mn-lt"/>
                <a:ea typeface="+mn-ea"/>
                <a:cs typeface="+mn-cs"/>
              </a:rPr>
              <a:t>　</a:t>
            </a:r>
            <a:r>
              <a:rPr kumimoji="1" lang="en-US" altLang="ja-JP" sz="1200" kern="1200" dirty="0">
                <a:solidFill>
                  <a:schemeClr val="tx1"/>
                </a:solidFill>
                <a:effectLst/>
                <a:latin typeface="+mn-lt"/>
                <a:ea typeface="+mn-ea"/>
                <a:cs typeface="+mn-cs"/>
              </a:rPr>
              <a:t>②</a:t>
            </a:r>
            <a:r>
              <a:rPr kumimoji="1" lang="ja-JP" altLang="ja-JP" sz="1200" kern="1200" dirty="0">
                <a:solidFill>
                  <a:schemeClr val="tx1"/>
                </a:solidFill>
                <a:effectLst/>
                <a:latin typeface="+mn-lt"/>
                <a:ea typeface="+mn-ea"/>
                <a:cs typeface="+mn-cs"/>
              </a:rPr>
              <a:t>赤色の欄は「避難時の注意点」について、表に記載しているヒントを参考にメンバーで話し合って書き込んでみましょう。</a:t>
            </a:r>
          </a:p>
          <a:p>
            <a:r>
              <a:rPr kumimoji="1" lang="ja-JP" altLang="ja-JP" sz="1200" kern="1200" dirty="0">
                <a:solidFill>
                  <a:schemeClr val="tx1"/>
                </a:solidFill>
                <a:effectLst/>
                <a:latin typeface="+mn-lt"/>
                <a:ea typeface="+mn-ea"/>
                <a:cs typeface="+mn-cs"/>
              </a:rPr>
              <a:t>　</a:t>
            </a:r>
            <a:r>
              <a:rPr kumimoji="1" lang="en-US" altLang="ja-JP" sz="1200" kern="1200" dirty="0">
                <a:solidFill>
                  <a:schemeClr val="tx1"/>
                </a:solidFill>
                <a:effectLst/>
                <a:latin typeface="+mn-lt"/>
                <a:ea typeface="+mn-ea"/>
                <a:cs typeface="+mn-cs"/>
              </a:rPr>
              <a:t>③</a:t>
            </a:r>
            <a:r>
              <a:rPr kumimoji="1" lang="ja-JP" altLang="ja-JP" sz="1200" kern="1200" dirty="0">
                <a:solidFill>
                  <a:schemeClr val="tx1"/>
                </a:solidFill>
                <a:effectLst/>
                <a:latin typeface="+mn-lt"/>
                <a:ea typeface="+mn-ea"/>
                <a:cs typeface="+mn-cs"/>
              </a:rPr>
              <a:t>青色の欄は「自分たちができること」をメンバーで話し合って、ひとつ以上案を出してみましょう。</a:t>
            </a:r>
          </a:p>
          <a:p>
            <a:pPr defTabSz="1017511">
              <a:defRPr/>
            </a:pPr>
            <a:endParaRPr kumimoji="1" lang="en-US" altLang="ja-JP" dirty="0">
              <a:latin typeface="ＭＳ ゴシック" panose="020B0609070205080204" pitchFamily="49" charset="-128"/>
              <a:ea typeface="ＭＳ ゴシック" panose="020B0609070205080204" pitchFamily="49" charset="-128"/>
            </a:endParaRPr>
          </a:p>
          <a:p>
            <a:pPr defTabSz="1017511">
              <a:defRPr/>
            </a:pPr>
            <a:r>
              <a:rPr kumimoji="1" lang="ja-JP" altLang="en-US" dirty="0">
                <a:latin typeface="ＭＳ ゴシック" panose="020B0609070205080204" pitchFamily="49" charset="-128"/>
                <a:ea typeface="ＭＳ ゴシック" panose="020B0609070205080204" pitchFamily="49" charset="-128"/>
              </a:rPr>
              <a:t>（進捗確認）</a:t>
            </a:r>
            <a:endParaRPr kumimoji="1" lang="en-US" altLang="ja-JP" dirty="0">
              <a:latin typeface="ＭＳ ゴシック" panose="020B0609070205080204" pitchFamily="49" charset="-128"/>
              <a:ea typeface="ＭＳ ゴシック" panose="020B0609070205080204" pitchFamily="49" charset="-128"/>
            </a:endParaRPr>
          </a:p>
          <a:p>
            <a:pPr defTabSz="1017511">
              <a:defRPr/>
            </a:pPr>
            <a:endParaRPr kumimoji="1" lang="en-US" altLang="ja-JP" dirty="0">
              <a:latin typeface="ＭＳ ゴシック" panose="020B0609070205080204" pitchFamily="49" charset="-128"/>
              <a:ea typeface="ＭＳ ゴシック" panose="020B0609070205080204" pitchFamily="49" charset="-128"/>
            </a:endParaRPr>
          </a:p>
          <a:p>
            <a:pPr marL="0" marR="0" lvl="0" indent="0" algn="l" defTabSz="1017511" rtl="0" eaLnBrk="1" fontAlgn="auto" latinLnBrk="0" hangingPunct="1">
              <a:lnSpc>
                <a:spcPct val="100000"/>
              </a:lnSpc>
              <a:spcBef>
                <a:spcPts val="0"/>
              </a:spcBef>
              <a:spcAft>
                <a:spcPts val="0"/>
              </a:spcAft>
              <a:buClrTx/>
              <a:buSzTx/>
              <a:buFontTx/>
              <a:buNone/>
              <a:tabLst/>
              <a:defRPr/>
            </a:pPr>
            <a:r>
              <a:rPr kumimoji="1" lang="ja-JP" altLang="en-US" dirty="0">
                <a:latin typeface="ＭＳ ゴシック" panose="020B0609070205080204" pitchFamily="49" charset="-128"/>
                <a:ea typeface="ＭＳ ゴシック" panose="020B0609070205080204" pitchFamily="49" charset="-128"/>
              </a:rPr>
              <a:t>●それでは確認グループでまとめたものを発表してもらいましょう。</a:t>
            </a:r>
            <a:r>
              <a:rPr kumimoji="1" lang="ja-JP" altLang="ja-JP" sz="1200" kern="1200" dirty="0">
                <a:solidFill>
                  <a:schemeClr val="tx1"/>
                </a:solidFill>
                <a:effectLst/>
                <a:latin typeface="+mn-lt"/>
                <a:ea typeface="+mn-ea"/>
                <a:cs typeface="+mn-cs"/>
              </a:rPr>
              <a:t>※時間がなければ発表は限られたグループにする。</a:t>
            </a:r>
            <a:endParaRPr kumimoji="1" lang="en-US" altLang="ja-JP" sz="1200" kern="1200" dirty="0">
              <a:solidFill>
                <a:schemeClr val="tx1"/>
              </a:solidFill>
              <a:effectLst/>
              <a:latin typeface="+mn-lt"/>
              <a:ea typeface="+mn-ea"/>
              <a:cs typeface="+mn-cs"/>
            </a:endParaRPr>
          </a:p>
          <a:p>
            <a:pPr marL="0" marR="0" lvl="0" indent="0" algn="l" defTabSz="1017511"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●発表を聞いて、自分のタイムラインに必要なことがあれば、追加してみましょう！</a:t>
            </a:r>
          </a:p>
          <a:p>
            <a:pPr marL="0" marR="0" lvl="0" indent="0" algn="l" defTabSz="1017511"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n-lt"/>
              <a:ea typeface="+mn-ea"/>
              <a:cs typeface="+mn-cs"/>
            </a:endParaRPr>
          </a:p>
          <a:p>
            <a:pPr marL="0" marR="0" lvl="0" indent="0" algn="l" defTabSz="1017511" rtl="0" eaLnBrk="1" fontAlgn="auto" latinLnBrk="0" hangingPunct="1">
              <a:lnSpc>
                <a:spcPct val="100000"/>
              </a:lnSpc>
              <a:spcBef>
                <a:spcPts val="0"/>
              </a:spcBef>
              <a:spcAft>
                <a:spcPts val="0"/>
              </a:spcAft>
              <a:buClrTx/>
              <a:buSzTx/>
              <a:buFontTx/>
              <a:buNone/>
              <a:tabLst/>
              <a:defRPr/>
            </a:pPr>
            <a:endParaRPr kumimoji="1" lang="ja-JP" altLang="ja-JP" sz="1200" kern="1200" dirty="0">
              <a:solidFill>
                <a:schemeClr val="tx1"/>
              </a:solidFill>
              <a:effectLst/>
              <a:latin typeface="+mn-lt"/>
              <a:ea typeface="+mn-ea"/>
              <a:cs typeface="+mn-cs"/>
            </a:endParaRPr>
          </a:p>
          <a:p>
            <a:pPr defTabSz="1017511">
              <a:defRPr/>
            </a:pPr>
            <a:endParaRPr kumimoji="1" lang="en-US" altLang="ja-JP" dirty="0">
              <a:latin typeface="ＭＳ ゴシック" panose="020B0609070205080204" pitchFamily="49" charset="-128"/>
              <a:ea typeface="ＭＳ ゴシック" panose="020B0609070205080204" pitchFamily="49" charset="-128"/>
            </a:endParaRPr>
          </a:p>
          <a:p>
            <a:pPr defTabSz="1017511">
              <a:defRPr/>
            </a:pPr>
            <a:endParaRPr kumimoji="1" lang="ja-JP" altLang="en-US"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lIns="94759" tIns="47380" rIns="94759" bIns="47380"/>
          <a:lstStyle/>
          <a:p>
            <a:fld id="{C01A6994-5F9D-48ED-83A3-550565F20F56}" type="slidenum">
              <a:rPr kumimoji="1" lang="ja-JP" altLang="en-US" smtClean="0"/>
              <a:t>2</a:t>
            </a:fld>
            <a:endParaRPr kumimoji="1" lang="ja-JP" altLang="en-US"/>
          </a:p>
        </p:txBody>
      </p:sp>
      <p:sp>
        <p:nvSpPr>
          <p:cNvPr id="5" name="日付プレースホルダー 4">
            <a:extLst>
              <a:ext uri="{FF2B5EF4-FFF2-40B4-BE49-F238E27FC236}">
                <a16:creationId xmlns:a16="http://schemas.microsoft.com/office/drawing/2014/main" id="{D7B339BC-5343-412B-BAE6-9B4E18803F55}"/>
              </a:ext>
            </a:extLst>
          </p:cNvPr>
          <p:cNvSpPr>
            <a:spLocks noGrp="1"/>
          </p:cNvSpPr>
          <p:nvPr>
            <p:ph type="dt" idx="1"/>
          </p:nvPr>
        </p:nvSpPr>
        <p:spPr/>
        <p:txBody>
          <a:bodyPr lIns="94759" tIns="47380" rIns="94759" bIns="47380"/>
          <a:lstStyle/>
          <a:p>
            <a:r>
              <a:rPr kumimoji="1" lang="en-US" altLang="ja-JP"/>
              <a:t>2020/10/22</a:t>
            </a:r>
            <a:endParaRPr kumimoji="1" lang="ja-JP" altLang="en-US"/>
          </a:p>
        </p:txBody>
      </p:sp>
    </p:spTree>
    <p:extLst>
      <p:ext uri="{BB962C8B-B14F-4D97-AF65-F5344CB8AC3E}">
        <p14:creationId xmlns:p14="http://schemas.microsoft.com/office/powerpoint/2010/main" val="16371057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79425" y="576263"/>
            <a:ext cx="6140450" cy="3454400"/>
          </a:xfrm>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●では、マイ・タイムラインのまとめです。</a:t>
            </a:r>
            <a:endParaRPr kumimoji="1" lang="en-US" altLang="ja-JP" dirty="0">
              <a:latin typeface="ＭＳ ゴシック" panose="020B0609070205080204" pitchFamily="49" charset="-128"/>
              <a:ea typeface="ＭＳ ゴシック" panose="020B0609070205080204"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（マイ・タイムラインの記入）</a:t>
            </a:r>
          </a:p>
          <a:p>
            <a:endParaRPr kumimoji="1"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a:lstStyle/>
          <a:p>
            <a:fld id="{C01A6994-5F9D-48ED-83A3-550565F20F56}" type="slidenum">
              <a:rPr kumimoji="1" lang="ja-JP" altLang="en-US" smtClean="0"/>
              <a:t>3</a:t>
            </a:fld>
            <a:endParaRPr kumimoji="1" lang="ja-JP" altLang="en-US"/>
          </a:p>
        </p:txBody>
      </p:sp>
      <p:sp>
        <p:nvSpPr>
          <p:cNvPr id="5" name="日付プレースホルダー 4">
            <a:extLst>
              <a:ext uri="{FF2B5EF4-FFF2-40B4-BE49-F238E27FC236}">
                <a16:creationId xmlns:a16="http://schemas.microsoft.com/office/drawing/2014/main" id="{C14B3D57-9156-431F-8101-BE2CF0D91118}"/>
              </a:ext>
            </a:extLst>
          </p:cNvPr>
          <p:cNvSpPr>
            <a:spLocks noGrp="1"/>
          </p:cNvSpPr>
          <p:nvPr>
            <p:ph type="dt" idx="1"/>
          </p:nvPr>
        </p:nvSpPr>
        <p:spPr/>
        <p:txBody>
          <a:bodyPr/>
          <a:lstStyle/>
          <a:p>
            <a:r>
              <a:rPr kumimoji="1" lang="en-US" altLang="ja-JP"/>
              <a:t>2020/10/22</a:t>
            </a:r>
            <a:endParaRPr kumimoji="1" lang="ja-JP" altLang="en-US"/>
          </a:p>
        </p:txBody>
      </p:sp>
      <p:sp>
        <p:nvSpPr>
          <p:cNvPr id="6" name="ヘッダー プレースホルダー 5">
            <a:extLst>
              <a:ext uri="{FF2B5EF4-FFF2-40B4-BE49-F238E27FC236}">
                <a16:creationId xmlns:a16="http://schemas.microsoft.com/office/drawing/2014/main" id="{7C15D551-16FF-4659-B54B-1565F7370DAD}"/>
              </a:ext>
            </a:extLst>
          </p:cNvPr>
          <p:cNvSpPr>
            <a:spLocks noGrp="1"/>
          </p:cNvSpPr>
          <p:nvPr>
            <p:ph type="hdr" sz="quarter"/>
          </p:nvPr>
        </p:nvSpPr>
        <p:spPr/>
        <p:txBody>
          <a:bodyPr/>
          <a:lstStyle/>
          <a:p>
            <a:r>
              <a:rPr kumimoji="1" lang="ja-JP" altLang="en-US"/>
              <a:t>新潟県マイ・タイムライン教室</a:t>
            </a:r>
            <a:r>
              <a:rPr kumimoji="1" lang="en-US" altLang="ja-JP"/>
              <a:t>3</a:t>
            </a:r>
            <a:r>
              <a:rPr kumimoji="1" lang="ja-JP" altLang="en-US"/>
              <a:t>時間目</a:t>
            </a:r>
            <a:endParaRPr kumimoji="1" lang="ja-JP" altLang="en-US" dirty="0"/>
          </a:p>
        </p:txBody>
      </p:sp>
    </p:spTree>
    <p:extLst>
      <p:ext uri="{BB962C8B-B14F-4D97-AF65-F5344CB8AC3E}">
        <p14:creationId xmlns:p14="http://schemas.microsoft.com/office/powerpoint/2010/main" val="16706537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42925" y="592138"/>
            <a:ext cx="6332538" cy="3562350"/>
          </a:xfrm>
        </p:spPr>
      </p:sp>
      <p:sp>
        <p:nvSpPr>
          <p:cNvPr id="3" name="ノート プレースホルダー 2"/>
          <p:cNvSpPr>
            <a:spLocks noGrp="1"/>
          </p:cNvSpPr>
          <p:nvPr>
            <p:ph type="body" idx="1"/>
          </p:nvPr>
        </p:nvSpPr>
        <p:spPr/>
        <p:txBody>
          <a:bodyPr/>
          <a:lstStyle/>
          <a:p>
            <a:pPr defTabSz="947593">
              <a:defRPr/>
            </a:pPr>
            <a:r>
              <a:rPr kumimoji="1" lang="ja-JP" altLang="en-US" dirty="0">
                <a:latin typeface="ＭＳ ゴシック" panose="020B0609070205080204" pitchFamily="49" charset="-128"/>
                <a:ea typeface="ＭＳ ゴシック" panose="020B0609070205080204" pitchFamily="49" charset="-128"/>
              </a:rPr>
              <a:t>●出来上がったマイ・タイムラインは、「雨が強まる前に準備」と「避難行動を開始」の段階で、それぞれ何をすべきか、チェックリストとして使用してください。</a:t>
            </a:r>
          </a:p>
        </p:txBody>
      </p:sp>
      <p:sp>
        <p:nvSpPr>
          <p:cNvPr id="4" name="スライド番号プレースホルダー 3"/>
          <p:cNvSpPr>
            <a:spLocks noGrp="1"/>
          </p:cNvSpPr>
          <p:nvPr>
            <p:ph type="sldNum" sz="quarter" idx="5"/>
          </p:nvPr>
        </p:nvSpPr>
        <p:spPr/>
        <p:txBody>
          <a:bodyPr lIns="94759" tIns="47380" rIns="94759" bIns="47380"/>
          <a:lstStyle/>
          <a:p>
            <a:fld id="{C01A6994-5F9D-48ED-83A3-550565F20F56}" type="slidenum">
              <a:rPr kumimoji="1" lang="ja-JP" altLang="en-US" smtClean="0"/>
              <a:t>4</a:t>
            </a:fld>
            <a:endParaRPr kumimoji="1" lang="ja-JP" altLang="en-US"/>
          </a:p>
        </p:txBody>
      </p:sp>
      <p:sp>
        <p:nvSpPr>
          <p:cNvPr id="5" name="日付プレースホルダー 4">
            <a:extLst>
              <a:ext uri="{FF2B5EF4-FFF2-40B4-BE49-F238E27FC236}">
                <a16:creationId xmlns:a16="http://schemas.microsoft.com/office/drawing/2014/main" id="{31F2300E-6530-44EF-8289-8BC9A107201F}"/>
              </a:ext>
            </a:extLst>
          </p:cNvPr>
          <p:cNvSpPr>
            <a:spLocks noGrp="1"/>
          </p:cNvSpPr>
          <p:nvPr>
            <p:ph type="dt" idx="1"/>
          </p:nvPr>
        </p:nvSpPr>
        <p:spPr/>
        <p:txBody>
          <a:bodyPr lIns="94759" tIns="47380" rIns="94759" bIns="47380"/>
          <a:lstStyle/>
          <a:p>
            <a:r>
              <a:rPr kumimoji="1" lang="en-US" altLang="ja-JP"/>
              <a:t>2020/10/22</a:t>
            </a:r>
            <a:endParaRPr kumimoji="1" lang="ja-JP" altLang="en-US"/>
          </a:p>
        </p:txBody>
      </p:sp>
    </p:spTree>
    <p:extLst>
      <p:ext uri="{BB962C8B-B14F-4D97-AF65-F5344CB8AC3E}">
        <p14:creationId xmlns:p14="http://schemas.microsoft.com/office/powerpoint/2010/main" val="23407809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12775" y="611188"/>
            <a:ext cx="6526213" cy="3671887"/>
          </a:xfrm>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●最後に、みなさんが「助けられる側」から「助ける側」になるための参考です。</a:t>
            </a:r>
            <a:endParaRPr kumimoji="1"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lIns="98237" tIns="49119" rIns="98237" bIns="49119"/>
          <a:lstStyle/>
          <a:p>
            <a:fld id="{C01A6994-5F9D-48ED-83A3-550565F20F56}" type="slidenum">
              <a:rPr kumimoji="1" lang="ja-JP" altLang="en-US" smtClean="0"/>
              <a:t>5</a:t>
            </a:fld>
            <a:endParaRPr kumimoji="1" lang="ja-JP" altLang="en-US"/>
          </a:p>
        </p:txBody>
      </p:sp>
      <p:sp>
        <p:nvSpPr>
          <p:cNvPr id="5" name="日付プレースホルダー 4">
            <a:extLst>
              <a:ext uri="{FF2B5EF4-FFF2-40B4-BE49-F238E27FC236}">
                <a16:creationId xmlns:a16="http://schemas.microsoft.com/office/drawing/2014/main" id="{EBAA4BF9-BC2C-4F64-AB61-F37061E506AC}"/>
              </a:ext>
            </a:extLst>
          </p:cNvPr>
          <p:cNvSpPr>
            <a:spLocks noGrp="1"/>
          </p:cNvSpPr>
          <p:nvPr>
            <p:ph type="dt" idx="1"/>
          </p:nvPr>
        </p:nvSpPr>
        <p:spPr/>
        <p:txBody>
          <a:bodyPr lIns="98237" tIns="49119" rIns="98237" bIns="49119"/>
          <a:lstStyle/>
          <a:p>
            <a:r>
              <a:rPr kumimoji="1" lang="en-US" altLang="ja-JP"/>
              <a:t>2020/10/22</a:t>
            </a:r>
            <a:endParaRPr kumimoji="1" lang="ja-JP" altLang="en-US"/>
          </a:p>
        </p:txBody>
      </p:sp>
    </p:spTree>
    <p:extLst>
      <p:ext uri="{BB962C8B-B14F-4D97-AF65-F5344CB8AC3E}">
        <p14:creationId xmlns:p14="http://schemas.microsoft.com/office/powerpoint/2010/main" val="29318064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●皆さんが今後災害から生き抜いていくためには、次の３つを実践してください。</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●１つ目が、「災害に備えた事前準備をする」</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・危険になりうる場所を確認しておく</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・避難の時に必要なものを準備しておく</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●２つ目が、「災害に関する情報を入手する」</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・テレビやインターネットを利用して、災害に関する最新情報を入手する</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●３つ目が、「災害になる前に早めに避難する」</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・空振りを覚悟して安全な場所に避難する</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「せっかく避難したのに大丈夫だったじゃないか」と言いたくなる</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気持ちもわかりますが、「前回も大丈夫だったから、今回も大丈夫」とは限りません。</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毎回、避難行動をした上で、「みんなが無事でよかった」と思えるようになりましょう。</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p:txBody>
      </p:sp>
      <p:sp>
        <p:nvSpPr>
          <p:cNvPr id="5" name="ヘッダー プレースホルダー 4">
            <a:extLst>
              <a:ext uri="{FF2B5EF4-FFF2-40B4-BE49-F238E27FC236}">
                <a16:creationId xmlns:a16="http://schemas.microsoft.com/office/drawing/2014/main" id="{A21E0DA3-18AA-4BCB-84F9-5E2910B7DFA5}"/>
              </a:ext>
            </a:extLst>
          </p:cNvPr>
          <p:cNvSpPr>
            <a:spLocks noGrp="1"/>
          </p:cNvSpPr>
          <p:nvPr>
            <p:ph type="hdr" sz="quarter"/>
          </p:nvPr>
        </p:nvSpPr>
        <p:spPr>
          <a:xfrm>
            <a:off x="0" y="0"/>
            <a:ext cx="2946400" cy="496888"/>
          </a:xfrm>
          <a:prstGeom prst="rect">
            <a:avLst/>
          </a:prstGeom>
        </p:spPr>
        <p:txBody>
          <a:bodyPr/>
          <a:lstStyle/>
          <a:p>
            <a:r>
              <a:rPr kumimoji="1" lang="zh-TW" altLang="en-US"/>
              <a:t>第</a:t>
            </a:r>
            <a:r>
              <a:rPr kumimoji="1" lang="en-US" altLang="zh-TW"/>
              <a:t>1</a:t>
            </a:r>
            <a:r>
              <a:rPr kumimoji="1" lang="zh-TW" altLang="en-US"/>
              <a:t>回授業資料</a:t>
            </a:r>
            <a:endParaRPr kumimoji="1" lang="ja-JP" altLang="en-US" dirty="0"/>
          </a:p>
        </p:txBody>
      </p:sp>
    </p:spTree>
    <p:extLst>
      <p:ext uri="{BB962C8B-B14F-4D97-AF65-F5344CB8AC3E}">
        <p14:creationId xmlns:p14="http://schemas.microsoft.com/office/powerpoint/2010/main" val="31020825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12775" y="611188"/>
            <a:ext cx="6526213" cy="3671887"/>
          </a:xfrm>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●阪神・淡路大震災で救助を求めた人は約３５，０００人でした。</a:t>
            </a:r>
            <a:endParaRPr kumimoji="1" lang="en-US" altLang="ja-JP" dirty="0">
              <a:latin typeface="ＭＳ ゴシック" panose="020B0609070205080204" pitchFamily="49" charset="-128"/>
              <a:ea typeface="ＭＳ ゴシック" panose="020B0609070205080204" pitchFamily="49" charset="-128"/>
            </a:endParaRPr>
          </a:p>
          <a:p>
            <a:pPr defTabSz="1018127">
              <a:defRPr/>
            </a:pPr>
            <a:r>
              <a:rPr kumimoji="1" lang="ja-JP" altLang="en-US" dirty="0">
                <a:latin typeface="ＭＳ ゴシック" panose="020B0609070205080204" pitchFamily="49" charset="-128"/>
                <a:ea typeface="ＭＳ ゴシック" panose="020B0609070205080204" pitchFamily="49" charset="-128"/>
              </a:rPr>
              <a:t>　そのうち、消防や警察などが助けたのが２割で、８割近くが近隣住民となっています。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●災害が発生したときに救助してくれるのは近隣住民となっているので、日常からの近所付き合いを大切にしましょう。</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また、自分の安全が最優先ですが、みなさんも近隣の方を助ける側になれるようにしましょう。</a:t>
            </a:r>
            <a:endParaRPr kumimoji="1"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lIns="98237" tIns="49119" rIns="98237" bIns="49119"/>
          <a:lstStyle/>
          <a:p>
            <a:fld id="{C01A6994-5F9D-48ED-83A3-550565F20F56}" type="slidenum">
              <a:rPr kumimoji="1" lang="ja-JP" altLang="en-US" smtClean="0"/>
              <a:t>7</a:t>
            </a:fld>
            <a:endParaRPr kumimoji="1" lang="ja-JP" altLang="en-US"/>
          </a:p>
        </p:txBody>
      </p:sp>
      <p:sp>
        <p:nvSpPr>
          <p:cNvPr id="5" name="日付プレースホルダー 4">
            <a:extLst>
              <a:ext uri="{FF2B5EF4-FFF2-40B4-BE49-F238E27FC236}">
                <a16:creationId xmlns:a16="http://schemas.microsoft.com/office/drawing/2014/main" id="{72996133-FA7E-429B-9AE4-772CB8230251}"/>
              </a:ext>
            </a:extLst>
          </p:cNvPr>
          <p:cNvSpPr>
            <a:spLocks noGrp="1"/>
          </p:cNvSpPr>
          <p:nvPr>
            <p:ph type="dt" idx="1"/>
          </p:nvPr>
        </p:nvSpPr>
        <p:spPr/>
        <p:txBody>
          <a:bodyPr lIns="98237" tIns="49119" rIns="98237" bIns="49119"/>
          <a:lstStyle/>
          <a:p>
            <a:r>
              <a:rPr kumimoji="1" lang="en-US" altLang="ja-JP"/>
              <a:t>2020/10/22</a:t>
            </a:r>
            <a:endParaRPr kumimoji="1" lang="ja-JP" altLang="en-US"/>
          </a:p>
        </p:txBody>
      </p:sp>
    </p:spTree>
    <p:extLst>
      <p:ext uri="{BB962C8B-B14F-4D97-AF65-F5344CB8AC3E}">
        <p14:creationId xmlns:p14="http://schemas.microsoft.com/office/powerpoint/2010/main" val="25921745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12775" y="611188"/>
            <a:ext cx="6526213" cy="3671887"/>
          </a:xfrm>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●自分の命は自分で守るために、東日本大震災で助かった人が守った３つの原則があります。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●１つ目は「想定を信じるな」です。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この授業ではハザードマップを見てきましたが、相手は自然です。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想定を上回る災害がおこることもあり、何が起きるか分かりません。</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●２つ目は「最善を尽くせ」です。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避難するタイミングや場所を考えてきましたが、</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その場、その時の状況に応じて、最も安全だと思う対応をとることが大切です。</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●３つ目は「率先避難者たれ」です。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避難は、誰かの声を聞いてからでは、逃げ遅れることがあります。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自ら率先して避難したり、家族や近所の方への声がけを行いましょう。</a:t>
            </a:r>
            <a:endParaRPr kumimoji="1"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lIns="98237" tIns="49119" rIns="98237" bIns="49119"/>
          <a:lstStyle/>
          <a:p>
            <a:fld id="{C01A6994-5F9D-48ED-83A3-550565F20F56}" type="slidenum">
              <a:rPr kumimoji="1" lang="ja-JP" altLang="en-US" smtClean="0"/>
              <a:t>8</a:t>
            </a:fld>
            <a:endParaRPr kumimoji="1" lang="ja-JP" altLang="en-US"/>
          </a:p>
        </p:txBody>
      </p:sp>
      <p:sp>
        <p:nvSpPr>
          <p:cNvPr id="5" name="日付プレースホルダー 4">
            <a:extLst>
              <a:ext uri="{FF2B5EF4-FFF2-40B4-BE49-F238E27FC236}">
                <a16:creationId xmlns:a16="http://schemas.microsoft.com/office/drawing/2014/main" id="{71E9BB84-905C-43A8-9F79-E008A6AE88F7}"/>
              </a:ext>
            </a:extLst>
          </p:cNvPr>
          <p:cNvSpPr>
            <a:spLocks noGrp="1"/>
          </p:cNvSpPr>
          <p:nvPr>
            <p:ph type="dt" idx="1"/>
          </p:nvPr>
        </p:nvSpPr>
        <p:spPr/>
        <p:txBody>
          <a:bodyPr lIns="98237" tIns="49119" rIns="98237" bIns="49119"/>
          <a:lstStyle/>
          <a:p>
            <a:r>
              <a:rPr kumimoji="1" lang="en-US" altLang="ja-JP"/>
              <a:t>2020/10/22</a:t>
            </a:r>
            <a:endParaRPr kumimoji="1" lang="ja-JP" altLang="en-US"/>
          </a:p>
        </p:txBody>
      </p:sp>
    </p:spTree>
    <p:extLst>
      <p:ext uri="{BB962C8B-B14F-4D97-AF65-F5344CB8AC3E}">
        <p14:creationId xmlns:p14="http://schemas.microsoft.com/office/powerpoint/2010/main" val="2738132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990F529-5338-4CB0-A876-C95D6600ABBE}"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4265730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A55ED90-775C-4A61-B785-95AE1934E2C7}"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873525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7D04849-328B-4117-95FA-337F3E2944C1}"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292124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F422F09-1500-4583-86D0-C34476B40A27}"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2839569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38F24040-F0EE-4929-BD29-E5021F0D53BB}"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829962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20A9A19-3EF5-4652-B008-2CFAB32CE149}" type="datetime1">
              <a:rPr kumimoji="1" lang="ja-JP" altLang="en-US" smtClean="0"/>
              <a:t>2026/8/3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157651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24B7B34-21B9-4AEA-81E5-017D6A80AD51}" type="datetime1">
              <a:rPr kumimoji="1" lang="ja-JP" altLang="en-US" smtClean="0"/>
              <a:t>2026/8/3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431072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3D3F9C60-3917-4692-B5C8-9E5C75A6FD92}" type="datetime1">
              <a:rPr kumimoji="1" lang="ja-JP" altLang="en-US" smtClean="0"/>
              <a:t>2026/8/3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1896203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796E50-7859-42CF-B2D5-E233CE9AEA31}" type="datetime1">
              <a:rPr kumimoji="1" lang="ja-JP" altLang="en-US" smtClean="0"/>
              <a:t>2026/8/3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4169941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DFCDE52-9D54-4D91-961E-7D19BF24FE97}" type="datetime1">
              <a:rPr kumimoji="1" lang="ja-JP" altLang="en-US" smtClean="0"/>
              <a:t>2026/8/3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838564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B63A379-490F-4B36-9FAA-69599F703E82}" type="datetime1">
              <a:rPr kumimoji="1" lang="ja-JP" altLang="en-US" smtClean="0"/>
              <a:t>2026/8/3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996948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F2471B-3783-4C89-886D-5378EA04AF9B}" type="datetime1">
              <a:rPr kumimoji="1" lang="ja-JP" altLang="en-US" smtClean="0"/>
              <a:t>2026/8/3</a:t>
            </a:fld>
            <a:endParaRPr kumimoji="1" lang="ja-JP"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0690006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5169F-26A8-60EF-829B-4A8543AC599A}"/>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5103E609-EC9A-39BC-A53E-B3D09852C99E}"/>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3" y="0"/>
            <a:ext cx="12209124" cy="6858000"/>
          </a:xfrm>
          <a:prstGeom prst="rect">
            <a:avLst/>
          </a:prstGeom>
        </p:spPr>
      </p:pic>
      <p:sp>
        <p:nvSpPr>
          <p:cNvPr id="6" name="正方形/長方形 5">
            <a:extLst>
              <a:ext uri="{FF2B5EF4-FFF2-40B4-BE49-F238E27FC236}">
                <a16:creationId xmlns:a16="http://schemas.microsoft.com/office/drawing/2014/main" id="{BECDDEE9-9686-3964-5128-4AA03C53775B}"/>
              </a:ext>
            </a:extLst>
          </p:cNvPr>
          <p:cNvSpPr/>
          <p:nvPr/>
        </p:nvSpPr>
        <p:spPr>
          <a:xfrm>
            <a:off x="1" y="1467465"/>
            <a:ext cx="12209123" cy="2397401"/>
          </a:xfrm>
          <a:prstGeom prst="rect">
            <a:avLst/>
          </a:prstGeom>
          <a:solidFill>
            <a:srgbClr val="0070C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CB4FBB4F-E524-26B7-BE81-B39F8297330F}"/>
              </a:ext>
            </a:extLst>
          </p:cNvPr>
          <p:cNvSpPr txBox="1"/>
          <p:nvPr/>
        </p:nvSpPr>
        <p:spPr>
          <a:xfrm>
            <a:off x="1118346" y="1874452"/>
            <a:ext cx="9972431" cy="1820808"/>
          </a:xfrm>
          <a:prstGeom prst="rect">
            <a:avLst/>
          </a:prstGeom>
          <a:noFill/>
        </p:spPr>
        <p:txBody>
          <a:bodyPr wrap="square" lIns="108000" rIns="0" rtlCol="0" anchor="ctr" anchorCtr="0">
            <a:noAutofit/>
          </a:bodyPr>
          <a:lstStyle/>
          <a:p>
            <a:r>
              <a:rPr kumimoji="1" lang="ja-JP" altLang="en-US" sz="58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rPr>
              <a:t>４</a:t>
            </a:r>
            <a:r>
              <a:rPr kumimoji="1" lang="en-US" altLang="ja-JP" sz="58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rPr>
              <a:t>.</a:t>
            </a:r>
            <a:r>
              <a:rPr kumimoji="1" lang="ja-JP" altLang="en-US" sz="60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rPr>
              <a:t>避難の準備や避難時の</a:t>
            </a:r>
            <a:endParaRPr kumimoji="1" lang="en-US" altLang="ja-JP" sz="60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endParaRPr>
          </a:p>
          <a:p>
            <a:r>
              <a:rPr kumimoji="1" lang="ja-JP" altLang="en-US" sz="60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rPr>
              <a:t>　 注意点</a:t>
            </a:r>
            <a:endParaRPr kumimoji="1" lang="en-US" altLang="ja-JP" sz="60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endParaRPr>
          </a:p>
        </p:txBody>
      </p:sp>
      <p:grpSp>
        <p:nvGrpSpPr>
          <p:cNvPr id="9" name="グループ化 8">
            <a:extLst>
              <a:ext uri="{FF2B5EF4-FFF2-40B4-BE49-F238E27FC236}">
                <a16:creationId xmlns:a16="http://schemas.microsoft.com/office/drawing/2014/main" id="{FC14AC71-0D3E-58F5-BF62-9067BB85AEAA}"/>
              </a:ext>
            </a:extLst>
          </p:cNvPr>
          <p:cNvGrpSpPr/>
          <p:nvPr/>
        </p:nvGrpSpPr>
        <p:grpSpPr>
          <a:xfrm>
            <a:off x="3325586" y="4443994"/>
            <a:ext cx="5540828" cy="1365606"/>
            <a:chOff x="3403741" y="4443994"/>
            <a:chExt cx="5540828" cy="1365606"/>
          </a:xfrm>
        </p:grpSpPr>
        <p:sp>
          <p:nvSpPr>
            <p:cNvPr id="7" name="四角形: 角を丸くする 6">
              <a:extLst>
                <a:ext uri="{FF2B5EF4-FFF2-40B4-BE49-F238E27FC236}">
                  <a16:creationId xmlns:a16="http://schemas.microsoft.com/office/drawing/2014/main" id="{E0CECF51-9AA3-5F74-C196-4FA7725065F4}"/>
                </a:ext>
              </a:extLst>
            </p:cNvPr>
            <p:cNvSpPr/>
            <p:nvPr/>
          </p:nvSpPr>
          <p:spPr>
            <a:xfrm>
              <a:off x="3403741" y="4678630"/>
              <a:ext cx="5540828" cy="812193"/>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8" name="テキスト ボックス 7">
              <a:extLst>
                <a:ext uri="{FF2B5EF4-FFF2-40B4-BE49-F238E27FC236}">
                  <a16:creationId xmlns:a16="http://schemas.microsoft.com/office/drawing/2014/main" id="{E438CAC8-7B5D-EC19-2962-6BBB32A84BA5}"/>
                </a:ext>
              </a:extLst>
            </p:cNvPr>
            <p:cNvSpPr txBox="1"/>
            <p:nvPr/>
          </p:nvSpPr>
          <p:spPr>
            <a:xfrm>
              <a:off x="3403741" y="4443994"/>
              <a:ext cx="5540828" cy="1365606"/>
            </a:xfrm>
            <a:prstGeom prst="rect">
              <a:avLst/>
            </a:prstGeom>
            <a:noFill/>
          </p:spPr>
          <p:txBody>
            <a:bodyPr wrap="square" lIns="135000" rtlCol="0" anchor="ctr" anchorCtr="0">
              <a:noAutofit/>
            </a:bodyPr>
            <a:lstStyle/>
            <a:p>
              <a:pPr algn="ctr"/>
              <a:r>
                <a:rPr kumimoji="1" lang="ja-JP" altLang="en-US" sz="44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rPr>
                <a:t>グループワーク②</a:t>
              </a:r>
              <a:endParaRPr kumimoji="1" lang="en-US" altLang="ja-JP" sz="44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endParaRPr>
            </a:p>
          </p:txBody>
        </p:sp>
      </p:grpSp>
      <p:sp>
        <p:nvSpPr>
          <p:cNvPr id="11" name="テキスト ボックス 10">
            <a:extLst>
              <a:ext uri="{FF2B5EF4-FFF2-40B4-BE49-F238E27FC236}">
                <a16:creationId xmlns:a16="http://schemas.microsoft.com/office/drawing/2014/main" id="{486B6253-F303-5330-EAC3-A5E18724B969}"/>
              </a:ext>
            </a:extLst>
          </p:cNvPr>
          <p:cNvSpPr txBox="1"/>
          <p:nvPr/>
        </p:nvSpPr>
        <p:spPr>
          <a:xfrm>
            <a:off x="6940210" y="1508185"/>
            <a:ext cx="1451621" cy="497898"/>
          </a:xfrm>
          <a:prstGeom prst="rect">
            <a:avLst/>
          </a:prstGeom>
          <a:noFill/>
          <a:ln>
            <a:noFill/>
          </a:ln>
        </p:spPr>
        <p:txBody>
          <a:bodyPr wrap="square" rtlCol="0" anchor="ctr" anchorCtr="0">
            <a:noAutofit/>
          </a:bodyPr>
          <a:lstStyle/>
          <a:p>
            <a:r>
              <a:rPr kumimoji="1" lang="ja-JP" altLang="en-US" sz="1200" dirty="0">
                <a:solidFill>
                  <a:schemeClr val="bg1"/>
                </a:solidFill>
                <a:latin typeface="メイリオ" panose="020B0604030504040204" pitchFamily="50" charset="-128"/>
                <a:ea typeface="メイリオ" panose="020B0604030504040204" pitchFamily="50" charset="-128"/>
              </a:rPr>
              <a:t>ひ　　な　　ん</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20A56867-12A9-9E53-13C2-528975701FB8}"/>
              </a:ext>
            </a:extLst>
          </p:cNvPr>
          <p:cNvSpPr txBox="1"/>
          <p:nvPr/>
        </p:nvSpPr>
        <p:spPr>
          <a:xfrm>
            <a:off x="2388857" y="1508185"/>
            <a:ext cx="1451621" cy="497898"/>
          </a:xfrm>
          <a:prstGeom prst="rect">
            <a:avLst/>
          </a:prstGeom>
          <a:noFill/>
          <a:ln>
            <a:noFill/>
          </a:ln>
        </p:spPr>
        <p:txBody>
          <a:bodyPr wrap="square" rtlCol="0" anchor="ctr" anchorCtr="0">
            <a:noAutofit/>
          </a:bodyPr>
          <a:lstStyle/>
          <a:p>
            <a:r>
              <a:rPr kumimoji="1" lang="ja-JP" altLang="en-US" sz="1200" dirty="0">
                <a:solidFill>
                  <a:schemeClr val="bg1"/>
                </a:solidFill>
                <a:latin typeface="メイリオ" panose="020B0604030504040204" pitchFamily="50" charset="-128"/>
                <a:ea typeface="メイリオ" panose="020B0604030504040204" pitchFamily="50" charset="-128"/>
              </a:rPr>
              <a:t>ひ　　な　　ん</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4" name="スライド番号プレースホルダー 9">
            <a:extLst>
              <a:ext uri="{FF2B5EF4-FFF2-40B4-BE49-F238E27FC236}">
                <a16:creationId xmlns:a16="http://schemas.microsoft.com/office/drawing/2014/main" id="{8C6E77AD-BB09-8207-AD96-4BF8F880B33B}"/>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0</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13173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25A0E7E-E12D-4667-A37F-9864814537C9}"/>
              </a:ext>
            </a:extLst>
          </p:cNvPr>
          <p:cNvSpPr txBox="1"/>
          <p:nvPr/>
        </p:nvSpPr>
        <p:spPr>
          <a:xfrm>
            <a:off x="2057400" y="1027960"/>
            <a:ext cx="8039100" cy="3282763"/>
          </a:xfrm>
          <a:prstGeom prst="rect">
            <a:avLst/>
          </a:prstGeom>
          <a:noFill/>
        </p:spPr>
        <p:txBody>
          <a:bodyPr wrap="square" lIns="180000" rtlCol="0" anchor="ctr" anchorCtr="0">
            <a:noAutofit/>
          </a:bodyPr>
          <a:lstStyle/>
          <a:p>
            <a:pPr algn="ctr">
              <a:spcBef>
                <a:spcPts val="1200"/>
              </a:spcBef>
            </a:pPr>
            <a:r>
              <a:rPr kumimoji="1" lang="ja-JP" altLang="en-US" sz="3200" b="1" dirty="0">
                <a:latin typeface="メイリオ" panose="020B0604030504040204" pitchFamily="50" charset="-128"/>
                <a:ea typeface="メイリオ" panose="020B0604030504040204" pitchFamily="50" charset="-128"/>
              </a:rPr>
              <a:t>声かけが有効なこと</a:t>
            </a:r>
            <a:endParaRPr kumimoji="1" lang="en-US" altLang="ja-JP" sz="3200" b="1" dirty="0">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F5695192-5FB6-47B9-B685-EF9B3FD91A9D}"/>
              </a:ext>
            </a:extLst>
          </p:cNvPr>
          <p:cNvSpPr txBox="1"/>
          <p:nvPr/>
        </p:nvSpPr>
        <p:spPr>
          <a:xfrm>
            <a:off x="2019300" y="5100471"/>
            <a:ext cx="8153400" cy="1459141"/>
          </a:xfrm>
          <a:prstGeom prst="rect">
            <a:avLst/>
          </a:prstGeom>
          <a:noFill/>
        </p:spPr>
        <p:txBody>
          <a:bodyPr wrap="square" rtlCol="0" anchor="t" anchorCtr="0">
            <a:noAutofit/>
          </a:bodyPr>
          <a:lstStyle/>
          <a:p>
            <a:pPr>
              <a:lnSpc>
                <a:spcPts val="5500"/>
              </a:lnSpc>
            </a:pPr>
            <a:r>
              <a:rPr kumimoji="1" lang="ja-JP" altLang="en-US" sz="4000" dirty="0">
                <a:solidFill>
                  <a:schemeClr val="tx1">
                    <a:lumMod val="75000"/>
                    <a:lumOff val="25000"/>
                  </a:schemeClr>
                </a:solidFill>
                <a:latin typeface="メイリオ" panose="020B0604030504040204" pitchFamily="50" charset="-128"/>
                <a:ea typeface="メイリオ" panose="020B0604030504040204" pitchFamily="50" charset="-128"/>
              </a:rPr>
              <a:t>率先して安全を確保するための</a:t>
            </a:r>
            <a:endParaRPr kumimoji="1" lang="en-US" altLang="ja-JP" sz="4000" dirty="0">
              <a:solidFill>
                <a:schemeClr val="tx1">
                  <a:lumMod val="75000"/>
                  <a:lumOff val="25000"/>
                </a:schemeClr>
              </a:solidFill>
              <a:latin typeface="メイリオ" panose="020B0604030504040204" pitchFamily="50" charset="-128"/>
              <a:ea typeface="メイリオ" panose="020B0604030504040204" pitchFamily="50" charset="-128"/>
            </a:endParaRPr>
          </a:p>
          <a:p>
            <a:pPr>
              <a:lnSpc>
                <a:spcPts val="5500"/>
              </a:lnSpc>
            </a:pPr>
            <a:r>
              <a:rPr kumimoji="1" lang="ja-JP" altLang="en-US" sz="4000" b="1" dirty="0">
                <a:solidFill>
                  <a:srgbClr val="EC5A5A"/>
                </a:solidFill>
                <a:latin typeface="メイリオ" panose="020B0604030504040204" pitchFamily="50" charset="-128"/>
                <a:ea typeface="メイリオ" panose="020B0604030504040204" pitchFamily="50" charset="-128"/>
              </a:rPr>
              <a:t>行動ができる人</a:t>
            </a:r>
            <a:r>
              <a:rPr kumimoji="1" lang="ja-JP" altLang="en-US" sz="4000" dirty="0">
                <a:solidFill>
                  <a:schemeClr val="tx1">
                    <a:lumMod val="75000"/>
                    <a:lumOff val="25000"/>
                  </a:schemeClr>
                </a:solidFill>
                <a:latin typeface="メイリオ" panose="020B0604030504040204" pitchFamily="50" charset="-128"/>
                <a:ea typeface="メイリオ" panose="020B0604030504040204" pitchFamily="50" charset="-128"/>
              </a:rPr>
              <a:t>になろう！</a:t>
            </a:r>
            <a:endParaRPr kumimoji="1" lang="en-US" altLang="ja-JP" sz="40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pic>
        <p:nvPicPr>
          <p:cNvPr id="1026" name="Picture 2">
            <a:extLst>
              <a:ext uri="{FF2B5EF4-FFF2-40B4-BE49-F238E27FC236}">
                <a16:creationId xmlns:a16="http://schemas.microsoft.com/office/drawing/2014/main" id="{311FF724-DC66-4187-9D9D-589BC01766E3}"/>
              </a:ext>
            </a:extLst>
          </p:cNvPr>
          <p:cNvPicPr>
            <a:picLocks noChangeAspect="1" noChangeArrowheads="1"/>
          </p:cNvPicPr>
          <p:nvPr/>
        </p:nvPicPr>
        <p:blipFill rotWithShape="1">
          <a:blip r:embed="rId3" cstate="hqprint">
            <a:extLst>
              <a:ext uri="{28A0092B-C50C-407E-A947-70E740481C1C}">
                <a14:useLocalDpi xmlns:a14="http://schemas.microsoft.com/office/drawing/2010/main"/>
              </a:ext>
            </a:extLst>
          </a:blip>
          <a:srcRect/>
          <a:stretch/>
        </p:blipFill>
        <p:spPr bwMode="auto">
          <a:xfrm>
            <a:off x="1524001" y="608415"/>
            <a:ext cx="9143998" cy="5924827"/>
          </a:xfrm>
          <a:prstGeom prst="rect">
            <a:avLst/>
          </a:prstGeom>
          <a:noFill/>
          <a:extLst>
            <a:ext uri="{909E8E84-426E-40DD-AFC4-6F175D3DCCD1}">
              <a14:hiddenFill xmlns:a14="http://schemas.microsoft.com/office/drawing/2010/main">
                <a:solidFill>
                  <a:srgbClr val="FFFFFF"/>
                </a:solidFill>
              </a14:hiddenFill>
            </a:ext>
          </a:extLst>
        </p:spPr>
      </p:pic>
      <p:sp>
        <p:nvSpPr>
          <p:cNvPr id="9" name="テキスト ボックス 8">
            <a:extLst>
              <a:ext uri="{FF2B5EF4-FFF2-40B4-BE49-F238E27FC236}">
                <a16:creationId xmlns:a16="http://schemas.microsoft.com/office/drawing/2014/main" id="{BA673359-66BA-488C-B24D-F2142403BD95}"/>
              </a:ext>
            </a:extLst>
          </p:cNvPr>
          <p:cNvSpPr txBox="1"/>
          <p:nvPr/>
        </p:nvSpPr>
        <p:spPr>
          <a:xfrm>
            <a:off x="6656876" y="6533242"/>
            <a:ext cx="5535124" cy="353943"/>
          </a:xfrm>
          <a:prstGeom prst="rect">
            <a:avLst/>
          </a:prstGeom>
          <a:noFill/>
        </p:spPr>
        <p:txBody>
          <a:bodyPr wrap="square">
            <a:spAutoFit/>
          </a:bodyPr>
          <a:lstStyle/>
          <a:p>
            <a:pPr algn="r"/>
            <a:r>
              <a:rPr lang="ja-JP" altLang="en-US" sz="1000" dirty="0">
                <a:latin typeface="メイリオ" panose="020B0604030504040204" pitchFamily="50" charset="-128"/>
                <a:ea typeface="メイリオ" panose="020B0604030504040204" pitchFamily="50" charset="-128"/>
              </a:rPr>
              <a:t>出典：「特集　東日本大震災から学ぶ　～いかに生き延びたか～」（内閣府）</a:t>
            </a:r>
            <a:endParaRPr lang="en-US" altLang="ja-JP" sz="1000" dirty="0">
              <a:latin typeface="メイリオ" panose="020B0604030504040204" pitchFamily="50" charset="-128"/>
              <a:ea typeface="メイリオ" panose="020B0604030504040204" pitchFamily="50" charset="-128"/>
            </a:endParaRPr>
          </a:p>
          <a:p>
            <a:pPr algn="r"/>
            <a:r>
              <a:rPr lang="ja-JP" altLang="en-US" sz="700" dirty="0">
                <a:latin typeface="メイリオ" panose="020B0604030504040204" pitchFamily="50" charset="-128"/>
                <a:ea typeface="メイリオ" panose="020B0604030504040204" pitchFamily="50" charset="-128"/>
              </a:rPr>
              <a:t>（</a:t>
            </a:r>
            <a:r>
              <a:rPr lang="en-US" altLang="ja-JP" sz="700" dirty="0">
                <a:latin typeface="メイリオ" panose="020B0604030504040204" pitchFamily="50" charset="-128"/>
                <a:ea typeface="メイリオ" panose="020B0604030504040204" pitchFamily="50" charset="-128"/>
              </a:rPr>
              <a:t> http://www.bousai.go.jp/kohou/kouhoubousai/h23/64/special_01.html </a:t>
            </a:r>
            <a:r>
              <a:rPr lang="ja-JP" altLang="en-US" sz="700" dirty="0">
                <a:latin typeface="メイリオ" panose="020B0604030504040204" pitchFamily="50" charset="-128"/>
                <a:ea typeface="メイリオ" panose="020B0604030504040204" pitchFamily="50" charset="-128"/>
              </a:rPr>
              <a:t>）</a:t>
            </a:r>
            <a:endParaRPr lang="ja-JP" altLang="en-US" sz="800" dirty="0">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A91E351E-6798-470B-95CE-33C2F6940B6A}"/>
              </a:ext>
            </a:extLst>
          </p:cNvPr>
          <p:cNvSpPr txBox="1"/>
          <p:nvPr/>
        </p:nvSpPr>
        <p:spPr>
          <a:xfrm>
            <a:off x="1676399" y="678977"/>
            <a:ext cx="8991602" cy="1487715"/>
          </a:xfrm>
          <a:prstGeom prst="rect">
            <a:avLst/>
          </a:prstGeom>
          <a:noFill/>
        </p:spPr>
        <p:txBody>
          <a:bodyPr wrap="square">
            <a:spAutoFit/>
          </a:bodyPr>
          <a:lstStyle/>
          <a:p>
            <a:pPr>
              <a:lnSpc>
                <a:spcPct val="150000"/>
              </a:lnSpc>
            </a:pPr>
            <a:r>
              <a:rPr lang="ja-JP" altLang="en-US" sz="3200" b="1" dirty="0">
                <a:effectLst>
                  <a:glow rad="101600">
                    <a:schemeClr val="bg1"/>
                  </a:glow>
                </a:effectLst>
                <a:latin typeface="Meiryo UI" panose="020B0604030504040204" pitchFamily="50" charset="-128"/>
                <a:ea typeface="Meiryo UI" panose="020B0604030504040204" pitchFamily="50" charset="-128"/>
              </a:rPr>
              <a:t>東日本大震災当日。より高い避難場所に向けて、</a:t>
            </a:r>
            <a:endParaRPr lang="en-US" altLang="ja-JP" sz="3200" b="1" dirty="0">
              <a:effectLst>
                <a:glow rad="101600">
                  <a:schemeClr val="bg1"/>
                </a:glow>
              </a:effectLst>
              <a:latin typeface="Meiryo UI" panose="020B0604030504040204" pitchFamily="50" charset="-128"/>
              <a:ea typeface="Meiryo UI" panose="020B0604030504040204" pitchFamily="50" charset="-128"/>
            </a:endParaRPr>
          </a:p>
          <a:p>
            <a:pPr>
              <a:lnSpc>
                <a:spcPct val="150000"/>
              </a:lnSpc>
            </a:pPr>
            <a:r>
              <a:rPr lang="ja-JP" altLang="en-US" sz="3200" b="1" dirty="0">
                <a:effectLst>
                  <a:glow rad="101600">
                    <a:schemeClr val="bg1"/>
                  </a:glow>
                </a:effectLst>
                <a:latin typeface="Meiryo UI" panose="020B0604030504040204" pitchFamily="50" charset="-128"/>
                <a:ea typeface="Meiryo UI" panose="020B0604030504040204" pitchFamily="50" charset="-128"/>
              </a:rPr>
              <a:t>小学生を引き連れて避難する中学校生徒</a:t>
            </a:r>
            <a:endParaRPr lang="ja-JP" altLang="en-US" sz="3600" b="1" dirty="0">
              <a:effectLst>
                <a:glow rad="101600">
                  <a:schemeClr val="bg1"/>
                </a:glow>
              </a:effectLst>
            </a:endParaRPr>
          </a:p>
        </p:txBody>
      </p:sp>
      <p:pic>
        <p:nvPicPr>
          <p:cNvPr id="5" name="図 4">
            <a:extLst>
              <a:ext uri="{FF2B5EF4-FFF2-40B4-BE49-F238E27FC236}">
                <a16:creationId xmlns:a16="http://schemas.microsoft.com/office/drawing/2014/main" id="{012F2C91-A5F5-8084-C4FF-343C240C5119}"/>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6" name="テキスト ボックス 5">
            <a:extLst>
              <a:ext uri="{FF2B5EF4-FFF2-40B4-BE49-F238E27FC236}">
                <a16:creationId xmlns:a16="http://schemas.microsoft.com/office/drawing/2014/main" id="{BBDA05B8-55B8-74C8-E33C-A7CA679B48C1}"/>
              </a:ext>
            </a:extLst>
          </p:cNvPr>
          <p:cNvSpPr txBox="1"/>
          <p:nvPr/>
        </p:nvSpPr>
        <p:spPr>
          <a:xfrm>
            <a:off x="65000" y="90530"/>
            <a:ext cx="9144000" cy="612000"/>
          </a:xfrm>
          <a:prstGeom prst="rect">
            <a:avLst/>
          </a:prstGeom>
          <a:noFill/>
        </p:spPr>
        <p:txBody>
          <a:bodyPr wrap="square" lIns="180000" tIns="180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dirty="0"/>
              <a:t>「声かけ」は一番の避難のきっかけ</a:t>
            </a:r>
          </a:p>
        </p:txBody>
      </p:sp>
      <p:sp>
        <p:nvSpPr>
          <p:cNvPr id="8" name="スライド番号プレースホルダー 9">
            <a:extLst>
              <a:ext uri="{FF2B5EF4-FFF2-40B4-BE49-F238E27FC236}">
                <a16:creationId xmlns:a16="http://schemas.microsoft.com/office/drawing/2014/main" id="{E139BCDE-913D-9605-4A19-4DDC0EAD23F9}"/>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9</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0E859262-2FEC-9AAD-4145-29853558A0A8}"/>
              </a:ext>
            </a:extLst>
          </p:cNvPr>
          <p:cNvSpPr txBox="1"/>
          <p:nvPr/>
        </p:nvSpPr>
        <p:spPr>
          <a:xfrm>
            <a:off x="4413673" y="-41009"/>
            <a:ext cx="1151761" cy="323165"/>
          </a:xfrm>
          <a:prstGeom prst="rect">
            <a:avLst/>
          </a:prstGeom>
          <a:noFill/>
        </p:spPr>
        <p:txBody>
          <a:bodyPr wrap="square" rIns="0">
            <a:spAutoFit/>
          </a:bodyPr>
          <a:lstStyle/>
          <a:p>
            <a:r>
              <a:rPr lang="ja-JP" altLang="en-US" sz="1500" dirty="0">
                <a:solidFill>
                  <a:schemeClr val="bg1"/>
                </a:solidFill>
                <a:latin typeface="メイリオ" panose="020B0604030504040204" pitchFamily="50" charset="-128"/>
                <a:ea typeface="メイリオ" panose="020B0604030504040204" pitchFamily="50" charset="-128"/>
              </a:rPr>
              <a:t>ひ な ん</a:t>
            </a:r>
          </a:p>
        </p:txBody>
      </p:sp>
      <p:sp>
        <p:nvSpPr>
          <p:cNvPr id="12" name="テキスト ボックス 11">
            <a:extLst>
              <a:ext uri="{FF2B5EF4-FFF2-40B4-BE49-F238E27FC236}">
                <a16:creationId xmlns:a16="http://schemas.microsoft.com/office/drawing/2014/main" id="{FBD9F134-0F78-7B98-3AFF-B11F4A371433}"/>
              </a:ext>
            </a:extLst>
          </p:cNvPr>
          <p:cNvSpPr txBox="1"/>
          <p:nvPr/>
        </p:nvSpPr>
        <p:spPr>
          <a:xfrm>
            <a:off x="6681458" y="674017"/>
            <a:ext cx="1024547" cy="307777"/>
          </a:xfrm>
          <a:prstGeom prst="rect">
            <a:avLst/>
          </a:prstGeom>
          <a:noFill/>
        </p:spPr>
        <p:txBody>
          <a:bodyPr wrap="square">
            <a:spAutoFit/>
          </a:bodyPr>
          <a:lstStyle/>
          <a:p>
            <a:r>
              <a:rPr lang="ja-JP" altLang="en-US" sz="1400" b="1" dirty="0">
                <a:effectLst>
                  <a:glow rad="101600">
                    <a:schemeClr val="bg1"/>
                  </a:glow>
                </a:effectLst>
                <a:latin typeface="Meiryo UI" panose="020B0604030504040204" pitchFamily="50" charset="-128"/>
                <a:ea typeface="Meiryo UI" panose="020B0604030504040204" pitchFamily="50" charset="-128"/>
              </a:rPr>
              <a:t>ひ な</a:t>
            </a:r>
            <a:r>
              <a:rPr lang="en-US" altLang="ja-JP" sz="1400" b="1" dirty="0">
                <a:effectLst>
                  <a:glow rad="101600">
                    <a:schemeClr val="bg1"/>
                  </a:glow>
                </a:effectLst>
                <a:latin typeface="Meiryo UI" panose="020B0604030504040204" pitchFamily="50" charset="-128"/>
                <a:ea typeface="Meiryo UI" panose="020B0604030504040204" pitchFamily="50" charset="-128"/>
              </a:rPr>
              <a:t> </a:t>
            </a:r>
            <a:r>
              <a:rPr lang="ja-JP" altLang="en-US" sz="1400" b="1" dirty="0">
                <a:effectLst>
                  <a:glow rad="101600">
                    <a:schemeClr val="bg1"/>
                  </a:glow>
                </a:effectLst>
                <a:latin typeface="Meiryo UI" panose="020B0604030504040204" pitchFamily="50" charset="-128"/>
                <a:ea typeface="Meiryo UI" panose="020B0604030504040204" pitchFamily="50" charset="-128"/>
              </a:rPr>
              <a:t>ん</a:t>
            </a:r>
            <a:endParaRPr lang="ja-JP" altLang="en-US" sz="1600" b="1" dirty="0">
              <a:effectLst>
                <a:glow rad="101600">
                  <a:schemeClr val="bg1"/>
                </a:glow>
              </a:effectLst>
            </a:endParaRPr>
          </a:p>
        </p:txBody>
      </p:sp>
      <p:sp>
        <p:nvSpPr>
          <p:cNvPr id="13" name="テキスト ボックス 12">
            <a:extLst>
              <a:ext uri="{FF2B5EF4-FFF2-40B4-BE49-F238E27FC236}">
                <a16:creationId xmlns:a16="http://schemas.microsoft.com/office/drawing/2014/main" id="{94145D37-7385-2AC0-332F-E30839427883}"/>
              </a:ext>
            </a:extLst>
          </p:cNvPr>
          <p:cNvSpPr txBox="1"/>
          <p:nvPr/>
        </p:nvSpPr>
        <p:spPr>
          <a:xfrm>
            <a:off x="5132877" y="1398305"/>
            <a:ext cx="1024547" cy="307777"/>
          </a:xfrm>
          <a:prstGeom prst="rect">
            <a:avLst/>
          </a:prstGeom>
          <a:noFill/>
        </p:spPr>
        <p:txBody>
          <a:bodyPr wrap="square">
            <a:spAutoFit/>
          </a:bodyPr>
          <a:lstStyle/>
          <a:p>
            <a:r>
              <a:rPr lang="ja-JP" altLang="en-US" sz="1400" b="1" dirty="0">
                <a:effectLst>
                  <a:glow rad="101600">
                    <a:schemeClr val="bg1"/>
                  </a:glow>
                </a:effectLst>
                <a:latin typeface="Meiryo UI" panose="020B0604030504040204" pitchFamily="50" charset="-128"/>
                <a:ea typeface="Meiryo UI" panose="020B0604030504040204" pitchFamily="50" charset="-128"/>
              </a:rPr>
              <a:t>ひ な</a:t>
            </a:r>
            <a:r>
              <a:rPr lang="en-US" altLang="ja-JP" sz="1400" b="1" dirty="0">
                <a:effectLst>
                  <a:glow rad="101600">
                    <a:schemeClr val="bg1"/>
                  </a:glow>
                </a:effectLst>
                <a:latin typeface="Meiryo UI" panose="020B0604030504040204" pitchFamily="50" charset="-128"/>
                <a:ea typeface="Meiryo UI" panose="020B0604030504040204" pitchFamily="50" charset="-128"/>
              </a:rPr>
              <a:t> </a:t>
            </a:r>
            <a:r>
              <a:rPr lang="ja-JP" altLang="en-US" sz="1400" b="1" dirty="0">
                <a:effectLst>
                  <a:glow rad="101600">
                    <a:schemeClr val="bg1"/>
                  </a:glow>
                </a:effectLst>
                <a:latin typeface="Meiryo UI" panose="020B0604030504040204" pitchFamily="50" charset="-128"/>
                <a:ea typeface="Meiryo UI" panose="020B0604030504040204" pitchFamily="50" charset="-128"/>
              </a:rPr>
              <a:t>ん</a:t>
            </a:r>
            <a:endParaRPr lang="ja-JP" altLang="en-US" sz="1600" b="1" dirty="0">
              <a:effectLst>
                <a:glow rad="101600">
                  <a:schemeClr val="bg1"/>
                </a:glow>
              </a:effectLst>
            </a:endParaRPr>
          </a:p>
        </p:txBody>
      </p:sp>
      <p:sp>
        <p:nvSpPr>
          <p:cNvPr id="7" name="テキスト ボックス 6">
            <a:extLst>
              <a:ext uri="{FF2B5EF4-FFF2-40B4-BE49-F238E27FC236}">
                <a16:creationId xmlns:a16="http://schemas.microsoft.com/office/drawing/2014/main" id="{DE0929B7-9283-3B56-5899-D01B5741A5BD}"/>
              </a:ext>
            </a:extLst>
          </p:cNvPr>
          <p:cNvSpPr txBox="1"/>
          <p:nvPr/>
        </p:nvSpPr>
        <p:spPr>
          <a:xfrm>
            <a:off x="2983000" y="697533"/>
            <a:ext cx="1246100" cy="307777"/>
          </a:xfrm>
          <a:prstGeom prst="rect">
            <a:avLst/>
          </a:prstGeom>
          <a:noFill/>
        </p:spPr>
        <p:txBody>
          <a:bodyPr wrap="square">
            <a:spAutoFit/>
          </a:bodyPr>
          <a:lstStyle/>
          <a:p>
            <a:pPr algn="dist"/>
            <a:r>
              <a:rPr lang="ja-JP" altLang="en-US" sz="1400" b="1" dirty="0">
                <a:effectLst>
                  <a:glow rad="101600">
                    <a:schemeClr val="bg1"/>
                  </a:glow>
                </a:effectLst>
                <a:latin typeface="Meiryo UI" panose="020B0604030504040204" pitchFamily="50" charset="-128"/>
                <a:ea typeface="Meiryo UI" panose="020B0604030504040204" pitchFamily="50" charset="-128"/>
              </a:rPr>
              <a:t>だいしんさい</a:t>
            </a:r>
            <a:endParaRPr lang="ja-JP" altLang="en-US" sz="1600" b="1" dirty="0">
              <a:effectLst>
                <a:glow rad="101600">
                  <a:schemeClr val="bg1"/>
                </a:glow>
              </a:effectLst>
            </a:endParaRPr>
          </a:p>
        </p:txBody>
      </p:sp>
    </p:spTree>
    <p:extLst>
      <p:ext uri="{BB962C8B-B14F-4D97-AF65-F5344CB8AC3E}">
        <p14:creationId xmlns:p14="http://schemas.microsoft.com/office/powerpoint/2010/main" val="4134535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1AA5ECB-56BB-4B8D-D732-911A0E413E5A}"/>
              </a:ext>
            </a:extLst>
          </p:cNvPr>
          <p:cNvSpPr>
            <a:spLocks noGrp="1"/>
          </p:cNvSpPr>
          <p:nvPr>
            <p:ph type="title"/>
          </p:nvPr>
        </p:nvSpPr>
        <p:spPr>
          <a:xfrm>
            <a:off x="612775" y="6202064"/>
            <a:ext cx="11210925" cy="655936"/>
          </a:xfrm>
        </p:spPr>
        <p:txBody>
          <a:bodyPr vert="horz" lIns="0" tIns="0" rIns="0" bIns="0" rtlCol="0" anchor="ctr">
            <a:normAutofit/>
          </a:bodyPr>
          <a:lstStyle/>
          <a:p>
            <a:pPr algn="ctr"/>
            <a:r>
              <a:rPr lang="ja-JP" altLang="en-US" sz="3600" b="1" dirty="0">
                <a:solidFill>
                  <a:srgbClr val="F35353"/>
                </a:solidFill>
                <a:latin typeface="Meiryo UI" panose="020B0604030504040204" pitchFamily="50" charset="-128"/>
                <a:ea typeface="Meiryo UI" panose="020B0604030504040204" pitchFamily="50" charset="-128"/>
              </a:rPr>
              <a:t>宿題：これまでの防災学習を「家族会議」で共有しよう！</a:t>
            </a:r>
            <a:endParaRPr kumimoji="1" lang="en-US" altLang="ja-JP" sz="3600" b="1" dirty="0">
              <a:solidFill>
                <a:srgbClr val="F35353"/>
              </a:solidFill>
              <a:latin typeface="Meiryo UI" panose="020B0604030504040204" pitchFamily="50" charset="-128"/>
              <a:ea typeface="Meiryo UI" panose="020B0604030504040204" pitchFamily="50" charset="-128"/>
            </a:endParaRPr>
          </a:p>
        </p:txBody>
      </p:sp>
      <p:pic>
        <p:nvPicPr>
          <p:cNvPr id="5" name="コンテンツ プレースホルダー 4" descr="QR コード&#10;&#10;自動的に生成された説明">
            <a:extLst>
              <a:ext uri="{FF2B5EF4-FFF2-40B4-BE49-F238E27FC236}">
                <a16:creationId xmlns:a16="http://schemas.microsoft.com/office/drawing/2014/main" id="{F3641B49-652F-BDAF-5E50-857ED736092B}"/>
              </a:ext>
            </a:extLst>
          </p:cNvPr>
          <p:cNvPicPr>
            <a:picLocks noGrp="1" noChangeAspect="1"/>
          </p:cNvPicPr>
          <p:nvPr>
            <p:ph idx="1"/>
          </p:nvPr>
        </p:nvPicPr>
        <p:blipFill>
          <a:blip r:embed="rId3" cstate="hqprint">
            <a:extLst>
              <a:ext uri="{28A0092B-C50C-407E-A947-70E740481C1C}">
                <a14:useLocalDpi xmlns:a14="http://schemas.microsoft.com/office/drawing/2010/main"/>
              </a:ext>
            </a:extLst>
          </a:blip>
          <a:srcRect/>
          <a:stretch>
            <a:fillRect/>
          </a:stretch>
        </p:blipFill>
        <p:spPr>
          <a:xfrm>
            <a:off x="707498" y="0"/>
            <a:ext cx="10777004" cy="6202064"/>
          </a:xfrm>
          <a:prstGeom prst="rect">
            <a:avLst/>
          </a:prstGeom>
        </p:spPr>
      </p:pic>
      <p:pic>
        <p:nvPicPr>
          <p:cNvPr id="6" name="図 5">
            <a:extLst>
              <a:ext uri="{FF2B5EF4-FFF2-40B4-BE49-F238E27FC236}">
                <a16:creationId xmlns:a16="http://schemas.microsoft.com/office/drawing/2014/main" id="{B086BE3E-BE48-A92E-85B1-704B15BE4946}"/>
              </a:ext>
            </a:extLst>
          </p:cNvPr>
          <p:cNvPicPr>
            <a:picLocks noChangeAspect="1"/>
          </p:cNvPicPr>
          <p:nvPr/>
        </p:nvPicPr>
        <p:blipFill>
          <a:blip r:embed="rId4"/>
          <a:stretch>
            <a:fillRect/>
          </a:stretch>
        </p:blipFill>
        <p:spPr>
          <a:xfrm>
            <a:off x="1085850" y="4729774"/>
            <a:ext cx="4610100" cy="1472290"/>
          </a:xfrm>
          <a:prstGeom prst="rect">
            <a:avLst/>
          </a:prstGeom>
        </p:spPr>
      </p:pic>
      <p:pic>
        <p:nvPicPr>
          <p:cNvPr id="4" name="コンテンツ プレースホルダー 4" descr="QR コード&#10;&#10;自動的に生成された説明">
            <a:extLst>
              <a:ext uri="{FF2B5EF4-FFF2-40B4-BE49-F238E27FC236}">
                <a16:creationId xmlns:a16="http://schemas.microsoft.com/office/drawing/2014/main" id="{17F30C18-F2AB-EB60-E8A8-BF2FF6DC9A23}"/>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3471338" y="5544485"/>
            <a:ext cx="2200802" cy="657579"/>
          </a:xfrm>
          <a:prstGeom prst="rect">
            <a:avLst/>
          </a:prstGeom>
        </p:spPr>
      </p:pic>
      <p:pic>
        <p:nvPicPr>
          <p:cNvPr id="7" name="コンテンツ プレースホルダー 4" descr="QR コード&#10;&#10;自動的に生成された説明">
            <a:extLst>
              <a:ext uri="{FF2B5EF4-FFF2-40B4-BE49-F238E27FC236}">
                <a16:creationId xmlns:a16="http://schemas.microsoft.com/office/drawing/2014/main" id="{8EFCCA13-D6C8-1ED3-8987-CE7929A294A1}"/>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1190098" y="5544484"/>
            <a:ext cx="2200802" cy="657579"/>
          </a:xfrm>
          <a:prstGeom prst="rect">
            <a:avLst/>
          </a:prstGeom>
        </p:spPr>
      </p:pic>
      <p:sp>
        <p:nvSpPr>
          <p:cNvPr id="9" name="スライド番号プレースホルダー 9">
            <a:extLst>
              <a:ext uri="{FF2B5EF4-FFF2-40B4-BE49-F238E27FC236}">
                <a16:creationId xmlns:a16="http://schemas.microsoft.com/office/drawing/2014/main" id="{53D8A7CA-AF3A-2E53-D08F-85ACF6C000B0}"/>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accent3"/>
                </a:solidFill>
                <a:latin typeface="メイリオ" panose="020B0604030504040204" pitchFamily="50" charset="-128"/>
                <a:ea typeface="メイリオ" panose="020B0604030504040204" pitchFamily="50" charset="-128"/>
              </a:rPr>
              <a:pPr/>
              <a:t>10</a:t>
            </a:fld>
            <a:endParaRPr kumimoji="1" lang="ja-JP" altLang="en-US" sz="1600" dirty="0">
              <a:solidFill>
                <a:schemeClr val="accent3"/>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983907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四角形: 角を丸くする 19">
            <a:extLst>
              <a:ext uri="{FF2B5EF4-FFF2-40B4-BE49-F238E27FC236}">
                <a16:creationId xmlns:a16="http://schemas.microsoft.com/office/drawing/2014/main" id="{F4CE6249-1B5B-47D4-A1A0-64DEF3C7DA62}"/>
              </a:ext>
            </a:extLst>
          </p:cNvPr>
          <p:cNvSpPr/>
          <p:nvPr/>
        </p:nvSpPr>
        <p:spPr>
          <a:xfrm>
            <a:off x="1598799" y="883088"/>
            <a:ext cx="9724122" cy="1800000"/>
          </a:xfrm>
          <a:prstGeom prst="roundRect">
            <a:avLst>
              <a:gd name="adj" fmla="val 16916"/>
            </a:avLst>
          </a:prstGeom>
          <a:solidFill>
            <a:srgbClr val="FFFCD1"/>
          </a:solidFill>
          <a:ln w="28575">
            <a:solidFill>
              <a:srgbClr val="00B0F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a:extLst>
              <a:ext uri="{FF2B5EF4-FFF2-40B4-BE49-F238E27FC236}">
                <a16:creationId xmlns:a16="http://schemas.microsoft.com/office/drawing/2014/main" id="{17736F33-8B15-48B0-AE25-ADB16F062179}"/>
              </a:ext>
            </a:extLst>
          </p:cNvPr>
          <p:cNvSpPr txBox="1"/>
          <p:nvPr/>
        </p:nvSpPr>
        <p:spPr>
          <a:xfrm>
            <a:off x="2720495" y="1134244"/>
            <a:ext cx="7892825" cy="738664"/>
          </a:xfrm>
          <a:prstGeom prst="rect">
            <a:avLst/>
          </a:prstGeom>
          <a:noFill/>
        </p:spPr>
        <p:txBody>
          <a:bodyPr wrap="square" lIns="0" tIns="0" rIns="0" bIns="0" rtlCol="0" anchor="ctr" anchorCtr="0">
            <a:spAutoFit/>
          </a:bodyPr>
          <a:lstStyle/>
          <a:p>
            <a:r>
              <a:rPr kumimoji="1" lang="ja-JP" altLang="en-US" sz="4800" b="1" dirty="0">
                <a:effectLst/>
                <a:latin typeface="メイリオ" panose="020B0604030504040204" pitchFamily="50" charset="-128"/>
                <a:ea typeface="メイリオ" panose="020B0604030504040204" pitchFamily="50" charset="-128"/>
              </a:rPr>
              <a:t>グループワーク表の記入</a:t>
            </a:r>
            <a:endParaRPr kumimoji="1" lang="en-US" altLang="ja-JP" sz="4800" b="1" dirty="0">
              <a:effectLst/>
              <a:latin typeface="メイリオ" panose="020B0604030504040204" pitchFamily="50" charset="-128"/>
              <a:ea typeface="メイリオ" panose="020B0604030504040204" pitchFamily="50" charset="-128"/>
            </a:endParaRPr>
          </a:p>
        </p:txBody>
      </p:sp>
      <p:sp>
        <p:nvSpPr>
          <p:cNvPr id="24" name="テキスト ボックス 23">
            <a:extLst>
              <a:ext uri="{FF2B5EF4-FFF2-40B4-BE49-F238E27FC236}">
                <a16:creationId xmlns:a16="http://schemas.microsoft.com/office/drawing/2014/main" id="{D3A03802-54F1-4364-A749-6D5AC849F39C}"/>
              </a:ext>
            </a:extLst>
          </p:cNvPr>
          <p:cNvSpPr txBox="1"/>
          <p:nvPr/>
        </p:nvSpPr>
        <p:spPr>
          <a:xfrm>
            <a:off x="3281277" y="1821314"/>
            <a:ext cx="7208761" cy="861774"/>
          </a:xfrm>
          <a:prstGeom prst="rect">
            <a:avLst/>
          </a:prstGeom>
          <a:noFill/>
        </p:spPr>
        <p:txBody>
          <a:bodyPr wrap="square" lIns="0" tIns="0" rIns="0" bIns="0" rtlCol="0" anchor="ctr" anchorCtr="0">
            <a:spAutoFit/>
          </a:bodyPr>
          <a:lstStyle/>
          <a:p>
            <a:r>
              <a:rPr kumimoji="1" lang="ja-JP" altLang="en-US" sz="2800" b="1" dirty="0">
                <a:latin typeface="メイリオ" panose="020B0604030504040204" pitchFamily="50" charset="-128"/>
                <a:ea typeface="メイリオ" panose="020B0604030504040204" pitchFamily="50" charset="-128"/>
              </a:rPr>
              <a:t>メンバーで</a:t>
            </a:r>
            <a:r>
              <a:rPr kumimoji="1" lang="ja-JP" altLang="en-US" sz="2800" b="1" dirty="0">
                <a:solidFill>
                  <a:srgbClr val="EC5A5A"/>
                </a:solidFill>
                <a:latin typeface="メイリオ" panose="020B0604030504040204" pitchFamily="50" charset="-128"/>
                <a:ea typeface="メイリオ" panose="020B0604030504040204" pitchFamily="50" charset="-128"/>
              </a:rPr>
              <a:t>これまでの学習を共有</a:t>
            </a:r>
            <a:r>
              <a:rPr kumimoji="1" lang="ja-JP" altLang="en-US" sz="2800" b="1" dirty="0">
                <a:latin typeface="メイリオ" panose="020B0604030504040204" pitchFamily="50" charset="-128"/>
                <a:ea typeface="メイリオ" panose="020B0604030504040204" pitchFamily="50" charset="-128"/>
              </a:rPr>
              <a:t>し、</a:t>
            </a:r>
            <a:endParaRPr kumimoji="1" lang="en-US" altLang="ja-JP" sz="2800" b="1" dirty="0">
              <a:latin typeface="メイリオ" panose="020B0604030504040204" pitchFamily="50" charset="-128"/>
              <a:ea typeface="メイリオ" panose="020B0604030504040204" pitchFamily="50" charset="-128"/>
            </a:endParaRPr>
          </a:p>
          <a:p>
            <a:r>
              <a:rPr kumimoji="1" lang="ja-JP" altLang="en-US" sz="2800" b="1" dirty="0">
                <a:solidFill>
                  <a:srgbClr val="EC5A5A"/>
                </a:solidFill>
                <a:latin typeface="メイリオ" panose="020B0604030504040204" pitchFamily="50" charset="-128"/>
                <a:ea typeface="メイリオ" panose="020B0604030504040204" pitchFamily="50" charset="-128"/>
              </a:rPr>
              <a:t>避難時の注意点</a:t>
            </a:r>
            <a:r>
              <a:rPr kumimoji="1" lang="ja-JP" altLang="en-US" sz="2800" b="1" dirty="0">
                <a:latin typeface="メイリオ" panose="020B0604030504040204" pitchFamily="50" charset="-128"/>
                <a:ea typeface="メイリオ" panose="020B0604030504040204" pitchFamily="50" charset="-128"/>
              </a:rPr>
              <a:t>等を記入しよう！</a:t>
            </a:r>
            <a:endParaRPr kumimoji="1" lang="en-US" altLang="ja-JP" sz="2800" b="1" dirty="0">
              <a:latin typeface="メイリオ" panose="020B0604030504040204" pitchFamily="50" charset="-128"/>
              <a:ea typeface="メイリオ" panose="020B0604030504040204" pitchFamily="50" charset="-128"/>
            </a:endParaRPr>
          </a:p>
        </p:txBody>
      </p:sp>
      <p:sp>
        <p:nvSpPr>
          <p:cNvPr id="25" name="四角形: 角を丸くする 24">
            <a:extLst>
              <a:ext uri="{FF2B5EF4-FFF2-40B4-BE49-F238E27FC236}">
                <a16:creationId xmlns:a16="http://schemas.microsoft.com/office/drawing/2014/main" id="{DE69B1AF-F41B-4E26-B778-4BFECFBCD031}"/>
              </a:ext>
            </a:extLst>
          </p:cNvPr>
          <p:cNvSpPr/>
          <p:nvPr/>
        </p:nvSpPr>
        <p:spPr>
          <a:xfrm>
            <a:off x="1598799" y="2905810"/>
            <a:ext cx="9724122" cy="1800000"/>
          </a:xfrm>
          <a:prstGeom prst="roundRect">
            <a:avLst>
              <a:gd name="adj" fmla="val 16916"/>
            </a:avLst>
          </a:prstGeom>
          <a:solidFill>
            <a:srgbClr val="FFFCD1"/>
          </a:solidFill>
          <a:ln w="28575">
            <a:solidFill>
              <a:srgbClr val="00B0F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7" name="テキスト ボックス 26">
            <a:extLst>
              <a:ext uri="{FF2B5EF4-FFF2-40B4-BE49-F238E27FC236}">
                <a16:creationId xmlns:a16="http://schemas.microsoft.com/office/drawing/2014/main" id="{584FBC7D-D8BF-417B-9477-A74D5B565BB0}"/>
              </a:ext>
            </a:extLst>
          </p:cNvPr>
          <p:cNvSpPr txBox="1"/>
          <p:nvPr/>
        </p:nvSpPr>
        <p:spPr>
          <a:xfrm>
            <a:off x="2720495" y="3102904"/>
            <a:ext cx="7872706" cy="738664"/>
          </a:xfrm>
          <a:prstGeom prst="rect">
            <a:avLst/>
          </a:prstGeom>
          <a:noFill/>
        </p:spPr>
        <p:txBody>
          <a:bodyPr wrap="square" lIns="0" tIns="0" rIns="0" bIns="0" rtlCol="0" anchor="ctr" anchorCtr="0">
            <a:spAutoFit/>
          </a:bodyPr>
          <a:lstStyle/>
          <a:p>
            <a:r>
              <a:rPr kumimoji="1" lang="ja-JP" altLang="en-US" sz="4800" b="1" dirty="0">
                <a:effectLst/>
                <a:latin typeface="メイリオ" panose="020B0604030504040204" pitchFamily="50" charset="-128"/>
                <a:ea typeface="メイリオ" panose="020B0604030504040204" pitchFamily="50" charset="-128"/>
              </a:rPr>
              <a:t>成果の発表</a:t>
            </a:r>
            <a:endParaRPr kumimoji="1" lang="en-US" altLang="ja-JP" sz="4800" b="1" dirty="0">
              <a:effectLst/>
              <a:latin typeface="メイリオ" panose="020B0604030504040204" pitchFamily="50" charset="-128"/>
              <a:ea typeface="メイリオ" panose="020B0604030504040204" pitchFamily="50" charset="-128"/>
            </a:endParaRPr>
          </a:p>
        </p:txBody>
      </p:sp>
      <p:sp>
        <p:nvSpPr>
          <p:cNvPr id="28" name="テキスト ボックス 27">
            <a:extLst>
              <a:ext uri="{FF2B5EF4-FFF2-40B4-BE49-F238E27FC236}">
                <a16:creationId xmlns:a16="http://schemas.microsoft.com/office/drawing/2014/main" id="{0E887243-CC49-402F-BFFD-18265F465569}"/>
              </a:ext>
            </a:extLst>
          </p:cNvPr>
          <p:cNvSpPr txBox="1"/>
          <p:nvPr/>
        </p:nvSpPr>
        <p:spPr>
          <a:xfrm>
            <a:off x="3281277" y="3846660"/>
            <a:ext cx="7208761" cy="861774"/>
          </a:xfrm>
          <a:prstGeom prst="rect">
            <a:avLst/>
          </a:prstGeom>
          <a:noFill/>
        </p:spPr>
        <p:txBody>
          <a:bodyPr wrap="square" lIns="0" tIns="0" rIns="0" bIns="0" rtlCol="0" anchor="ctr" anchorCtr="0">
            <a:spAutoFit/>
          </a:bodyPr>
          <a:lstStyle/>
          <a:p>
            <a:r>
              <a:rPr kumimoji="1" lang="ja-JP" altLang="en-US" sz="2800" b="1" dirty="0">
                <a:solidFill>
                  <a:srgbClr val="EC5A5A"/>
                </a:solidFill>
                <a:latin typeface="メイリオ" panose="020B0604030504040204" pitchFamily="50" charset="-128"/>
                <a:ea typeface="メイリオ" panose="020B0604030504040204" pitchFamily="50" charset="-128"/>
              </a:rPr>
              <a:t>各班で発表者を決めて</a:t>
            </a:r>
            <a:r>
              <a:rPr kumimoji="1" lang="ja-JP" altLang="en-US" sz="2800" b="1" dirty="0">
                <a:latin typeface="メイリオ" panose="020B0604030504040204" pitchFamily="50" charset="-128"/>
                <a:ea typeface="メイリオ" panose="020B0604030504040204" pitchFamily="50" charset="-128"/>
              </a:rPr>
              <a:t>、</a:t>
            </a:r>
            <a:endParaRPr kumimoji="1" lang="en-US" altLang="ja-JP" sz="2800" b="1" dirty="0">
              <a:latin typeface="メイリオ" panose="020B0604030504040204" pitchFamily="50" charset="-128"/>
              <a:ea typeface="メイリオ" panose="020B0604030504040204" pitchFamily="50" charset="-128"/>
            </a:endParaRPr>
          </a:p>
          <a:p>
            <a:r>
              <a:rPr kumimoji="1" lang="ja-JP" altLang="en-US" sz="2800" b="1" dirty="0">
                <a:latin typeface="メイリオ" panose="020B0604030504040204" pitchFamily="50" charset="-128"/>
                <a:ea typeface="メイリオ" panose="020B0604030504040204" pitchFamily="50" charset="-128"/>
              </a:rPr>
              <a:t>グループワークの成果を発表しよう！</a:t>
            </a:r>
            <a:endParaRPr kumimoji="1" lang="en-US" altLang="ja-JP" sz="2800" b="1" dirty="0">
              <a:latin typeface="メイリオ" panose="020B0604030504040204" pitchFamily="50" charset="-128"/>
              <a:ea typeface="メイリオ" panose="020B0604030504040204" pitchFamily="50" charset="-128"/>
            </a:endParaRPr>
          </a:p>
        </p:txBody>
      </p:sp>
      <p:sp>
        <p:nvSpPr>
          <p:cNvPr id="33" name="四角形: 角を丸くする 32">
            <a:extLst>
              <a:ext uri="{FF2B5EF4-FFF2-40B4-BE49-F238E27FC236}">
                <a16:creationId xmlns:a16="http://schemas.microsoft.com/office/drawing/2014/main" id="{C8BDD8EA-481B-46CE-BF6D-EDA6726071C3}"/>
              </a:ext>
            </a:extLst>
          </p:cNvPr>
          <p:cNvSpPr/>
          <p:nvPr/>
        </p:nvSpPr>
        <p:spPr>
          <a:xfrm>
            <a:off x="1598799" y="4918292"/>
            <a:ext cx="9724122" cy="1800000"/>
          </a:xfrm>
          <a:prstGeom prst="roundRect">
            <a:avLst>
              <a:gd name="adj" fmla="val 16916"/>
            </a:avLst>
          </a:prstGeom>
          <a:solidFill>
            <a:srgbClr val="FFFCD1"/>
          </a:solidFill>
          <a:ln w="28575">
            <a:solidFill>
              <a:srgbClr val="00B0F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ボックス 33">
            <a:extLst>
              <a:ext uri="{FF2B5EF4-FFF2-40B4-BE49-F238E27FC236}">
                <a16:creationId xmlns:a16="http://schemas.microsoft.com/office/drawing/2014/main" id="{E1683CC9-CB0B-4F2B-8CDC-005DB44F8452}"/>
              </a:ext>
            </a:extLst>
          </p:cNvPr>
          <p:cNvSpPr txBox="1"/>
          <p:nvPr/>
        </p:nvSpPr>
        <p:spPr>
          <a:xfrm>
            <a:off x="2720495" y="5145196"/>
            <a:ext cx="8343851" cy="738664"/>
          </a:xfrm>
          <a:prstGeom prst="rect">
            <a:avLst/>
          </a:prstGeom>
          <a:noFill/>
        </p:spPr>
        <p:txBody>
          <a:bodyPr wrap="square" lIns="0" tIns="0" rIns="0" bIns="0" rtlCol="0" anchor="ctr" anchorCtr="0">
            <a:spAutoFit/>
          </a:bodyPr>
          <a:lstStyle/>
          <a:p>
            <a:r>
              <a:rPr kumimoji="1" lang="ja-JP" altLang="en-US" sz="4800" b="1" dirty="0">
                <a:effectLst/>
                <a:latin typeface="メイリオ" panose="020B0604030504040204" pitchFamily="50" charset="-128"/>
                <a:ea typeface="メイリオ" panose="020B0604030504040204" pitchFamily="50" charset="-128"/>
              </a:rPr>
              <a:t>マイ・タイムラインの仕上げ</a:t>
            </a:r>
            <a:endParaRPr kumimoji="1" lang="en-US" altLang="ja-JP" sz="4800" b="1" dirty="0">
              <a:effectLst/>
              <a:latin typeface="メイリオ" panose="020B0604030504040204" pitchFamily="50" charset="-128"/>
              <a:ea typeface="メイリオ" panose="020B0604030504040204" pitchFamily="50" charset="-128"/>
            </a:endParaRPr>
          </a:p>
        </p:txBody>
      </p:sp>
      <p:sp>
        <p:nvSpPr>
          <p:cNvPr id="35" name="テキスト ボックス 34">
            <a:extLst>
              <a:ext uri="{FF2B5EF4-FFF2-40B4-BE49-F238E27FC236}">
                <a16:creationId xmlns:a16="http://schemas.microsoft.com/office/drawing/2014/main" id="{667D4555-0907-48E4-B865-609DED45DBBD}"/>
              </a:ext>
            </a:extLst>
          </p:cNvPr>
          <p:cNvSpPr txBox="1"/>
          <p:nvPr/>
        </p:nvSpPr>
        <p:spPr>
          <a:xfrm>
            <a:off x="3281277" y="5856518"/>
            <a:ext cx="7208761" cy="861774"/>
          </a:xfrm>
          <a:prstGeom prst="rect">
            <a:avLst/>
          </a:prstGeom>
          <a:noFill/>
        </p:spPr>
        <p:txBody>
          <a:bodyPr wrap="square" lIns="0" tIns="0" rIns="0" bIns="0" rtlCol="0" anchor="ctr" anchorCtr="0">
            <a:spAutoFit/>
          </a:bodyPr>
          <a:lstStyle/>
          <a:p>
            <a:r>
              <a:rPr kumimoji="1" lang="ja-JP" altLang="en-US" sz="2800" b="1" dirty="0">
                <a:latin typeface="メイリオ" panose="020B0604030504040204" pitchFamily="50" charset="-128"/>
                <a:ea typeface="メイリオ" panose="020B0604030504040204" pitchFamily="50" charset="-128"/>
              </a:rPr>
              <a:t>発表を聞いて、自分のタイムラインに</a:t>
            </a:r>
            <a:endParaRPr kumimoji="1" lang="en-US" altLang="ja-JP" sz="2800" b="1" dirty="0">
              <a:latin typeface="メイリオ" panose="020B0604030504040204" pitchFamily="50" charset="-128"/>
              <a:ea typeface="メイリオ" panose="020B0604030504040204" pitchFamily="50" charset="-128"/>
            </a:endParaRPr>
          </a:p>
          <a:p>
            <a:r>
              <a:rPr kumimoji="1" lang="ja-JP" altLang="en-US" sz="2800" b="1" dirty="0">
                <a:solidFill>
                  <a:srgbClr val="EC5A5A"/>
                </a:solidFill>
                <a:latin typeface="メイリオ" panose="020B0604030504040204" pitchFamily="50" charset="-128"/>
                <a:ea typeface="メイリオ" panose="020B0604030504040204" pitchFamily="50" charset="-128"/>
              </a:rPr>
              <a:t>必要なことを追加</a:t>
            </a:r>
            <a:r>
              <a:rPr kumimoji="1" lang="ja-JP" altLang="en-US" sz="2800" b="1" dirty="0">
                <a:latin typeface="メイリオ" panose="020B0604030504040204" pitchFamily="50" charset="-128"/>
                <a:ea typeface="メイリオ" panose="020B0604030504040204" pitchFamily="50" charset="-128"/>
              </a:rPr>
              <a:t>しよう！</a:t>
            </a:r>
            <a:endParaRPr kumimoji="1" lang="en-US" altLang="ja-JP" sz="2800" b="1" dirty="0">
              <a:latin typeface="メイリオ" panose="020B0604030504040204" pitchFamily="50" charset="-128"/>
              <a:ea typeface="メイリオ" panose="020B0604030504040204" pitchFamily="50" charset="-128"/>
            </a:endParaRPr>
          </a:p>
        </p:txBody>
      </p:sp>
      <p:sp>
        <p:nvSpPr>
          <p:cNvPr id="44" name="四角形: 角を丸くする 43">
            <a:extLst>
              <a:ext uri="{FF2B5EF4-FFF2-40B4-BE49-F238E27FC236}">
                <a16:creationId xmlns:a16="http://schemas.microsoft.com/office/drawing/2014/main" id="{F03DE9A7-42EB-4146-A29E-57D5DFFD6F94}"/>
              </a:ext>
            </a:extLst>
          </p:cNvPr>
          <p:cNvSpPr/>
          <p:nvPr/>
        </p:nvSpPr>
        <p:spPr>
          <a:xfrm>
            <a:off x="1127653" y="2900255"/>
            <a:ext cx="1114738" cy="1800000"/>
          </a:xfrm>
          <a:prstGeom prst="roundRect">
            <a:avLst>
              <a:gd name="adj" fmla="val 12131"/>
            </a:avLst>
          </a:prstGeom>
          <a:solidFill>
            <a:srgbClr val="00B0F0"/>
          </a:solidFill>
          <a:ln w="28575">
            <a:solidFill>
              <a:srgbClr val="00B0F0"/>
            </a:solidFill>
          </a:ln>
          <a:effectLst>
            <a:outerShdw dist="1016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80000" rtlCol="0" anchor="ctr"/>
          <a:lstStyle/>
          <a:p>
            <a:pPr algn="ctr"/>
            <a:r>
              <a:rPr kumimoji="1" lang="ja-JP" altLang="en-US" sz="6600" b="1" dirty="0">
                <a:latin typeface="メイリオ" panose="020B0604030504040204" pitchFamily="50" charset="-128"/>
                <a:ea typeface="メイリオ" panose="020B0604030504040204" pitchFamily="50" charset="-128"/>
              </a:rPr>
              <a:t>２</a:t>
            </a:r>
          </a:p>
        </p:txBody>
      </p:sp>
      <p:sp>
        <p:nvSpPr>
          <p:cNvPr id="8" name="四角形: 角を丸くする 7">
            <a:extLst>
              <a:ext uri="{FF2B5EF4-FFF2-40B4-BE49-F238E27FC236}">
                <a16:creationId xmlns:a16="http://schemas.microsoft.com/office/drawing/2014/main" id="{8060A925-5333-4B17-9DE0-D5680A458726}"/>
              </a:ext>
            </a:extLst>
          </p:cNvPr>
          <p:cNvSpPr/>
          <p:nvPr/>
        </p:nvSpPr>
        <p:spPr>
          <a:xfrm>
            <a:off x="1127653" y="883088"/>
            <a:ext cx="1114738" cy="1800000"/>
          </a:xfrm>
          <a:prstGeom prst="roundRect">
            <a:avLst>
              <a:gd name="adj" fmla="val 12131"/>
            </a:avLst>
          </a:prstGeom>
          <a:solidFill>
            <a:srgbClr val="00B0F0"/>
          </a:solidFill>
          <a:ln w="28575">
            <a:solidFill>
              <a:srgbClr val="00B0F0"/>
            </a:solidFill>
          </a:ln>
          <a:effectLst>
            <a:outerShdw dist="1016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80000" rtlCol="0" anchor="ctr"/>
          <a:lstStyle/>
          <a:p>
            <a:pPr algn="ctr"/>
            <a:r>
              <a:rPr kumimoji="1" lang="ja-JP" altLang="en-US" sz="6600" b="1" dirty="0">
                <a:latin typeface="メイリオ" panose="020B0604030504040204" pitchFamily="50" charset="-128"/>
                <a:ea typeface="メイリオ" panose="020B0604030504040204" pitchFamily="50" charset="-128"/>
              </a:rPr>
              <a:t>１</a:t>
            </a:r>
          </a:p>
        </p:txBody>
      </p:sp>
      <p:sp>
        <p:nvSpPr>
          <p:cNvPr id="45" name="四角形: 角を丸くする 44">
            <a:extLst>
              <a:ext uri="{FF2B5EF4-FFF2-40B4-BE49-F238E27FC236}">
                <a16:creationId xmlns:a16="http://schemas.microsoft.com/office/drawing/2014/main" id="{FFA74FAC-5B13-492F-9269-1F031A32B629}"/>
              </a:ext>
            </a:extLst>
          </p:cNvPr>
          <p:cNvSpPr/>
          <p:nvPr/>
        </p:nvSpPr>
        <p:spPr>
          <a:xfrm>
            <a:off x="1127653" y="4923540"/>
            <a:ext cx="1114738" cy="1800000"/>
          </a:xfrm>
          <a:prstGeom prst="roundRect">
            <a:avLst>
              <a:gd name="adj" fmla="val 12131"/>
            </a:avLst>
          </a:prstGeom>
          <a:solidFill>
            <a:srgbClr val="00B0F0"/>
          </a:solidFill>
          <a:ln w="28575">
            <a:solidFill>
              <a:srgbClr val="00B0F0"/>
            </a:solidFill>
          </a:ln>
          <a:effectLst>
            <a:outerShdw dist="1016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80000" rtlCol="0" anchor="ctr"/>
          <a:lstStyle/>
          <a:p>
            <a:pPr algn="ctr"/>
            <a:r>
              <a:rPr kumimoji="1" lang="ja-JP" altLang="en-US" sz="6600" b="1" dirty="0">
                <a:latin typeface="メイリオ" panose="020B0604030504040204" pitchFamily="50" charset="-128"/>
                <a:ea typeface="メイリオ" panose="020B0604030504040204" pitchFamily="50" charset="-128"/>
              </a:rPr>
              <a:t>３</a:t>
            </a:r>
          </a:p>
        </p:txBody>
      </p:sp>
      <p:sp>
        <p:nvSpPr>
          <p:cNvPr id="3" name="二等辺三角形 2">
            <a:extLst>
              <a:ext uri="{FF2B5EF4-FFF2-40B4-BE49-F238E27FC236}">
                <a16:creationId xmlns:a16="http://schemas.microsoft.com/office/drawing/2014/main" id="{72D2FFE0-8C1C-418E-8F36-4593E216D5A7}"/>
              </a:ext>
            </a:extLst>
          </p:cNvPr>
          <p:cNvSpPr/>
          <p:nvPr/>
        </p:nvSpPr>
        <p:spPr>
          <a:xfrm rot="10800000">
            <a:off x="1394005" y="2581423"/>
            <a:ext cx="642382" cy="28486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二等辺三角形 38">
            <a:extLst>
              <a:ext uri="{FF2B5EF4-FFF2-40B4-BE49-F238E27FC236}">
                <a16:creationId xmlns:a16="http://schemas.microsoft.com/office/drawing/2014/main" id="{77A4D24C-6C8B-4829-ABA6-AF8B53998C01}"/>
              </a:ext>
            </a:extLst>
          </p:cNvPr>
          <p:cNvSpPr/>
          <p:nvPr/>
        </p:nvSpPr>
        <p:spPr>
          <a:xfrm rot="10800000">
            <a:off x="1394005" y="4647158"/>
            <a:ext cx="642382" cy="28486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4938CDF8-4798-417A-B49E-1FD8F740AB9C}"/>
              </a:ext>
            </a:extLst>
          </p:cNvPr>
          <p:cNvSpPr txBox="1"/>
          <p:nvPr/>
        </p:nvSpPr>
        <p:spPr>
          <a:xfrm>
            <a:off x="3359635" y="2124065"/>
            <a:ext cx="590861" cy="204050"/>
          </a:xfrm>
          <a:prstGeom prst="rect">
            <a:avLst/>
          </a:prstGeom>
          <a:noFill/>
          <a:ln>
            <a:noFill/>
          </a:ln>
        </p:spPr>
        <p:txBody>
          <a:bodyPr wrap="square" rtlCol="0" anchor="ctr" anchorCtr="0">
            <a:noAutofit/>
          </a:bodyPr>
          <a:lstStyle/>
          <a:p>
            <a:r>
              <a:rPr kumimoji="1" lang="ja-JP" altLang="en-US" sz="1000" dirty="0">
                <a:solidFill>
                  <a:srgbClr val="EC5A5A"/>
                </a:solidFill>
                <a:latin typeface="メイリオ" panose="020B0604030504040204" pitchFamily="50" charset="-128"/>
                <a:ea typeface="メイリオ" panose="020B0604030504040204" pitchFamily="50" charset="-128"/>
              </a:rPr>
              <a:t>ひなん</a:t>
            </a:r>
            <a:endParaRPr kumimoji="1" lang="en-US" altLang="ja-JP" sz="1000" dirty="0">
              <a:solidFill>
                <a:srgbClr val="EC5A5A"/>
              </a:solidFill>
              <a:latin typeface="メイリオ" panose="020B0604030504040204" pitchFamily="50" charset="-128"/>
              <a:ea typeface="メイリオ" panose="020B0604030504040204" pitchFamily="50" charset="-128"/>
            </a:endParaRPr>
          </a:p>
        </p:txBody>
      </p:sp>
      <p:pic>
        <p:nvPicPr>
          <p:cNvPr id="5" name="図 4">
            <a:extLst>
              <a:ext uri="{FF2B5EF4-FFF2-40B4-BE49-F238E27FC236}">
                <a16:creationId xmlns:a16="http://schemas.microsoft.com/office/drawing/2014/main" id="{C88BE74F-7AF1-3655-5F06-BB1A24A9DF34}"/>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6" name="テキスト ボックス 5">
            <a:extLst>
              <a:ext uri="{FF2B5EF4-FFF2-40B4-BE49-F238E27FC236}">
                <a16:creationId xmlns:a16="http://schemas.microsoft.com/office/drawing/2014/main" id="{742E8AFE-0D4F-6895-1B8F-9FDAABA2296B}"/>
              </a:ext>
            </a:extLst>
          </p:cNvPr>
          <p:cNvSpPr txBox="1"/>
          <p:nvPr/>
        </p:nvSpPr>
        <p:spPr>
          <a:xfrm>
            <a:off x="65000" y="107328"/>
            <a:ext cx="9144000"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dirty="0"/>
              <a:t>グループワークの流れ</a:t>
            </a:r>
          </a:p>
        </p:txBody>
      </p:sp>
      <p:sp>
        <p:nvSpPr>
          <p:cNvPr id="7" name="スライド番号プレースホルダー 9">
            <a:extLst>
              <a:ext uri="{FF2B5EF4-FFF2-40B4-BE49-F238E27FC236}">
                <a16:creationId xmlns:a16="http://schemas.microsoft.com/office/drawing/2014/main" id="{BFE746FA-D5CE-4E1A-A1DB-AADDFF7D3579}"/>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1</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B24AC5F4-9056-C524-4623-70B45FF07799}"/>
              </a:ext>
            </a:extLst>
          </p:cNvPr>
          <p:cNvSpPr txBox="1"/>
          <p:nvPr/>
        </p:nvSpPr>
        <p:spPr>
          <a:xfrm>
            <a:off x="3528844" y="3698230"/>
            <a:ext cx="590861" cy="204050"/>
          </a:xfrm>
          <a:prstGeom prst="rect">
            <a:avLst/>
          </a:prstGeom>
          <a:noFill/>
          <a:ln>
            <a:noFill/>
          </a:ln>
        </p:spPr>
        <p:txBody>
          <a:bodyPr wrap="square" rtlCol="0" anchor="ctr" anchorCtr="0">
            <a:noAutofit/>
          </a:bodyPr>
          <a:lstStyle/>
          <a:p>
            <a:pPr algn="ctr"/>
            <a:r>
              <a:rPr kumimoji="1" lang="ja-JP" altLang="en-US" sz="1000" dirty="0">
                <a:solidFill>
                  <a:srgbClr val="EC5A5A"/>
                </a:solidFill>
                <a:latin typeface="メイリオ" panose="020B0604030504040204" pitchFamily="50" charset="-128"/>
                <a:ea typeface="メイリオ" panose="020B0604030504040204" pitchFamily="50" charset="-128"/>
              </a:rPr>
              <a:t>はん</a:t>
            </a:r>
            <a:endParaRPr kumimoji="1" lang="en-US" altLang="ja-JP" sz="1000" dirty="0">
              <a:solidFill>
                <a:srgbClr val="EC5A5A"/>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78187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2FDB82C7-8597-EE68-E6E2-40694D0C2824}"/>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833302" y="784156"/>
            <a:ext cx="8489215" cy="6003563"/>
          </a:xfrm>
          <a:prstGeom prst="rect">
            <a:avLst/>
          </a:prstGeom>
        </p:spPr>
      </p:pic>
      <p:pic>
        <p:nvPicPr>
          <p:cNvPr id="6" name="図 5">
            <a:extLst>
              <a:ext uri="{FF2B5EF4-FFF2-40B4-BE49-F238E27FC236}">
                <a16:creationId xmlns:a16="http://schemas.microsoft.com/office/drawing/2014/main" id="{576C043D-B9F3-02B9-3C2E-61960758BD80}"/>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7" name="テキスト ボックス 6">
            <a:extLst>
              <a:ext uri="{FF2B5EF4-FFF2-40B4-BE49-F238E27FC236}">
                <a16:creationId xmlns:a16="http://schemas.microsoft.com/office/drawing/2014/main" id="{D994978F-9ED5-3DDD-DA8F-F4D693B06BF3}"/>
              </a:ext>
            </a:extLst>
          </p:cNvPr>
          <p:cNvSpPr txBox="1"/>
          <p:nvPr/>
        </p:nvSpPr>
        <p:spPr>
          <a:xfrm>
            <a:off x="65000" y="107328"/>
            <a:ext cx="9144000" cy="612000"/>
          </a:xfrm>
          <a:prstGeom prst="rect">
            <a:avLst/>
          </a:prstGeom>
          <a:noFill/>
        </p:spPr>
        <p:txBody>
          <a:bodyPr wrap="square" lIns="180000" tIns="180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dirty="0"/>
              <a:t>グループワーク表の記入</a:t>
            </a:r>
          </a:p>
        </p:txBody>
      </p:sp>
      <p:sp>
        <p:nvSpPr>
          <p:cNvPr id="8" name="スライド番号プレースホルダー 9">
            <a:extLst>
              <a:ext uri="{FF2B5EF4-FFF2-40B4-BE49-F238E27FC236}">
                <a16:creationId xmlns:a16="http://schemas.microsoft.com/office/drawing/2014/main" id="{3341D30F-AEC4-8D7C-4471-2D6F97568EA4}"/>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2</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grpSp>
        <p:nvGrpSpPr>
          <p:cNvPr id="2" name="グループ化 1">
            <a:extLst>
              <a:ext uri="{FF2B5EF4-FFF2-40B4-BE49-F238E27FC236}">
                <a16:creationId xmlns:a16="http://schemas.microsoft.com/office/drawing/2014/main" id="{CA80BC78-79D1-E570-BD19-5A5EB8D0AFE1}"/>
              </a:ext>
            </a:extLst>
          </p:cNvPr>
          <p:cNvGrpSpPr/>
          <p:nvPr/>
        </p:nvGrpSpPr>
        <p:grpSpPr>
          <a:xfrm>
            <a:off x="4134767" y="1533086"/>
            <a:ext cx="6678879" cy="4505702"/>
            <a:chOff x="3967790" y="1630016"/>
            <a:chExt cx="6678879" cy="4505702"/>
          </a:xfrm>
        </p:grpSpPr>
        <p:sp>
          <p:nvSpPr>
            <p:cNvPr id="29" name="四角形: 角を丸くする 28">
              <a:extLst>
                <a:ext uri="{FF2B5EF4-FFF2-40B4-BE49-F238E27FC236}">
                  <a16:creationId xmlns:a16="http://schemas.microsoft.com/office/drawing/2014/main" id="{68180DDF-3A75-4ECB-80A5-C83F653461CF}"/>
                </a:ext>
              </a:extLst>
            </p:cNvPr>
            <p:cNvSpPr/>
            <p:nvPr/>
          </p:nvSpPr>
          <p:spPr>
            <a:xfrm>
              <a:off x="3980489" y="1630016"/>
              <a:ext cx="6534214" cy="4437409"/>
            </a:xfrm>
            <a:prstGeom prst="roundRect">
              <a:avLst>
                <a:gd name="adj" fmla="val 16916"/>
              </a:avLst>
            </a:prstGeom>
            <a:solidFill>
              <a:srgbClr val="FFFCD1"/>
            </a:solidFill>
            <a:ln w="28575">
              <a:solidFill>
                <a:srgbClr val="00B0F0"/>
              </a:solidFill>
            </a:ln>
            <a:effectLst>
              <a:outerShdw dist="1016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a:extLst>
                <a:ext uri="{FF2B5EF4-FFF2-40B4-BE49-F238E27FC236}">
                  <a16:creationId xmlns:a16="http://schemas.microsoft.com/office/drawing/2014/main" id="{1D8C2067-8481-4F59-A22F-44FBF11E11D2}"/>
                </a:ext>
              </a:extLst>
            </p:cNvPr>
            <p:cNvSpPr txBox="1"/>
            <p:nvPr/>
          </p:nvSpPr>
          <p:spPr>
            <a:xfrm>
              <a:off x="4087056" y="3253417"/>
              <a:ext cx="6559613" cy="2882301"/>
            </a:xfrm>
            <a:prstGeom prst="rect">
              <a:avLst/>
            </a:prstGeom>
            <a:noFill/>
          </p:spPr>
          <p:txBody>
            <a:bodyPr wrap="square" lIns="180000" rtlCol="0" anchor="ctr" anchorCtr="0">
              <a:noAutofit/>
            </a:bodyPr>
            <a:lstStyle/>
            <a:p>
              <a:pPr>
                <a:lnSpc>
                  <a:spcPct val="150000"/>
                </a:lnSpc>
              </a:pPr>
              <a:r>
                <a:rPr kumimoji="1" lang="ja-JP" altLang="en-US" sz="4000" b="1" dirty="0">
                  <a:solidFill>
                    <a:srgbClr val="EC5A5A"/>
                  </a:solidFill>
                  <a:latin typeface="メイリオ" panose="020B0604030504040204" pitchFamily="50" charset="-128"/>
                  <a:ea typeface="メイリオ" panose="020B0604030504040204" pitchFamily="50" charset="-128"/>
                </a:rPr>
                <a:t>避難時に気をつけること、</a:t>
              </a:r>
              <a:endParaRPr kumimoji="1" lang="en-US" altLang="ja-JP" sz="4000" b="1" dirty="0">
                <a:solidFill>
                  <a:srgbClr val="EC5A5A"/>
                </a:solidFill>
                <a:latin typeface="メイリオ" panose="020B0604030504040204" pitchFamily="50" charset="-128"/>
                <a:ea typeface="メイリオ" panose="020B0604030504040204" pitchFamily="50" charset="-128"/>
              </a:endParaRPr>
            </a:p>
            <a:p>
              <a:pPr>
                <a:lnSpc>
                  <a:spcPct val="150000"/>
                </a:lnSpc>
              </a:pPr>
              <a:r>
                <a:rPr kumimoji="1" lang="ja-JP" altLang="en-US" sz="4000" b="1" dirty="0">
                  <a:solidFill>
                    <a:srgbClr val="EC5A5A"/>
                  </a:solidFill>
                  <a:latin typeface="メイリオ" panose="020B0604030504040204" pitchFamily="50" charset="-128"/>
                  <a:ea typeface="メイリオ" panose="020B0604030504040204" pitchFamily="50" charset="-128"/>
                </a:rPr>
                <a:t>自分たちができることは？</a:t>
              </a:r>
              <a:endParaRPr kumimoji="1" lang="en-US" altLang="ja-JP" sz="4000" b="1" dirty="0">
                <a:solidFill>
                  <a:srgbClr val="EC5A5A"/>
                </a:solidFill>
                <a:latin typeface="メイリオ" panose="020B0604030504040204" pitchFamily="50" charset="-128"/>
                <a:ea typeface="メイリオ" panose="020B0604030504040204" pitchFamily="50" charset="-128"/>
              </a:endParaRPr>
            </a:p>
            <a:p>
              <a:pPr>
                <a:lnSpc>
                  <a:spcPct val="150000"/>
                </a:lnSpc>
              </a:pPr>
              <a:endParaRPr kumimoji="1" lang="en-US" altLang="ja-JP" sz="4000" b="1" dirty="0">
                <a:solidFill>
                  <a:srgbClr val="EC5A5A"/>
                </a:solidFill>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4938CDF8-4798-417A-B49E-1FD8F740AB9C}"/>
                </a:ext>
              </a:extLst>
            </p:cNvPr>
            <p:cNvSpPr txBox="1"/>
            <p:nvPr/>
          </p:nvSpPr>
          <p:spPr>
            <a:xfrm>
              <a:off x="4420951" y="3194535"/>
              <a:ext cx="949765" cy="663864"/>
            </a:xfrm>
            <a:prstGeom prst="rect">
              <a:avLst/>
            </a:prstGeom>
            <a:noFill/>
            <a:ln>
              <a:noFill/>
            </a:ln>
          </p:spPr>
          <p:txBody>
            <a:bodyPr wrap="square" rtlCol="0" anchor="ctr" anchorCtr="0">
              <a:noAutofit/>
            </a:bodyPr>
            <a:lstStyle/>
            <a:p>
              <a:r>
                <a:rPr kumimoji="1" lang="ja-JP" altLang="en-US" sz="1400" dirty="0">
                  <a:solidFill>
                    <a:srgbClr val="EC5A5A"/>
                  </a:solidFill>
                  <a:latin typeface="メイリオ" panose="020B0604030504040204" pitchFamily="50" charset="-128"/>
                  <a:ea typeface="メイリオ" panose="020B0604030504040204" pitchFamily="50" charset="-128"/>
                </a:rPr>
                <a:t>ひなん</a:t>
              </a:r>
              <a:endParaRPr kumimoji="1" lang="en-US" altLang="ja-JP" sz="1400" dirty="0">
                <a:solidFill>
                  <a:srgbClr val="EC5A5A"/>
                </a:solidFill>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726E1258-8E62-962C-8474-A84CAA3BBF1B}"/>
                </a:ext>
              </a:extLst>
            </p:cNvPr>
            <p:cNvSpPr txBox="1"/>
            <p:nvPr/>
          </p:nvSpPr>
          <p:spPr>
            <a:xfrm>
              <a:off x="3967790" y="2260987"/>
              <a:ext cx="6559613" cy="868605"/>
            </a:xfrm>
            <a:prstGeom prst="rect">
              <a:avLst/>
            </a:prstGeom>
            <a:noFill/>
          </p:spPr>
          <p:txBody>
            <a:bodyPr wrap="square" lIns="180000" rtlCol="0" anchor="ctr" anchorCtr="0">
              <a:noAutofit/>
            </a:bodyPr>
            <a:lstStyle/>
            <a:p>
              <a:pPr algn="ctr"/>
              <a:r>
                <a:rPr kumimoji="1" lang="ja-JP" altLang="en-US" sz="4400" b="1" dirty="0">
                  <a:latin typeface="メイリオ" panose="020B0604030504040204" pitchFamily="50" charset="-128"/>
                  <a:ea typeface="メイリオ" panose="020B0604030504040204" pitchFamily="50" charset="-128"/>
                </a:rPr>
                <a:t>話し合い</a:t>
              </a:r>
              <a:endParaRPr kumimoji="1" lang="en-US" altLang="ja-JP" sz="4000" b="1" dirty="0">
                <a:solidFill>
                  <a:srgbClr val="EC5A5A"/>
                </a:solidFill>
                <a:latin typeface="メイリオ" panose="020B0604030504040204" pitchFamily="50" charset="-128"/>
                <a:ea typeface="メイリオ" panose="020B0604030504040204" pitchFamily="50" charset="-128"/>
              </a:endParaRPr>
            </a:p>
          </p:txBody>
        </p:sp>
      </p:grpSp>
      <p:sp>
        <p:nvSpPr>
          <p:cNvPr id="4" name="テキスト ボックス 3">
            <a:extLst>
              <a:ext uri="{FF2B5EF4-FFF2-40B4-BE49-F238E27FC236}">
                <a16:creationId xmlns:a16="http://schemas.microsoft.com/office/drawing/2014/main" id="{16F04863-DF6E-DE0F-47D5-FD9B2B77E583}"/>
              </a:ext>
            </a:extLst>
          </p:cNvPr>
          <p:cNvSpPr txBox="1"/>
          <p:nvPr/>
        </p:nvSpPr>
        <p:spPr>
          <a:xfrm>
            <a:off x="2150918" y="925468"/>
            <a:ext cx="522432" cy="259043"/>
          </a:xfrm>
          <a:prstGeom prst="rect">
            <a:avLst/>
          </a:prstGeom>
          <a:noFill/>
          <a:ln>
            <a:noFill/>
          </a:ln>
        </p:spPr>
        <p:txBody>
          <a:bodyPr wrap="square" rtlCol="0" anchor="ctr" anchorCtr="0">
            <a:noAutofit/>
          </a:bodyPr>
          <a:lstStyle/>
          <a:p>
            <a:pPr algn="dist"/>
            <a:r>
              <a:rPr kumimoji="1" lang="ja-JP" altLang="en-US" sz="600" dirty="0">
                <a:solidFill>
                  <a:schemeClr val="bg1"/>
                </a:solidFill>
                <a:latin typeface="メイリオ" panose="020B0604030504040204" pitchFamily="50" charset="-128"/>
                <a:ea typeface="メイリオ" panose="020B0604030504040204" pitchFamily="50" charset="-128"/>
              </a:rPr>
              <a:t>けいかい</a:t>
            </a:r>
            <a:endParaRPr kumimoji="1" lang="en-US" altLang="ja-JP" sz="600" dirty="0">
              <a:solidFill>
                <a:schemeClr val="bg1"/>
              </a:solidFill>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8800B25E-D9D7-DB92-0820-62824E7E4AAF}"/>
              </a:ext>
            </a:extLst>
          </p:cNvPr>
          <p:cNvSpPr txBox="1"/>
          <p:nvPr/>
        </p:nvSpPr>
        <p:spPr>
          <a:xfrm>
            <a:off x="2150918" y="3151417"/>
            <a:ext cx="522432" cy="259043"/>
          </a:xfrm>
          <a:prstGeom prst="rect">
            <a:avLst/>
          </a:prstGeom>
          <a:noFill/>
          <a:ln>
            <a:noFill/>
          </a:ln>
        </p:spPr>
        <p:txBody>
          <a:bodyPr wrap="square" rtlCol="0" anchor="ctr" anchorCtr="0">
            <a:noAutofit/>
          </a:bodyPr>
          <a:lstStyle/>
          <a:p>
            <a:pPr algn="dist"/>
            <a:r>
              <a:rPr kumimoji="1" lang="ja-JP" altLang="en-US" sz="600" dirty="0">
                <a:solidFill>
                  <a:schemeClr val="bg1"/>
                </a:solidFill>
                <a:latin typeface="メイリオ" panose="020B0604030504040204" pitchFamily="50" charset="-128"/>
                <a:ea typeface="メイリオ" panose="020B0604030504040204" pitchFamily="50" charset="-128"/>
              </a:rPr>
              <a:t>けいかい</a:t>
            </a:r>
            <a:endParaRPr kumimoji="1" lang="en-US" altLang="ja-JP" sz="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341637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ppt_x"/>
                                          </p:val>
                                        </p:tav>
                                        <p:tav tm="100000">
                                          <p:val>
                                            <p:strVal val="#ppt_x"/>
                                          </p:val>
                                        </p:tav>
                                      </p:tavLst>
                                    </p:anim>
                                    <p:anim calcmode="lin" valueType="num">
                                      <p:cBhvr additive="base">
                                        <p:cTn id="8" dur="75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227A49F0-3C56-422B-AB52-7D8596A4D341}"/>
              </a:ext>
            </a:extLst>
          </p:cNvPr>
          <p:cNvPicPr>
            <a:picLocks noChangeAspect="1"/>
          </p:cNvPicPr>
          <p:nvPr/>
        </p:nvPicPr>
        <p:blipFill>
          <a:blip r:embed="rId3"/>
          <a:stretch>
            <a:fillRect/>
          </a:stretch>
        </p:blipFill>
        <p:spPr>
          <a:xfrm>
            <a:off x="0" y="0"/>
            <a:ext cx="12192000" cy="6858000"/>
          </a:xfrm>
          <a:prstGeom prst="rect">
            <a:avLst/>
          </a:prstGeom>
        </p:spPr>
      </p:pic>
      <p:sp>
        <p:nvSpPr>
          <p:cNvPr id="2" name="正方形/長方形 1">
            <a:extLst>
              <a:ext uri="{FF2B5EF4-FFF2-40B4-BE49-F238E27FC236}">
                <a16:creationId xmlns:a16="http://schemas.microsoft.com/office/drawing/2014/main" id="{593B8B0B-B764-DD1B-037E-6F91F13F9366}"/>
              </a:ext>
            </a:extLst>
          </p:cNvPr>
          <p:cNvSpPr/>
          <p:nvPr/>
        </p:nvSpPr>
        <p:spPr>
          <a:xfrm>
            <a:off x="1" y="1467465"/>
            <a:ext cx="12209123" cy="3152160"/>
          </a:xfrm>
          <a:prstGeom prst="rect">
            <a:avLst/>
          </a:prstGeom>
          <a:solidFill>
            <a:srgbClr val="0070C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7E812995-640C-4C69-80C7-6DB9D62C58E8}"/>
              </a:ext>
            </a:extLst>
          </p:cNvPr>
          <p:cNvSpPr txBox="1"/>
          <p:nvPr/>
        </p:nvSpPr>
        <p:spPr>
          <a:xfrm>
            <a:off x="17124" y="1162665"/>
            <a:ext cx="12192000" cy="3923070"/>
          </a:xfrm>
          <a:prstGeom prst="rect">
            <a:avLst/>
          </a:prstGeom>
          <a:noFill/>
        </p:spPr>
        <p:txBody>
          <a:bodyPr wrap="square" lIns="180000" rtlCol="0" anchor="ctr" anchorCtr="0">
            <a:noAutofit/>
          </a:bodyPr>
          <a:lstStyle/>
          <a:p>
            <a:pPr algn="ctr"/>
            <a:r>
              <a:rPr kumimoji="1" lang="ja-JP" altLang="en-US" sz="60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rPr>
              <a:t>いままでの学習で</a:t>
            </a:r>
            <a:endParaRPr kumimoji="1" lang="en-US" altLang="ja-JP" sz="60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endParaRPr>
          </a:p>
          <a:p>
            <a:pPr algn="ctr"/>
            <a:r>
              <a:rPr kumimoji="1" lang="ja-JP" altLang="en-US" sz="60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rPr>
              <a:t>マイ・タイムラインを</a:t>
            </a:r>
          </a:p>
          <a:p>
            <a:pPr algn="ctr"/>
            <a:r>
              <a:rPr kumimoji="1" lang="ja-JP" altLang="en-US" sz="60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rPr>
              <a:t>仕上げよう</a:t>
            </a:r>
          </a:p>
        </p:txBody>
      </p:sp>
      <p:sp>
        <p:nvSpPr>
          <p:cNvPr id="4" name="スライド番号プレースホルダー 9">
            <a:extLst>
              <a:ext uri="{FF2B5EF4-FFF2-40B4-BE49-F238E27FC236}">
                <a16:creationId xmlns:a16="http://schemas.microsoft.com/office/drawing/2014/main" id="{8ACB7635-3C68-9FB2-BD59-056E2704E559}"/>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3</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363623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AF4D7ED5-B4E9-A3A9-4DE6-67736D3F382A}"/>
              </a:ext>
            </a:extLst>
          </p:cNvPr>
          <p:cNvPicPr>
            <a:picLocks noChangeAspect="1"/>
          </p:cNvPicPr>
          <p:nvPr/>
        </p:nvPicPr>
        <p:blipFill>
          <a:blip r:embed="rId3"/>
          <a:stretch>
            <a:fillRect/>
          </a:stretch>
        </p:blipFill>
        <p:spPr>
          <a:xfrm>
            <a:off x="1702113" y="738642"/>
            <a:ext cx="8552681" cy="6052087"/>
          </a:xfrm>
          <a:prstGeom prst="rect">
            <a:avLst/>
          </a:prstGeom>
          <a:ln>
            <a:solidFill>
              <a:schemeClr val="tx1">
                <a:lumMod val="50000"/>
                <a:lumOff val="50000"/>
              </a:schemeClr>
            </a:solidFill>
          </a:ln>
        </p:spPr>
      </p:pic>
      <p:pic>
        <p:nvPicPr>
          <p:cNvPr id="3" name="図 2">
            <a:extLst>
              <a:ext uri="{FF2B5EF4-FFF2-40B4-BE49-F238E27FC236}">
                <a16:creationId xmlns:a16="http://schemas.microsoft.com/office/drawing/2014/main" id="{E64A5FE5-67DB-BF50-31F4-49FDE215E464}"/>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6" name="テキスト ボックス 5">
            <a:extLst>
              <a:ext uri="{FF2B5EF4-FFF2-40B4-BE49-F238E27FC236}">
                <a16:creationId xmlns:a16="http://schemas.microsoft.com/office/drawing/2014/main" id="{7620DFE6-FB5B-869E-6320-551AA0885ACF}"/>
              </a:ext>
            </a:extLst>
          </p:cNvPr>
          <p:cNvSpPr txBox="1"/>
          <p:nvPr/>
        </p:nvSpPr>
        <p:spPr>
          <a:xfrm>
            <a:off x="65000" y="107328"/>
            <a:ext cx="9144000" cy="612000"/>
          </a:xfrm>
          <a:prstGeom prst="rect">
            <a:avLst/>
          </a:prstGeom>
          <a:noFill/>
        </p:spPr>
        <p:txBody>
          <a:bodyPr wrap="square" lIns="180000" tIns="180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マイ・タイムラインの仕上げ</a:t>
            </a:r>
          </a:p>
        </p:txBody>
      </p:sp>
      <p:sp>
        <p:nvSpPr>
          <p:cNvPr id="8" name="スライド番号プレースホルダー 9">
            <a:extLst>
              <a:ext uri="{FF2B5EF4-FFF2-40B4-BE49-F238E27FC236}">
                <a16:creationId xmlns:a16="http://schemas.microsoft.com/office/drawing/2014/main" id="{9B712059-413B-71FA-DB12-95C33E90F6AF}"/>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4</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13" name="正方形/長方形 12">
            <a:extLst>
              <a:ext uri="{FF2B5EF4-FFF2-40B4-BE49-F238E27FC236}">
                <a16:creationId xmlns:a16="http://schemas.microsoft.com/office/drawing/2014/main" id="{7F9A472A-9E48-4F3E-BA47-6B5711C99DF8}"/>
              </a:ext>
            </a:extLst>
          </p:cNvPr>
          <p:cNvSpPr/>
          <p:nvPr/>
        </p:nvSpPr>
        <p:spPr>
          <a:xfrm>
            <a:off x="8223794" y="776064"/>
            <a:ext cx="1957952" cy="5286599"/>
          </a:xfrm>
          <a:prstGeom prst="rect">
            <a:avLst/>
          </a:prstGeom>
          <a:noFill/>
          <a:ln w="69850">
            <a:solidFill>
              <a:srgbClr val="EB4C3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フリーフォーム: 図形 47">
            <a:extLst>
              <a:ext uri="{FF2B5EF4-FFF2-40B4-BE49-F238E27FC236}">
                <a16:creationId xmlns:a16="http://schemas.microsoft.com/office/drawing/2014/main" id="{FA2F3698-FED6-47A8-A71E-7CEF9502A5DE}"/>
              </a:ext>
            </a:extLst>
          </p:cNvPr>
          <p:cNvSpPr/>
          <p:nvPr/>
        </p:nvSpPr>
        <p:spPr>
          <a:xfrm rot="9860064">
            <a:off x="8088460" y="-6178"/>
            <a:ext cx="1966979" cy="1310005"/>
          </a:xfrm>
          <a:custGeom>
            <a:avLst/>
            <a:gdLst>
              <a:gd name="connsiteX0" fmla="*/ 1953806 w 1966979"/>
              <a:gd name="connsiteY0" fmla="*/ 1052788 h 1310005"/>
              <a:gd name="connsiteX1" fmla="*/ 1953806 w 1966979"/>
              <a:gd name="connsiteY1" fmla="*/ 1052788 h 1310005"/>
              <a:gd name="connsiteX2" fmla="*/ 1953806 w 1966979"/>
              <a:gd name="connsiteY2" fmla="*/ 1052787 h 1310005"/>
              <a:gd name="connsiteX3" fmla="*/ 1519536 w 1966979"/>
              <a:gd name="connsiteY3" fmla="*/ 1296831 h 1310005"/>
              <a:gd name="connsiteX4" fmla="*/ 257217 w 1966979"/>
              <a:gd name="connsiteY4" fmla="*/ 942827 h 1310005"/>
              <a:gd name="connsiteX5" fmla="*/ 13174 w 1966979"/>
              <a:gd name="connsiteY5" fmla="*/ 508557 h 1310005"/>
              <a:gd name="connsiteX6" fmla="*/ 13175 w 1966979"/>
              <a:gd name="connsiteY6" fmla="*/ 508557 h 1310005"/>
              <a:gd name="connsiteX7" fmla="*/ 447444 w 1966979"/>
              <a:gd name="connsiteY7" fmla="*/ 264514 h 1310005"/>
              <a:gd name="connsiteX8" fmla="*/ 1391585 w 1966979"/>
              <a:gd name="connsiteY8" fmla="*/ 529289 h 1310005"/>
              <a:gd name="connsiteX9" fmla="*/ 1507922 w 1966979"/>
              <a:gd name="connsiteY9" fmla="*/ 0 h 1310005"/>
              <a:gd name="connsiteX10" fmla="*/ 1639543 w 1966979"/>
              <a:gd name="connsiteY10" fmla="*/ 598826 h 1310005"/>
              <a:gd name="connsiteX11" fmla="*/ 1709762 w 1966979"/>
              <a:gd name="connsiteY11" fmla="*/ 618519 h 1310005"/>
              <a:gd name="connsiteX12" fmla="*/ 1966084 w 1966979"/>
              <a:gd name="connsiteY12" fmla="*/ 982504 h 1310005"/>
              <a:gd name="connsiteX13" fmla="*/ 1953806 w 1966979"/>
              <a:gd name="connsiteY13" fmla="*/ 1052788 h 1310005"/>
              <a:gd name="connsiteX14" fmla="*/ 1927747 w 1966979"/>
              <a:gd name="connsiteY14" fmla="*/ 1119207 h 1310005"/>
              <a:gd name="connsiteX15" fmla="*/ 1519536 w 1966979"/>
              <a:gd name="connsiteY15" fmla="*/ 1296831 h 1310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66979" h="1310005">
                <a:moveTo>
                  <a:pt x="1953806" y="1052788"/>
                </a:moveTo>
                <a:lnTo>
                  <a:pt x="1953806" y="1052788"/>
                </a:lnTo>
                <a:lnTo>
                  <a:pt x="1953806" y="1052787"/>
                </a:lnTo>
                <a:close/>
                <a:moveTo>
                  <a:pt x="1519536" y="1296831"/>
                </a:moveTo>
                <a:lnTo>
                  <a:pt x="257217" y="942827"/>
                </a:lnTo>
                <a:cubicBezTo>
                  <a:pt x="69907" y="890297"/>
                  <a:pt x="-39356" y="695868"/>
                  <a:pt x="13174" y="508557"/>
                </a:cubicBezTo>
                <a:lnTo>
                  <a:pt x="13175" y="508557"/>
                </a:lnTo>
                <a:cubicBezTo>
                  <a:pt x="65704" y="321247"/>
                  <a:pt x="260134" y="211984"/>
                  <a:pt x="447444" y="264514"/>
                </a:cubicBezTo>
                <a:lnTo>
                  <a:pt x="1391585" y="529289"/>
                </a:lnTo>
                <a:lnTo>
                  <a:pt x="1507922" y="0"/>
                </a:lnTo>
                <a:lnTo>
                  <a:pt x="1639543" y="598826"/>
                </a:lnTo>
                <a:lnTo>
                  <a:pt x="1709762" y="618519"/>
                </a:lnTo>
                <a:cubicBezTo>
                  <a:pt x="1873659" y="664482"/>
                  <a:pt x="1977800" y="819087"/>
                  <a:pt x="1966084" y="982504"/>
                </a:cubicBezTo>
                <a:lnTo>
                  <a:pt x="1953806" y="1052788"/>
                </a:lnTo>
                <a:lnTo>
                  <a:pt x="1927747" y="1119207"/>
                </a:lnTo>
                <a:cubicBezTo>
                  <a:pt x="1852780" y="1264886"/>
                  <a:pt x="1683433" y="1342794"/>
                  <a:pt x="1519536" y="1296831"/>
                </a:cubicBezTo>
                <a:close/>
              </a:path>
            </a:pathLst>
          </a:custGeom>
          <a:solidFill>
            <a:srgbClr val="FDECE9"/>
          </a:solidFill>
          <a:ln w="38100">
            <a:solidFill>
              <a:srgbClr val="EB4C3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32" name="テキスト ボックス 31">
            <a:extLst>
              <a:ext uri="{FF2B5EF4-FFF2-40B4-BE49-F238E27FC236}">
                <a16:creationId xmlns:a16="http://schemas.microsoft.com/office/drawing/2014/main" id="{7C9A20CD-2D81-4ABA-9EC2-0E13FDA96E52}"/>
              </a:ext>
            </a:extLst>
          </p:cNvPr>
          <p:cNvSpPr txBox="1"/>
          <p:nvPr/>
        </p:nvSpPr>
        <p:spPr>
          <a:xfrm>
            <a:off x="7985501" y="156941"/>
            <a:ext cx="2105025" cy="619124"/>
          </a:xfrm>
          <a:prstGeom prst="rect">
            <a:avLst/>
          </a:prstGeom>
          <a:noFill/>
        </p:spPr>
        <p:txBody>
          <a:bodyPr wrap="square" rtlCol="0" anchor="t" anchorCtr="0">
            <a:noAutofit/>
          </a:bodyPr>
          <a:lstStyle/>
          <a:p>
            <a:pPr algn="ctr">
              <a:lnSpc>
                <a:spcPts val="5500"/>
              </a:lnSpc>
            </a:pPr>
            <a:r>
              <a:rPr kumimoji="1" lang="ja-JP" altLang="en-US" sz="3600" b="1" dirty="0">
                <a:solidFill>
                  <a:schemeClr val="tx1">
                    <a:lumMod val="75000"/>
                    <a:lumOff val="25000"/>
                  </a:schemeClr>
                </a:solidFill>
                <a:latin typeface="メイリオ" panose="020B0604030504040204" pitchFamily="50" charset="-128"/>
                <a:ea typeface="メイリオ" panose="020B0604030504040204" pitchFamily="50" charset="-128"/>
              </a:rPr>
              <a:t>仕上げ</a:t>
            </a:r>
            <a:endParaRPr kumimoji="1" lang="en-US" altLang="ja-JP" sz="36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481823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227A49F0-3C56-422B-AB52-7D8596A4D341}"/>
              </a:ext>
            </a:extLst>
          </p:cNvPr>
          <p:cNvPicPr>
            <a:picLocks noChangeAspect="1"/>
          </p:cNvPicPr>
          <p:nvPr/>
        </p:nvPicPr>
        <p:blipFill>
          <a:blip r:embed="rId3"/>
          <a:stretch>
            <a:fillRect/>
          </a:stretch>
        </p:blipFill>
        <p:spPr>
          <a:xfrm>
            <a:off x="0" y="0"/>
            <a:ext cx="12192000" cy="6858000"/>
          </a:xfrm>
          <a:prstGeom prst="rect">
            <a:avLst/>
          </a:prstGeom>
        </p:spPr>
      </p:pic>
      <p:sp>
        <p:nvSpPr>
          <p:cNvPr id="2" name="四角形: 角を丸くする 1">
            <a:extLst>
              <a:ext uri="{FF2B5EF4-FFF2-40B4-BE49-F238E27FC236}">
                <a16:creationId xmlns:a16="http://schemas.microsoft.com/office/drawing/2014/main" id="{FC63A1D9-E70E-4714-9479-68D0CCE276E1}"/>
              </a:ext>
            </a:extLst>
          </p:cNvPr>
          <p:cNvSpPr/>
          <p:nvPr/>
        </p:nvSpPr>
        <p:spPr>
          <a:xfrm>
            <a:off x="2198914" y="4058523"/>
            <a:ext cx="7794171" cy="202936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4898D2C5-59F4-4EAB-8666-788AFAD80553}"/>
              </a:ext>
            </a:extLst>
          </p:cNvPr>
          <p:cNvSpPr txBox="1"/>
          <p:nvPr/>
        </p:nvSpPr>
        <p:spPr>
          <a:xfrm>
            <a:off x="1524001" y="4029649"/>
            <a:ext cx="9144000" cy="2165351"/>
          </a:xfrm>
          <a:prstGeom prst="rect">
            <a:avLst/>
          </a:prstGeom>
          <a:noFill/>
        </p:spPr>
        <p:txBody>
          <a:bodyPr wrap="square" lIns="180000" rtlCol="0" anchor="ctr" anchorCtr="0">
            <a:noAutofit/>
          </a:bodyPr>
          <a:lstStyle/>
          <a:p>
            <a:pPr algn="ctr">
              <a:lnSpc>
                <a:spcPts val="6500"/>
              </a:lnSpc>
            </a:pPr>
            <a:r>
              <a:rPr kumimoji="1" lang="ja-JP" altLang="en-US" sz="48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rPr>
              <a:t>「助けられる側」から</a:t>
            </a:r>
            <a:endParaRPr kumimoji="1" lang="en-US" altLang="ja-JP" sz="48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endParaRPr>
          </a:p>
          <a:p>
            <a:pPr algn="ctr">
              <a:lnSpc>
                <a:spcPts val="6500"/>
              </a:lnSpc>
            </a:pPr>
            <a:r>
              <a:rPr kumimoji="1" lang="ja-JP" altLang="en-US" sz="48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rPr>
              <a:t>「助ける側」へ</a:t>
            </a:r>
          </a:p>
        </p:txBody>
      </p:sp>
      <p:sp>
        <p:nvSpPr>
          <p:cNvPr id="6" name="正方形/長方形 5">
            <a:extLst>
              <a:ext uri="{FF2B5EF4-FFF2-40B4-BE49-F238E27FC236}">
                <a16:creationId xmlns:a16="http://schemas.microsoft.com/office/drawing/2014/main" id="{7CCB27D1-7FD4-4856-BA20-0B56A62C9C76}"/>
              </a:ext>
            </a:extLst>
          </p:cNvPr>
          <p:cNvSpPr/>
          <p:nvPr/>
        </p:nvSpPr>
        <p:spPr>
          <a:xfrm>
            <a:off x="0" y="1473330"/>
            <a:ext cx="12192000" cy="1892171"/>
          </a:xfrm>
          <a:prstGeom prst="rect">
            <a:avLst/>
          </a:prstGeom>
          <a:solidFill>
            <a:srgbClr val="0070C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7E812995-640C-4C69-80C7-6DB9D62C58E8}"/>
              </a:ext>
            </a:extLst>
          </p:cNvPr>
          <p:cNvSpPr txBox="1"/>
          <p:nvPr/>
        </p:nvSpPr>
        <p:spPr>
          <a:xfrm>
            <a:off x="0" y="1595623"/>
            <a:ext cx="12192000" cy="1820808"/>
          </a:xfrm>
          <a:prstGeom prst="rect">
            <a:avLst/>
          </a:prstGeom>
          <a:noFill/>
        </p:spPr>
        <p:txBody>
          <a:bodyPr wrap="square" lIns="180000" rtlCol="0" anchor="ctr" anchorCtr="0">
            <a:noAutofit/>
          </a:bodyPr>
          <a:lstStyle/>
          <a:p>
            <a:pPr algn="ctr"/>
            <a:r>
              <a:rPr kumimoji="1" lang="ja-JP" altLang="en-US" sz="66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rPr>
              <a:t>最　後　に</a:t>
            </a:r>
          </a:p>
        </p:txBody>
      </p:sp>
      <p:sp>
        <p:nvSpPr>
          <p:cNvPr id="5" name="スライド番号プレースホルダー 9">
            <a:extLst>
              <a:ext uri="{FF2B5EF4-FFF2-40B4-BE49-F238E27FC236}">
                <a16:creationId xmlns:a16="http://schemas.microsoft.com/office/drawing/2014/main" id="{C56267FB-D559-9AC1-9140-CC3B6EEC5806}"/>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5</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376404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304AE930-1D6A-4188-8EB8-6AB2303570C7}"/>
              </a:ext>
            </a:extLst>
          </p:cNvPr>
          <p:cNvSpPr/>
          <p:nvPr/>
        </p:nvSpPr>
        <p:spPr>
          <a:xfrm>
            <a:off x="1828800" y="940423"/>
            <a:ext cx="8534400" cy="756521"/>
          </a:xfrm>
          <a:prstGeom prst="roundRect">
            <a:avLst>
              <a:gd name="adj" fmla="val 50000"/>
            </a:avLst>
          </a:prstGeom>
          <a:solidFill>
            <a:srgbClr val="FFFCD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四角形: 角を丸くする 7">
            <a:extLst>
              <a:ext uri="{FF2B5EF4-FFF2-40B4-BE49-F238E27FC236}">
                <a16:creationId xmlns:a16="http://schemas.microsoft.com/office/drawing/2014/main" id="{02F6E839-A8CC-4996-82FB-68C22C320ED2}"/>
              </a:ext>
            </a:extLst>
          </p:cNvPr>
          <p:cNvSpPr/>
          <p:nvPr/>
        </p:nvSpPr>
        <p:spPr>
          <a:xfrm>
            <a:off x="1828800" y="3112123"/>
            <a:ext cx="8534400" cy="756521"/>
          </a:xfrm>
          <a:prstGeom prst="roundRect">
            <a:avLst>
              <a:gd name="adj" fmla="val 50000"/>
            </a:avLst>
          </a:prstGeom>
          <a:solidFill>
            <a:srgbClr val="FFFCD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四角形: 角を丸くする 8">
            <a:extLst>
              <a:ext uri="{FF2B5EF4-FFF2-40B4-BE49-F238E27FC236}">
                <a16:creationId xmlns:a16="http://schemas.microsoft.com/office/drawing/2014/main" id="{B2681E02-1B28-4DA4-95D9-CFA205E78F1F}"/>
              </a:ext>
            </a:extLst>
          </p:cNvPr>
          <p:cNvSpPr/>
          <p:nvPr/>
        </p:nvSpPr>
        <p:spPr>
          <a:xfrm>
            <a:off x="1828800" y="5312398"/>
            <a:ext cx="8534400" cy="756521"/>
          </a:xfrm>
          <a:prstGeom prst="roundRect">
            <a:avLst>
              <a:gd name="adj" fmla="val 50000"/>
            </a:avLst>
          </a:prstGeom>
          <a:solidFill>
            <a:srgbClr val="FFFCD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F04332F1-82C6-4469-BF1F-C5FFC0BEA144}"/>
              </a:ext>
            </a:extLst>
          </p:cNvPr>
          <p:cNvSpPr txBox="1"/>
          <p:nvPr/>
        </p:nvSpPr>
        <p:spPr>
          <a:xfrm>
            <a:off x="1847850" y="1114426"/>
            <a:ext cx="8401050" cy="5648325"/>
          </a:xfrm>
          <a:prstGeom prst="rect">
            <a:avLst/>
          </a:prstGeom>
          <a:noFill/>
          <a:ln>
            <a:noFill/>
          </a:ln>
        </p:spPr>
        <p:txBody>
          <a:bodyPr wrap="square" rtlCol="0" anchor="ctr" anchorCtr="0">
            <a:noAutofit/>
          </a:bodyPr>
          <a:lstStyle/>
          <a:p>
            <a:pPr>
              <a:lnSpc>
                <a:spcPts val="4000"/>
              </a:lnSpc>
              <a:spcAft>
                <a:spcPts val="1200"/>
              </a:spcAft>
            </a:pPr>
            <a:r>
              <a:rPr kumimoji="1" lang="ja-JP" altLang="en-US" sz="4200" b="1" dirty="0">
                <a:latin typeface="メイリオ" panose="020B0604030504040204" pitchFamily="50" charset="-128"/>
                <a:ea typeface="メイリオ" panose="020B0604030504040204" pitchFamily="50" charset="-128"/>
              </a:rPr>
              <a:t>①災害に備えた</a:t>
            </a:r>
            <a:r>
              <a:rPr kumimoji="1" lang="ja-JP" altLang="en-US" sz="4200" b="1" dirty="0">
                <a:solidFill>
                  <a:srgbClr val="EC5A5A"/>
                </a:solidFill>
                <a:latin typeface="メイリオ" panose="020B0604030504040204" pitchFamily="50" charset="-128"/>
                <a:ea typeface="メイリオ" panose="020B0604030504040204" pitchFamily="50" charset="-128"/>
              </a:rPr>
              <a:t>事前準備</a:t>
            </a:r>
            <a:r>
              <a:rPr kumimoji="1" lang="ja-JP" altLang="en-US" sz="4200" b="1" dirty="0">
                <a:latin typeface="メイリオ" panose="020B0604030504040204" pitchFamily="50" charset="-128"/>
                <a:ea typeface="メイリオ" panose="020B0604030504040204" pitchFamily="50" charset="-128"/>
              </a:rPr>
              <a:t>をする</a:t>
            </a:r>
            <a:endParaRPr kumimoji="1" lang="en-US" altLang="ja-JP" sz="4200" b="1" dirty="0">
              <a:latin typeface="メイリオ" panose="020B0604030504040204" pitchFamily="50" charset="-128"/>
              <a:ea typeface="メイリオ" panose="020B0604030504040204" pitchFamily="50" charset="-128"/>
            </a:endParaRPr>
          </a:p>
          <a:p>
            <a:pPr marL="542925">
              <a:lnSpc>
                <a:spcPts val="4000"/>
              </a:lnSpc>
            </a:pPr>
            <a:r>
              <a:rPr kumimoji="1" lang="ja-JP" altLang="en-US" sz="3000" dirty="0">
                <a:latin typeface="メイリオ" panose="020B0604030504040204" pitchFamily="50" charset="-128"/>
                <a:ea typeface="メイリオ" panose="020B0604030504040204" pitchFamily="50" charset="-128"/>
              </a:rPr>
              <a:t>・危険になりうる場所を確認しておく</a:t>
            </a:r>
            <a:endParaRPr kumimoji="1" lang="en-US" altLang="ja-JP" sz="3000" dirty="0">
              <a:latin typeface="メイリオ" panose="020B0604030504040204" pitchFamily="50" charset="-128"/>
              <a:ea typeface="メイリオ" panose="020B0604030504040204" pitchFamily="50" charset="-128"/>
            </a:endParaRPr>
          </a:p>
          <a:p>
            <a:pPr marL="542925">
              <a:lnSpc>
                <a:spcPts val="4000"/>
              </a:lnSpc>
            </a:pPr>
            <a:r>
              <a:rPr kumimoji="1" lang="ja-JP" altLang="en-US" sz="3000" dirty="0">
                <a:latin typeface="メイリオ" panose="020B0604030504040204" pitchFamily="50" charset="-128"/>
                <a:ea typeface="メイリオ" panose="020B0604030504040204" pitchFamily="50" charset="-128"/>
              </a:rPr>
              <a:t>・避難の時に必要になるものを準備しておく</a:t>
            </a:r>
            <a:endParaRPr kumimoji="1" lang="en-US" altLang="ja-JP" sz="3000" dirty="0">
              <a:latin typeface="メイリオ" panose="020B0604030504040204" pitchFamily="50" charset="-128"/>
              <a:ea typeface="メイリオ" panose="020B0604030504040204" pitchFamily="50" charset="-128"/>
            </a:endParaRPr>
          </a:p>
          <a:p>
            <a:pPr>
              <a:lnSpc>
                <a:spcPts val="4000"/>
              </a:lnSpc>
            </a:pPr>
            <a:r>
              <a:rPr kumimoji="1" lang="ja-JP" altLang="en-US" sz="3200" dirty="0">
                <a:latin typeface="メイリオ" panose="020B0604030504040204" pitchFamily="50" charset="-128"/>
                <a:ea typeface="メイリオ" panose="020B0604030504040204" pitchFamily="50" charset="-128"/>
              </a:rPr>
              <a:t>　　</a:t>
            </a:r>
            <a:endParaRPr kumimoji="1" lang="en-US" altLang="ja-JP" sz="3200" b="1" dirty="0">
              <a:latin typeface="メイリオ" panose="020B0604030504040204" pitchFamily="50" charset="-128"/>
              <a:ea typeface="メイリオ" panose="020B0604030504040204" pitchFamily="50" charset="-128"/>
            </a:endParaRPr>
          </a:p>
          <a:p>
            <a:pPr>
              <a:lnSpc>
                <a:spcPts val="4000"/>
              </a:lnSpc>
              <a:spcAft>
                <a:spcPts val="1200"/>
              </a:spcAft>
            </a:pPr>
            <a:r>
              <a:rPr kumimoji="1" lang="ja-JP" altLang="en-US" sz="4200" b="1" dirty="0">
                <a:latin typeface="メイリオ" panose="020B0604030504040204" pitchFamily="50" charset="-128"/>
                <a:ea typeface="メイリオ" panose="020B0604030504040204" pitchFamily="50" charset="-128"/>
              </a:rPr>
              <a:t>②災害に関する</a:t>
            </a:r>
            <a:r>
              <a:rPr kumimoji="1" lang="ja-JP" altLang="en-US" sz="4200" b="1" dirty="0">
                <a:solidFill>
                  <a:srgbClr val="EC5A5A"/>
                </a:solidFill>
                <a:latin typeface="メイリオ" panose="020B0604030504040204" pitchFamily="50" charset="-128"/>
                <a:ea typeface="メイリオ" panose="020B0604030504040204" pitchFamily="50" charset="-128"/>
              </a:rPr>
              <a:t>情報を入手</a:t>
            </a:r>
            <a:r>
              <a:rPr kumimoji="1" lang="ja-JP" altLang="en-US" sz="4200" b="1" dirty="0">
                <a:latin typeface="メイリオ" panose="020B0604030504040204" pitchFamily="50" charset="-128"/>
                <a:ea typeface="メイリオ" panose="020B0604030504040204" pitchFamily="50" charset="-128"/>
              </a:rPr>
              <a:t>する</a:t>
            </a:r>
            <a:endParaRPr kumimoji="1" lang="en-US" altLang="ja-JP" sz="4200" b="1" dirty="0">
              <a:latin typeface="メイリオ" panose="020B0604030504040204" pitchFamily="50" charset="-128"/>
              <a:ea typeface="メイリオ" panose="020B0604030504040204" pitchFamily="50" charset="-128"/>
            </a:endParaRPr>
          </a:p>
          <a:p>
            <a:pPr marL="542925">
              <a:lnSpc>
                <a:spcPts val="4000"/>
              </a:lnSpc>
            </a:pPr>
            <a:r>
              <a:rPr kumimoji="1" lang="ja-JP" altLang="en-US" sz="3000" dirty="0">
                <a:latin typeface="メイリオ" panose="020B0604030504040204" pitchFamily="50" charset="-128"/>
                <a:ea typeface="メイリオ" panose="020B0604030504040204" pitchFamily="50" charset="-128"/>
              </a:rPr>
              <a:t>・テレビやインターネット等を利用して、</a:t>
            </a:r>
            <a:br>
              <a:rPr kumimoji="1" lang="en-US" altLang="ja-JP" sz="3000" dirty="0">
                <a:latin typeface="メイリオ" panose="020B0604030504040204" pitchFamily="50" charset="-128"/>
                <a:ea typeface="メイリオ" panose="020B0604030504040204" pitchFamily="50" charset="-128"/>
              </a:rPr>
            </a:br>
            <a:r>
              <a:rPr kumimoji="1" lang="ja-JP" altLang="en-US" sz="3000" dirty="0">
                <a:latin typeface="メイリオ" panose="020B0604030504040204" pitchFamily="50" charset="-128"/>
                <a:ea typeface="メイリオ" panose="020B0604030504040204" pitchFamily="50" charset="-128"/>
              </a:rPr>
              <a:t>　災害に関する最新情報を入手</a:t>
            </a:r>
            <a:endParaRPr kumimoji="1" lang="en-US" altLang="ja-JP" sz="3000" dirty="0">
              <a:latin typeface="メイリオ" panose="020B0604030504040204" pitchFamily="50" charset="-128"/>
              <a:ea typeface="メイリオ" panose="020B0604030504040204" pitchFamily="50" charset="-128"/>
            </a:endParaRPr>
          </a:p>
          <a:p>
            <a:pPr>
              <a:lnSpc>
                <a:spcPts val="4000"/>
              </a:lnSpc>
            </a:pPr>
            <a:r>
              <a:rPr kumimoji="1" lang="ja-JP" altLang="en-US" sz="3200" b="1" dirty="0">
                <a:latin typeface="メイリオ" panose="020B0604030504040204" pitchFamily="50" charset="-128"/>
                <a:ea typeface="メイリオ" panose="020B0604030504040204" pitchFamily="50" charset="-128"/>
              </a:rPr>
              <a:t>　</a:t>
            </a:r>
            <a:endParaRPr kumimoji="1" lang="en-US" altLang="ja-JP" sz="3200" dirty="0">
              <a:latin typeface="メイリオ" panose="020B0604030504040204" pitchFamily="50" charset="-128"/>
              <a:ea typeface="メイリオ" panose="020B0604030504040204" pitchFamily="50" charset="-128"/>
            </a:endParaRPr>
          </a:p>
          <a:p>
            <a:pPr>
              <a:lnSpc>
                <a:spcPts val="4000"/>
              </a:lnSpc>
              <a:spcAft>
                <a:spcPts val="1200"/>
              </a:spcAft>
            </a:pPr>
            <a:r>
              <a:rPr kumimoji="1" lang="ja-JP" altLang="en-US" sz="4200" b="1" dirty="0">
                <a:latin typeface="メイリオ" panose="020B0604030504040204" pitchFamily="50" charset="-128"/>
                <a:ea typeface="メイリオ" panose="020B0604030504040204" pitchFamily="50" charset="-128"/>
              </a:rPr>
              <a:t>③災害になる前に</a:t>
            </a:r>
            <a:r>
              <a:rPr kumimoji="1" lang="ja-JP" altLang="en-US" sz="4200" b="1" dirty="0">
                <a:solidFill>
                  <a:srgbClr val="EC5A5A"/>
                </a:solidFill>
                <a:latin typeface="メイリオ" panose="020B0604030504040204" pitchFamily="50" charset="-128"/>
                <a:ea typeface="メイリオ" panose="020B0604030504040204" pitchFamily="50" charset="-128"/>
              </a:rPr>
              <a:t>早めに避難</a:t>
            </a:r>
            <a:r>
              <a:rPr kumimoji="1" lang="ja-JP" altLang="en-US" sz="4200" b="1" dirty="0">
                <a:latin typeface="メイリオ" panose="020B0604030504040204" pitchFamily="50" charset="-128"/>
                <a:ea typeface="メイリオ" panose="020B0604030504040204" pitchFamily="50" charset="-128"/>
              </a:rPr>
              <a:t>する</a:t>
            </a:r>
            <a:endParaRPr kumimoji="1" lang="en-US" altLang="ja-JP" sz="4200" b="1" dirty="0">
              <a:latin typeface="メイリオ" panose="020B0604030504040204" pitchFamily="50" charset="-128"/>
              <a:ea typeface="メイリオ" panose="020B0604030504040204" pitchFamily="50" charset="-128"/>
            </a:endParaRPr>
          </a:p>
          <a:p>
            <a:pPr marL="542925">
              <a:lnSpc>
                <a:spcPts val="4000"/>
              </a:lnSpc>
            </a:pPr>
            <a:r>
              <a:rPr kumimoji="1" lang="ja-JP" altLang="en-US" sz="3000" dirty="0">
                <a:latin typeface="メイリオ" panose="020B0604030504040204" pitchFamily="50" charset="-128"/>
                <a:ea typeface="メイリオ" panose="020B0604030504040204" pitchFamily="50" charset="-128"/>
              </a:rPr>
              <a:t>・空振り覚悟で安全な場所に避難する</a:t>
            </a:r>
            <a:endParaRPr kumimoji="1" lang="en-US" altLang="ja-JP" sz="3000" dirty="0">
              <a:latin typeface="メイリオ" panose="020B0604030504040204" pitchFamily="50" charset="-128"/>
              <a:ea typeface="メイリオ" panose="020B0604030504040204" pitchFamily="50" charset="-128"/>
            </a:endParaRPr>
          </a:p>
        </p:txBody>
      </p:sp>
      <p:pic>
        <p:nvPicPr>
          <p:cNvPr id="6" name="図 5">
            <a:extLst>
              <a:ext uri="{FF2B5EF4-FFF2-40B4-BE49-F238E27FC236}">
                <a16:creationId xmlns:a16="http://schemas.microsoft.com/office/drawing/2014/main" id="{15413C4E-EDA6-54C4-7670-FD58A5C17D1A}"/>
              </a:ext>
            </a:extLst>
          </p:cNvPr>
          <p:cNvPicPr>
            <a:picLocks noChangeAspect="1"/>
          </p:cNvPicPr>
          <p:nvPr/>
        </p:nvPicPr>
        <p:blipFill>
          <a:blip r:embed="rId3" cstate="print">
            <a:extLst>
              <a:ext uri="{28A0092B-C50C-407E-A947-70E740481C1C}">
                <a14:useLocalDpi xmlns:a14="http://schemas.microsoft.com/office/drawing/2010/main"/>
              </a:ext>
            </a:extLst>
          </a:blip>
          <a:srcRect b="25000"/>
          <a:stretch>
            <a:fillRect/>
          </a:stretch>
        </p:blipFill>
        <p:spPr>
          <a:xfrm>
            <a:off x="0" y="0"/>
            <a:ext cx="12192000" cy="719328"/>
          </a:xfrm>
          <a:prstGeom prst="rect">
            <a:avLst/>
          </a:prstGeom>
        </p:spPr>
      </p:pic>
      <p:sp>
        <p:nvSpPr>
          <p:cNvPr id="10" name="テキスト ボックス 9">
            <a:extLst>
              <a:ext uri="{FF2B5EF4-FFF2-40B4-BE49-F238E27FC236}">
                <a16:creationId xmlns:a16="http://schemas.microsoft.com/office/drawing/2014/main" id="{55FC2DB3-AFB6-C553-3B3E-6D10557CF033}"/>
              </a:ext>
            </a:extLst>
          </p:cNvPr>
          <p:cNvSpPr txBox="1"/>
          <p:nvPr/>
        </p:nvSpPr>
        <p:spPr>
          <a:xfrm>
            <a:off x="65000" y="107328"/>
            <a:ext cx="9144000" cy="612000"/>
          </a:xfrm>
          <a:prstGeom prst="rect">
            <a:avLst/>
          </a:prstGeom>
          <a:noFill/>
        </p:spPr>
        <p:txBody>
          <a:bodyPr wrap="square" lIns="180000" tIns="180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災害から生き抜くためには・・</a:t>
            </a:r>
            <a:endParaRPr lang="en-US" altLang="ja-JP" i="0" dirty="0"/>
          </a:p>
        </p:txBody>
      </p:sp>
      <p:sp>
        <p:nvSpPr>
          <p:cNvPr id="11" name="スライド番号プレースホルダー 9">
            <a:extLst>
              <a:ext uri="{FF2B5EF4-FFF2-40B4-BE49-F238E27FC236}">
                <a16:creationId xmlns:a16="http://schemas.microsoft.com/office/drawing/2014/main" id="{BEC6C5EF-7301-14D3-1C30-67A655F0627F}"/>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6</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2FF6B2AF-C400-EEAF-A642-9CFB0A31C0F0}"/>
              </a:ext>
            </a:extLst>
          </p:cNvPr>
          <p:cNvSpPr txBox="1"/>
          <p:nvPr/>
        </p:nvSpPr>
        <p:spPr>
          <a:xfrm>
            <a:off x="7999957" y="5277557"/>
            <a:ext cx="1151761" cy="261610"/>
          </a:xfrm>
          <a:prstGeom prst="rect">
            <a:avLst/>
          </a:prstGeom>
          <a:noFill/>
        </p:spPr>
        <p:txBody>
          <a:bodyPr wrap="square" rIns="0">
            <a:spAutoFit/>
          </a:bodyPr>
          <a:lstStyle/>
          <a:p>
            <a:r>
              <a:rPr lang="ja-JP" altLang="en-US" sz="1100" dirty="0">
                <a:solidFill>
                  <a:srgbClr val="EB4C31"/>
                </a:solidFill>
                <a:latin typeface="メイリオ" panose="020B0604030504040204" pitchFamily="50" charset="-128"/>
                <a:ea typeface="メイリオ" panose="020B0604030504040204" pitchFamily="50" charset="-128"/>
              </a:rPr>
              <a:t>ひ な ん</a:t>
            </a:r>
          </a:p>
        </p:txBody>
      </p:sp>
      <p:sp>
        <p:nvSpPr>
          <p:cNvPr id="13" name="テキスト ボックス 12">
            <a:extLst>
              <a:ext uri="{FF2B5EF4-FFF2-40B4-BE49-F238E27FC236}">
                <a16:creationId xmlns:a16="http://schemas.microsoft.com/office/drawing/2014/main" id="{09F5A497-DC3D-49BC-9C8F-E3CAE133A0CE}"/>
              </a:ext>
            </a:extLst>
          </p:cNvPr>
          <p:cNvSpPr txBox="1"/>
          <p:nvPr/>
        </p:nvSpPr>
        <p:spPr>
          <a:xfrm>
            <a:off x="2884749" y="1696944"/>
            <a:ext cx="1151761" cy="261610"/>
          </a:xfrm>
          <a:prstGeom prst="rect">
            <a:avLst/>
          </a:prstGeom>
          <a:noFill/>
        </p:spPr>
        <p:txBody>
          <a:bodyPr wrap="square" rIns="0">
            <a:spAutoFit/>
          </a:bodyPr>
          <a:lstStyle/>
          <a:p>
            <a:r>
              <a:rPr lang="ja-JP" altLang="en-US" sz="1100" dirty="0">
                <a:latin typeface="メイリオ" panose="020B0604030504040204" pitchFamily="50" charset="-128"/>
                <a:ea typeface="メイリオ" panose="020B0604030504040204" pitchFamily="50" charset="-128"/>
              </a:rPr>
              <a:t>き け ん</a:t>
            </a:r>
          </a:p>
        </p:txBody>
      </p:sp>
      <p:sp>
        <p:nvSpPr>
          <p:cNvPr id="14" name="テキスト ボックス 13">
            <a:extLst>
              <a:ext uri="{FF2B5EF4-FFF2-40B4-BE49-F238E27FC236}">
                <a16:creationId xmlns:a16="http://schemas.microsoft.com/office/drawing/2014/main" id="{8DA9FBF8-CA5C-2AD7-82E4-E5D0ACE85EA0}"/>
              </a:ext>
            </a:extLst>
          </p:cNvPr>
          <p:cNvSpPr txBox="1"/>
          <p:nvPr/>
        </p:nvSpPr>
        <p:spPr>
          <a:xfrm>
            <a:off x="2884748" y="2215519"/>
            <a:ext cx="1151761" cy="261610"/>
          </a:xfrm>
          <a:prstGeom prst="rect">
            <a:avLst/>
          </a:prstGeom>
          <a:noFill/>
        </p:spPr>
        <p:txBody>
          <a:bodyPr wrap="square" rIns="0">
            <a:spAutoFit/>
          </a:bodyPr>
          <a:lstStyle/>
          <a:p>
            <a:r>
              <a:rPr lang="ja-JP" altLang="en-US" sz="1100" dirty="0">
                <a:latin typeface="メイリオ" panose="020B0604030504040204" pitchFamily="50" charset="-128"/>
                <a:ea typeface="メイリオ" panose="020B0604030504040204" pitchFamily="50" charset="-128"/>
              </a:rPr>
              <a:t>ひ な ん</a:t>
            </a:r>
          </a:p>
        </p:txBody>
      </p:sp>
      <p:sp>
        <p:nvSpPr>
          <p:cNvPr id="15" name="テキスト ボックス 14">
            <a:extLst>
              <a:ext uri="{FF2B5EF4-FFF2-40B4-BE49-F238E27FC236}">
                <a16:creationId xmlns:a16="http://schemas.microsoft.com/office/drawing/2014/main" id="{43D54D44-EA8F-3F98-0E0B-F8E625332A60}"/>
              </a:ext>
            </a:extLst>
          </p:cNvPr>
          <p:cNvSpPr txBox="1"/>
          <p:nvPr/>
        </p:nvSpPr>
        <p:spPr>
          <a:xfrm>
            <a:off x="4061119" y="6068919"/>
            <a:ext cx="1151761" cy="261610"/>
          </a:xfrm>
          <a:prstGeom prst="rect">
            <a:avLst/>
          </a:prstGeom>
          <a:noFill/>
        </p:spPr>
        <p:txBody>
          <a:bodyPr wrap="square" rIns="0">
            <a:spAutoFit/>
          </a:bodyPr>
          <a:lstStyle/>
          <a:p>
            <a:r>
              <a:rPr lang="ja-JP" altLang="en-US" sz="1100" dirty="0">
                <a:latin typeface="メイリオ" panose="020B0604030504040204" pitchFamily="50" charset="-128"/>
                <a:ea typeface="メイリオ" panose="020B0604030504040204" pitchFamily="50" charset="-128"/>
              </a:rPr>
              <a:t>か く ご</a:t>
            </a:r>
          </a:p>
        </p:txBody>
      </p:sp>
      <p:sp>
        <p:nvSpPr>
          <p:cNvPr id="16" name="テキスト ボックス 15">
            <a:extLst>
              <a:ext uri="{FF2B5EF4-FFF2-40B4-BE49-F238E27FC236}">
                <a16:creationId xmlns:a16="http://schemas.microsoft.com/office/drawing/2014/main" id="{B4FB8FDA-C251-B8B7-2206-CC1A37B61D5B}"/>
              </a:ext>
            </a:extLst>
          </p:cNvPr>
          <p:cNvSpPr txBox="1"/>
          <p:nvPr/>
        </p:nvSpPr>
        <p:spPr>
          <a:xfrm>
            <a:off x="7513898" y="6068919"/>
            <a:ext cx="1151761" cy="261610"/>
          </a:xfrm>
          <a:prstGeom prst="rect">
            <a:avLst/>
          </a:prstGeom>
          <a:noFill/>
        </p:spPr>
        <p:txBody>
          <a:bodyPr wrap="square" rIns="0">
            <a:spAutoFit/>
          </a:bodyPr>
          <a:lstStyle/>
          <a:p>
            <a:r>
              <a:rPr lang="ja-JP" altLang="en-US" sz="1100" dirty="0">
                <a:latin typeface="メイリオ" panose="020B0604030504040204" pitchFamily="50" charset="-128"/>
                <a:ea typeface="メイリオ" panose="020B0604030504040204" pitchFamily="50" charset="-128"/>
              </a:rPr>
              <a:t>ひ な ん</a:t>
            </a:r>
          </a:p>
        </p:txBody>
      </p:sp>
      <p:sp>
        <p:nvSpPr>
          <p:cNvPr id="17" name="テキスト ボックス 16">
            <a:extLst>
              <a:ext uri="{FF2B5EF4-FFF2-40B4-BE49-F238E27FC236}">
                <a16:creationId xmlns:a16="http://schemas.microsoft.com/office/drawing/2014/main" id="{CC4D520B-E707-D73B-5571-DCB35A585A07}"/>
              </a:ext>
            </a:extLst>
          </p:cNvPr>
          <p:cNvSpPr txBox="1"/>
          <p:nvPr/>
        </p:nvSpPr>
        <p:spPr>
          <a:xfrm>
            <a:off x="2884747" y="6068919"/>
            <a:ext cx="1151761" cy="261610"/>
          </a:xfrm>
          <a:prstGeom prst="rect">
            <a:avLst/>
          </a:prstGeom>
          <a:noFill/>
        </p:spPr>
        <p:txBody>
          <a:bodyPr wrap="square" rIns="0">
            <a:spAutoFit/>
          </a:bodyPr>
          <a:lstStyle/>
          <a:p>
            <a:r>
              <a:rPr lang="ja-JP" altLang="en-US" sz="1100" dirty="0">
                <a:latin typeface="メイリオ" panose="020B0604030504040204" pitchFamily="50" charset="-128"/>
                <a:ea typeface="メイリオ" panose="020B0604030504040204" pitchFamily="50" charset="-128"/>
              </a:rPr>
              <a:t>か ら ぶ</a:t>
            </a:r>
            <a:endParaRPr lang="en-US" altLang="ja-JP" sz="11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099610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3A005FA3-C34A-4456-A099-423E48BAA89A}"/>
              </a:ext>
            </a:extLst>
          </p:cNvPr>
          <p:cNvSpPr txBox="1"/>
          <p:nvPr/>
        </p:nvSpPr>
        <p:spPr>
          <a:xfrm>
            <a:off x="2586780" y="6096026"/>
            <a:ext cx="7018440" cy="461665"/>
          </a:xfrm>
          <a:prstGeom prst="rect">
            <a:avLst/>
          </a:prstGeom>
          <a:noFill/>
        </p:spPr>
        <p:txBody>
          <a:bodyPr wrap="square">
            <a:spAutoFit/>
          </a:bodyPr>
          <a:lstStyle/>
          <a:p>
            <a:pPr algn="ctr"/>
            <a:r>
              <a:rPr lang="ja-JP" altLang="en-US" sz="2400" dirty="0">
                <a:latin typeface="メイリオ" panose="020B0604030504040204" pitchFamily="50" charset="-128"/>
                <a:ea typeface="メイリオ" panose="020B0604030504040204" pitchFamily="50" charset="-128"/>
              </a:rPr>
              <a:t>阪神・淡路大震災における救助の主体と救出割合</a:t>
            </a:r>
          </a:p>
        </p:txBody>
      </p:sp>
      <p:sp>
        <p:nvSpPr>
          <p:cNvPr id="2" name="楕円 1">
            <a:extLst>
              <a:ext uri="{FF2B5EF4-FFF2-40B4-BE49-F238E27FC236}">
                <a16:creationId xmlns:a16="http://schemas.microsoft.com/office/drawing/2014/main" id="{EA480197-EBBF-4EAE-9C3B-2A4FE21C9B6C}"/>
              </a:ext>
            </a:extLst>
          </p:cNvPr>
          <p:cNvSpPr/>
          <p:nvPr/>
        </p:nvSpPr>
        <p:spPr>
          <a:xfrm>
            <a:off x="3701631" y="1269999"/>
            <a:ext cx="4680000" cy="4680000"/>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部分円 4">
            <a:extLst>
              <a:ext uri="{FF2B5EF4-FFF2-40B4-BE49-F238E27FC236}">
                <a16:creationId xmlns:a16="http://schemas.microsoft.com/office/drawing/2014/main" id="{0EAE5E0B-B557-4FB7-B2BE-818D5867E1BD}"/>
              </a:ext>
            </a:extLst>
          </p:cNvPr>
          <p:cNvSpPr/>
          <p:nvPr/>
        </p:nvSpPr>
        <p:spPr>
          <a:xfrm>
            <a:off x="3701631" y="1269999"/>
            <a:ext cx="4680000" cy="4680000"/>
          </a:xfrm>
          <a:prstGeom prst="pie">
            <a:avLst>
              <a:gd name="adj1" fmla="val 16225661"/>
              <a:gd name="adj2" fmla="val 11231100"/>
            </a:avLst>
          </a:prstGeom>
          <a:solidFill>
            <a:srgbClr val="FF9999"/>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8" name="テキスト ボックス 7">
            <a:extLst>
              <a:ext uri="{FF2B5EF4-FFF2-40B4-BE49-F238E27FC236}">
                <a16:creationId xmlns:a16="http://schemas.microsoft.com/office/drawing/2014/main" id="{E8549208-EC35-41AC-AB33-451833084109}"/>
              </a:ext>
            </a:extLst>
          </p:cNvPr>
          <p:cNvSpPr txBox="1"/>
          <p:nvPr/>
        </p:nvSpPr>
        <p:spPr>
          <a:xfrm>
            <a:off x="4704182" y="3619757"/>
            <a:ext cx="2783634" cy="1251617"/>
          </a:xfrm>
          <a:prstGeom prst="rect">
            <a:avLst/>
          </a:prstGeom>
          <a:noFill/>
        </p:spPr>
        <p:txBody>
          <a:bodyPr wrap="square" rtlCol="0" anchor="t" anchorCtr="0">
            <a:noAutofit/>
          </a:bodyPr>
          <a:lstStyle/>
          <a:p>
            <a:pPr algn="ctr">
              <a:lnSpc>
                <a:spcPct val="150000"/>
              </a:lnSpc>
            </a:pPr>
            <a:r>
              <a:rPr kumimoji="1" lang="ja-JP" altLang="en-US" sz="4000" b="1" dirty="0">
                <a:solidFill>
                  <a:schemeClr val="bg1"/>
                </a:solidFill>
                <a:latin typeface="メイリオ" panose="020B0604030504040204" pitchFamily="50" charset="-128"/>
                <a:ea typeface="メイリオ" panose="020B0604030504040204" pitchFamily="50" charset="-128"/>
              </a:rPr>
              <a:t>約</a:t>
            </a:r>
            <a:r>
              <a:rPr kumimoji="1" lang="en-US" altLang="ja-JP" sz="4000" b="1" dirty="0">
                <a:solidFill>
                  <a:schemeClr val="bg1"/>
                </a:solidFill>
                <a:latin typeface="メイリオ" panose="020B0604030504040204" pitchFamily="50" charset="-128"/>
                <a:ea typeface="メイリオ" panose="020B0604030504040204" pitchFamily="50" charset="-128"/>
              </a:rPr>
              <a:t>77</a:t>
            </a:r>
            <a:r>
              <a:rPr kumimoji="1" lang="ja-JP" altLang="en-US" sz="4000" b="1" dirty="0">
                <a:solidFill>
                  <a:schemeClr val="bg1"/>
                </a:solidFill>
                <a:latin typeface="メイリオ" panose="020B0604030504040204" pitchFamily="50" charset="-128"/>
                <a:ea typeface="メイリオ" panose="020B0604030504040204" pitchFamily="50" charset="-128"/>
              </a:rPr>
              <a:t>％</a:t>
            </a:r>
          </a:p>
          <a:p>
            <a:pPr algn="ctr">
              <a:lnSpc>
                <a:spcPct val="150000"/>
              </a:lnSpc>
            </a:pPr>
            <a:r>
              <a:rPr kumimoji="1" lang="ja-JP" altLang="en-US" sz="4000" b="1" dirty="0">
                <a:solidFill>
                  <a:schemeClr val="bg1"/>
                </a:solidFill>
                <a:latin typeface="メイリオ" panose="020B0604030504040204" pitchFamily="50" charset="-128"/>
                <a:ea typeface="メイリオ" panose="020B0604030504040204" pitchFamily="50" charset="-128"/>
              </a:rPr>
              <a:t>近隣住民等</a:t>
            </a:r>
            <a:endParaRPr kumimoji="1" lang="en-US" altLang="ja-JP" sz="4000" b="1" dirty="0">
              <a:solidFill>
                <a:schemeClr val="bg1"/>
              </a:solidFill>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B7D9F31B-E7BD-4026-9B09-706DD251455F}"/>
              </a:ext>
            </a:extLst>
          </p:cNvPr>
          <p:cNvSpPr txBox="1"/>
          <p:nvPr/>
        </p:nvSpPr>
        <p:spPr>
          <a:xfrm>
            <a:off x="2118513" y="908001"/>
            <a:ext cx="4493244" cy="1900718"/>
          </a:xfrm>
          <a:prstGeom prst="rect">
            <a:avLst/>
          </a:prstGeom>
          <a:noFill/>
        </p:spPr>
        <p:txBody>
          <a:bodyPr wrap="square" rtlCol="0" anchor="t" anchorCtr="0">
            <a:noAutofit/>
          </a:bodyPr>
          <a:lstStyle/>
          <a:p>
            <a:pPr>
              <a:lnSpc>
                <a:spcPct val="150000"/>
              </a:lnSpc>
            </a:pPr>
            <a:r>
              <a:rPr kumimoji="1" lang="ja-JP" altLang="en-US" sz="3600" b="1" dirty="0">
                <a:solidFill>
                  <a:srgbClr val="0070C0"/>
                </a:solidFill>
                <a:latin typeface="メイリオ" panose="020B0604030504040204" pitchFamily="50" charset="-128"/>
                <a:ea typeface="メイリオ" panose="020B0604030504040204" pitchFamily="50" charset="-128"/>
              </a:rPr>
              <a:t>消防、警察、</a:t>
            </a:r>
            <a:endParaRPr kumimoji="1" lang="en-US" altLang="ja-JP" sz="3600" b="1" dirty="0">
              <a:solidFill>
                <a:srgbClr val="0070C0"/>
              </a:solidFill>
              <a:latin typeface="メイリオ" panose="020B0604030504040204" pitchFamily="50" charset="-128"/>
              <a:ea typeface="メイリオ" panose="020B0604030504040204" pitchFamily="50" charset="-128"/>
            </a:endParaRPr>
          </a:p>
          <a:p>
            <a:pPr>
              <a:lnSpc>
                <a:spcPct val="150000"/>
              </a:lnSpc>
            </a:pPr>
            <a:r>
              <a:rPr kumimoji="1" lang="ja-JP" altLang="en-US" sz="3600" b="1" dirty="0">
                <a:solidFill>
                  <a:srgbClr val="0070C0"/>
                </a:solidFill>
                <a:latin typeface="メイリオ" panose="020B0604030504040204" pitchFamily="50" charset="-128"/>
                <a:ea typeface="メイリオ" panose="020B0604030504040204" pitchFamily="50" charset="-128"/>
              </a:rPr>
              <a:t>自衛隊</a:t>
            </a:r>
            <a:endParaRPr kumimoji="1" lang="en-US" altLang="ja-JP" sz="3600" b="1" dirty="0">
              <a:solidFill>
                <a:srgbClr val="0070C0"/>
              </a:solidFill>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3A56877E-59D4-4E1C-8025-FE1817B77256}"/>
              </a:ext>
            </a:extLst>
          </p:cNvPr>
          <p:cNvSpPr txBox="1"/>
          <p:nvPr/>
        </p:nvSpPr>
        <p:spPr>
          <a:xfrm>
            <a:off x="4145395" y="2218273"/>
            <a:ext cx="2307593" cy="792686"/>
          </a:xfrm>
          <a:prstGeom prst="rect">
            <a:avLst/>
          </a:prstGeom>
          <a:noFill/>
        </p:spPr>
        <p:txBody>
          <a:bodyPr wrap="square" rtlCol="0" anchor="t" anchorCtr="0">
            <a:noAutofit/>
          </a:bodyPr>
          <a:lstStyle/>
          <a:p>
            <a:r>
              <a:rPr kumimoji="1" lang="ja-JP" altLang="en-US" sz="4000" b="1" dirty="0">
                <a:solidFill>
                  <a:schemeClr val="bg1"/>
                </a:solidFill>
                <a:latin typeface="メイリオ" panose="020B0604030504040204" pitchFamily="50" charset="-128"/>
                <a:ea typeface="メイリオ" panose="020B0604030504040204" pitchFamily="50" charset="-128"/>
              </a:rPr>
              <a:t>約</a:t>
            </a:r>
            <a:r>
              <a:rPr kumimoji="1" lang="en-US" altLang="ja-JP" sz="4000" b="1" dirty="0">
                <a:solidFill>
                  <a:schemeClr val="bg1"/>
                </a:solidFill>
                <a:latin typeface="メイリオ" panose="020B0604030504040204" pitchFamily="50" charset="-128"/>
                <a:ea typeface="メイリオ" panose="020B0604030504040204" pitchFamily="50" charset="-128"/>
              </a:rPr>
              <a:t>23</a:t>
            </a:r>
            <a:r>
              <a:rPr kumimoji="1" lang="ja-JP" altLang="en-US" sz="4000" b="1" dirty="0">
                <a:solidFill>
                  <a:schemeClr val="bg1"/>
                </a:solidFill>
                <a:latin typeface="メイリオ" panose="020B0604030504040204" pitchFamily="50" charset="-128"/>
                <a:ea typeface="メイリオ" panose="020B0604030504040204" pitchFamily="50" charset="-128"/>
              </a:rPr>
              <a:t>％</a:t>
            </a:r>
            <a:endParaRPr kumimoji="1" lang="en-US" altLang="ja-JP" sz="4000" b="1" dirty="0">
              <a:solidFill>
                <a:schemeClr val="bg1"/>
              </a:solidFill>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93D883BA-A096-4BFF-B3ED-5EFDAB95E97D}"/>
              </a:ext>
            </a:extLst>
          </p:cNvPr>
          <p:cNvSpPr txBox="1"/>
          <p:nvPr/>
        </p:nvSpPr>
        <p:spPr>
          <a:xfrm>
            <a:off x="7726394" y="4639863"/>
            <a:ext cx="2941607" cy="1200329"/>
          </a:xfrm>
          <a:prstGeom prst="rect">
            <a:avLst/>
          </a:prstGeom>
          <a:noFill/>
        </p:spPr>
        <p:txBody>
          <a:bodyPr wrap="square">
            <a:spAutoFit/>
          </a:bodyPr>
          <a:lstStyle/>
          <a:p>
            <a:pPr algn="ctr"/>
            <a:r>
              <a:rPr lang="ja-JP" altLang="en-US" sz="3600" b="1" dirty="0">
                <a:latin typeface="メイリオ" panose="020B0604030504040204" pitchFamily="50" charset="-128"/>
                <a:ea typeface="メイリオ" panose="020B0604030504040204" pitchFamily="50" charset="-128"/>
              </a:rPr>
              <a:t>合計</a:t>
            </a:r>
            <a:endParaRPr lang="en-US" altLang="ja-JP" sz="3600" b="1" dirty="0">
              <a:latin typeface="メイリオ" panose="020B0604030504040204" pitchFamily="50" charset="-128"/>
              <a:ea typeface="メイリオ" panose="020B0604030504040204" pitchFamily="50" charset="-128"/>
            </a:endParaRPr>
          </a:p>
          <a:p>
            <a:pPr algn="ctr"/>
            <a:r>
              <a:rPr lang="en-US" altLang="ja-JP" sz="3600" b="1" dirty="0">
                <a:latin typeface="メイリオ" panose="020B0604030504040204" pitchFamily="50" charset="-128"/>
                <a:ea typeface="メイリオ" panose="020B0604030504040204" pitchFamily="50" charset="-128"/>
              </a:rPr>
              <a:t>35,000</a:t>
            </a:r>
            <a:r>
              <a:rPr lang="ja-JP" altLang="en-US" sz="3600" b="1" dirty="0">
                <a:latin typeface="メイリオ" panose="020B0604030504040204" pitchFamily="50" charset="-128"/>
                <a:ea typeface="メイリオ" panose="020B0604030504040204" pitchFamily="50" charset="-128"/>
              </a:rPr>
              <a:t>人</a:t>
            </a:r>
            <a:endParaRPr lang="ja-JP" altLang="en-US" sz="2800" b="1" dirty="0">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C2DE1727-CA66-4BC0-85D0-D64EA0FAFF95}"/>
              </a:ext>
            </a:extLst>
          </p:cNvPr>
          <p:cNvSpPr txBox="1"/>
          <p:nvPr/>
        </p:nvSpPr>
        <p:spPr>
          <a:xfrm>
            <a:off x="5049521" y="6604492"/>
            <a:ext cx="7142479" cy="261610"/>
          </a:xfrm>
          <a:prstGeom prst="rect">
            <a:avLst/>
          </a:prstGeom>
          <a:noFill/>
        </p:spPr>
        <p:txBody>
          <a:bodyPr wrap="square" anchor="ctr" anchorCtr="0">
            <a:noAutofit/>
          </a:bodyPr>
          <a:lstStyle/>
          <a:p>
            <a:pPr algn="r"/>
            <a:r>
              <a:rPr lang="ja-JP" altLang="en-US" sz="1000" dirty="0">
                <a:latin typeface="メイリオ" panose="020B0604030504040204" pitchFamily="50" charset="-128"/>
                <a:ea typeface="メイリオ" panose="020B0604030504040204" pitchFamily="50" charset="-128"/>
              </a:rPr>
              <a:t>出典：平成</a:t>
            </a:r>
            <a:r>
              <a:rPr lang="en-US" altLang="ja-JP" sz="1000" dirty="0">
                <a:latin typeface="メイリオ" panose="020B0604030504040204" pitchFamily="50" charset="-128"/>
                <a:ea typeface="メイリオ" panose="020B0604030504040204" pitchFamily="50" charset="-128"/>
              </a:rPr>
              <a:t>26</a:t>
            </a:r>
            <a:r>
              <a:rPr lang="ja-JP" altLang="en-US" sz="1000" dirty="0">
                <a:latin typeface="メイリオ" panose="020B0604030504040204" pitchFamily="50" charset="-128"/>
                <a:ea typeface="メイリオ" panose="020B0604030504040204" pitchFamily="50" charset="-128"/>
              </a:rPr>
              <a:t>年度版防災白書（内閣府）</a:t>
            </a:r>
            <a:r>
              <a:rPr lang="ja-JP" altLang="en-US" sz="700" dirty="0">
                <a:latin typeface="メイリオ" panose="020B0604030504040204" pitchFamily="50" charset="-128"/>
                <a:ea typeface="メイリオ" panose="020B0604030504040204" pitchFamily="50" charset="-128"/>
              </a:rPr>
              <a:t>（</a:t>
            </a:r>
            <a:r>
              <a:rPr lang="en-US" altLang="ja-JP" sz="700" dirty="0">
                <a:latin typeface="メイリオ" panose="020B0604030504040204" pitchFamily="50" charset="-128"/>
                <a:ea typeface="メイリオ" panose="020B0604030504040204" pitchFamily="50" charset="-128"/>
              </a:rPr>
              <a:t>http://www.bousai.go.jp/kaigirep/hakusho/h26/</a:t>
            </a:r>
            <a:r>
              <a:rPr lang="ja-JP" altLang="en-US" sz="7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をもとに作成</a:t>
            </a:r>
          </a:p>
        </p:txBody>
      </p:sp>
      <p:sp>
        <p:nvSpPr>
          <p:cNvPr id="6" name="テキスト ボックス 5">
            <a:extLst>
              <a:ext uri="{FF2B5EF4-FFF2-40B4-BE49-F238E27FC236}">
                <a16:creationId xmlns:a16="http://schemas.microsoft.com/office/drawing/2014/main" id="{83341AA4-3AE7-4DEF-409C-8AAAF16FA804}"/>
              </a:ext>
            </a:extLst>
          </p:cNvPr>
          <p:cNvSpPr txBox="1"/>
          <p:nvPr/>
        </p:nvSpPr>
        <p:spPr>
          <a:xfrm>
            <a:off x="2372047" y="1765131"/>
            <a:ext cx="1434031" cy="277149"/>
          </a:xfrm>
          <a:prstGeom prst="rect">
            <a:avLst/>
          </a:prstGeom>
          <a:noFill/>
        </p:spPr>
        <p:txBody>
          <a:bodyPr wrap="square" rtlCol="0" anchor="t" anchorCtr="0">
            <a:noAutofit/>
          </a:bodyPr>
          <a:lstStyle/>
          <a:p>
            <a:r>
              <a:rPr kumimoji="1" lang="ja-JP" altLang="en-US" sz="1200" dirty="0">
                <a:solidFill>
                  <a:srgbClr val="0070C0"/>
                </a:solidFill>
                <a:latin typeface="メイリオ" panose="020B0604030504040204" pitchFamily="50" charset="-128"/>
                <a:ea typeface="メイリオ" panose="020B0604030504040204" pitchFamily="50" charset="-128"/>
              </a:rPr>
              <a:t>じ え い たい</a:t>
            </a:r>
            <a:endParaRPr kumimoji="1" lang="en-US" altLang="ja-JP" sz="1200" dirty="0">
              <a:solidFill>
                <a:srgbClr val="0070C0"/>
              </a:solidFill>
              <a:latin typeface="メイリオ" panose="020B0604030504040204" pitchFamily="50" charset="-128"/>
              <a:ea typeface="メイリオ" panose="020B0604030504040204" pitchFamily="50" charset="-128"/>
            </a:endParaRPr>
          </a:p>
        </p:txBody>
      </p:sp>
      <p:pic>
        <p:nvPicPr>
          <p:cNvPr id="10" name="図 9">
            <a:extLst>
              <a:ext uri="{FF2B5EF4-FFF2-40B4-BE49-F238E27FC236}">
                <a16:creationId xmlns:a16="http://schemas.microsoft.com/office/drawing/2014/main" id="{7FF60060-161F-F3CE-04BB-1A42BE95D88F}"/>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12" name="テキスト ボックス 11">
            <a:extLst>
              <a:ext uri="{FF2B5EF4-FFF2-40B4-BE49-F238E27FC236}">
                <a16:creationId xmlns:a16="http://schemas.microsoft.com/office/drawing/2014/main" id="{4FCCED17-510A-2BB0-46B0-B9DA3E746E0B}"/>
              </a:ext>
            </a:extLst>
          </p:cNvPr>
          <p:cNvSpPr txBox="1"/>
          <p:nvPr/>
        </p:nvSpPr>
        <p:spPr>
          <a:xfrm>
            <a:off x="65000" y="90530"/>
            <a:ext cx="9144000" cy="612000"/>
          </a:xfrm>
          <a:prstGeom prst="rect">
            <a:avLst/>
          </a:prstGeom>
          <a:noFill/>
        </p:spPr>
        <p:txBody>
          <a:bodyPr wrap="square" lIns="180000" tIns="180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dirty="0"/>
              <a:t>災害時に助けてくれるのは近隣住民</a:t>
            </a:r>
          </a:p>
        </p:txBody>
      </p:sp>
      <p:sp>
        <p:nvSpPr>
          <p:cNvPr id="14" name="スライド番号プレースホルダー 9">
            <a:extLst>
              <a:ext uri="{FF2B5EF4-FFF2-40B4-BE49-F238E27FC236}">
                <a16:creationId xmlns:a16="http://schemas.microsoft.com/office/drawing/2014/main" id="{7AFEE0D7-0BF5-AB96-37C3-5F42BBD1FF2F}"/>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7</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F6CCB16A-28CB-7126-67E0-A3C5C4E186D0}"/>
              </a:ext>
            </a:extLst>
          </p:cNvPr>
          <p:cNvSpPr txBox="1"/>
          <p:nvPr/>
        </p:nvSpPr>
        <p:spPr>
          <a:xfrm>
            <a:off x="5743197" y="-33189"/>
            <a:ext cx="1074063" cy="323165"/>
          </a:xfrm>
          <a:prstGeom prst="rect">
            <a:avLst/>
          </a:prstGeom>
          <a:noFill/>
        </p:spPr>
        <p:txBody>
          <a:bodyPr wrap="square" rIns="0">
            <a:spAutoFit/>
          </a:bodyPr>
          <a:lstStyle/>
          <a:p>
            <a:r>
              <a:rPr lang="ja-JP" altLang="en-US" sz="1500" dirty="0">
                <a:solidFill>
                  <a:schemeClr val="bg1"/>
                </a:solidFill>
                <a:latin typeface="メイリオ" panose="020B0604030504040204" pitchFamily="50" charset="-128"/>
                <a:ea typeface="メイリオ" panose="020B0604030504040204" pitchFamily="50" charset="-128"/>
              </a:rPr>
              <a:t>きんりん</a:t>
            </a:r>
          </a:p>
        </p:txBody>
      </p:sp>
      <p:sp>
        <p:nvSpPr>
          <p:cNvPr id="18" name="テキスト ボックス 17">
            <a:extLst>
              <a:ext uri="{FF2B5EF4-FFF2-40B4-BE49-F238E27FC236}">
                <a16:creationId xmlns:a16="http://schemas.microsoft.com/office/drawing/2014/main" id="{179E237F-2F39-48FD-EC51-BF6D9553D1B3}"/>
              </a:ext>
            </a:extLst>
          </p:cNvPr>
          <p:cNvSpPr txBox="1"/>
          <p:nvPr/>
        </p:nvSpPr>
        <p:spPr>
          <a:xfrm>
            <a:off x="4608425" y="4466035"/>
            <a:ext cx="1502930" cy="461665"/>
          </a:xfrm>
          <a:prstGeom prst="rect">
            <a:avLst/>
          </a:prstGeom>
          <a:noFill/>
        </p:spPr>
        <p:txBody>
          <a:bodyPr wrap="square" rtlCol="0" anchor="t" anchorCtr="0">
            <a:noAutofit/>
          </a:bodyPr>
          <a:lstStyle/>
          <a:p>
            <a:pPr algn="ctr">
              <a:lnSpc>
                <a:spcPct val="150000"/>
              </a:lnSpc>
            </a:pPr>
            <a:r>
              <a:rPr kumimoji="1" lang="ja-JP" altLang="en-US" sz="1600" b="1" dirty="0">
                <a:solidFill>
                  <a:schemeClr val="bg1"/>
                </a:solidFill>
                <a:latin typeface="メイリオ" panose="020B0604030504040204" pitchFamily="50" charset="-128"/>
                <a:ea typeface="メイリオ" panose="020B0604030504040204" pitchFamily="50" charset="-128"/>
              </a:rPr>
              <a:t>きんりん</a:t>
            </a:r>
            <a:endParaRPr kumimoji="1" lang="en-US" altLang="ja-JP" sz="1600" b="1" dirty="0">
              <a:solidFill>
                <a:schemeClr val="bg1"/>
              </a:solidFill>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DD74FCBB-3A28-1977-5119-2322664520D8}"/>
              </a:ext>
            </a:extLst>
          </p:cNvPr>
          <p:cNvSpPr txBox="1"/>
          <p:nvPr/>
        </p:nvSpPr>
        <p:spPr>
          <a:xfrm>
            <a:off x="3566004" y="908001"/>
            <a:ext cx="902088" cy="277149"/>
          </a:xfrm>
          <a:prstGeom prst="rect">
            <a:avLst/>
          </a:prstGeom>
          <a:noFill/>
        </p:spPr>
        <p:txBody>
          <a:bodyPr wrap="square" rtlCol="0" anchor="t" anchorCtr="0">
            <a:noAutofit/>
          </a:bodyPr>
          <a:lstStyle/>
          <a:p>
            <a:pPr algn="dist"/>
            <a:r>
              <a:rPr kumimoji="1" lang="ja-JP" altLang="en-US" sz="1200" dirty="0">
                <a:solidFill>
                  <a:srgbClr val="0070C0"/>
                </a:solidFill>
                <a:latin typeface="メイリオ" panose="020B0604030504040204" pitchFamily="50" charset="-128"/>
                <a:ea typeface="メイリオ" panose="020B0604030504040204" pitchFamily="50" charset="-128"/>
              </a:rPr>
              <a:t>けいさつ</a:t>
            </a:r>
            <a:endParaRPr kumimoji="1" lang="en-US" altLang="ja-JP" sz="1200" dirty="0">
              <a:solidFill>
                <a:srgbClr val="0070C0"/>
              </a:solidFill>
              <a:latin typeface="メイリオ" panose="020B0604030504040204" pitchFamily="50" charset="-128"/>
              <a:ea typeface="メイリオ" panose="020B0604030504040204" pitchFamily="50" charset="-128"/>
            </a:endParaRPr>
          </a:p>
        </p:txBody>
      </p:sp>
      <p:sp>
        <p:nvSpPr>
          <p:cNvPr id="20" name="テキスト ボックス 19">
            <a:extLst>
              <a:ext uri="{FF2B5EF4-FFF2-40B4-BE49-F238E27FC236}">
                <a16:creationId xmlns:a16="http://schemas.microsoft.com/office/drawing/2014/main" id="{B0AA596A-076F-402E-BCB4-62C6ACA3E075}"/>
              </a:ext>
            </a:extLst>
          </p:cNvPr>
          <p:cNvSpPr txBox="1"/>
          <p:nvPr/>
        </p:nvSpPr>
        <p:spPr>
          <a:xfrm>
            <a:off x="2576389" y="5957505"/>
            <a:ext cx="961545" cy="246221"/>
          </a:xfrm>
          <a:prstGeom prst="rect">
            <a:avLst/>
          </a:prstGeom>
          <a:noFill/>
        </p:spPr>
        <p:txBody>
          <a:bodyPr wrap="square" lIns="36000" rIns="36000">
            <a:spAutoFit/>
          </a:bodyPr>
          <a:lstStyle/>
          <a:p>
            <a:pPr algn="ctr"/>
            <a:r>
              <a:rPr lang="ja-JP" altLang="en-US" sz="1000" dirty="0">
                <a:latin typeface="メイリオ" panose="020B0604030504040204" pitchFamily="50" charset="-128"/>
                <a:ea typeface="メイリオ" panose="020B0604030504040204" pitchFamily="50" charset="-128"/>
              </a:rPr>
              <a:t>はんしん</a:t>
            </a:r>
          </a:p>
        </p:txBody>
      </p:sp>
      <p:sp>
        <p:nvSpPr>
          <p:cNvPr id="22" name="テキスト ボックス 21">
            <a:extLst>
              <a:ext uri="{FF2B5EF4-FFF2-40B4-BE49-F238E27FC236}">
                <a16:creationId xmlns:a16="http://schemas.microsoft.com/office/drawing/2014/main" id="{EB879355-43AB-0843-C8F5-A961889D0F7B}"/>
              </a:ext>
            </a:extLst>
          </p:cNvPr>
          <p:cNvSpPr txBox="1"/>
          <p:nvPr/>
        </p:nvSpPr>
        <p:spPr>
          <a:xfrm>
            <a:off x="3701631" y="5949999"/>
            <a:ext cx="1502930" cy="246221"/>
          </a:xfrm>
          <a:prstGeom prst="rect">
            <a:avLst/>
          </a:prstGeom>
          <a:noFill/>
        </p:spPr>
        <p:txBody>
          <a:bodyPr wrap="square" lIns="36000" rIns="36000">
            <a:spAutoFit/>
          </a:bodyPr>
          <a:lstStyle/>
          <a:p>
            <a:pPr algn="dist"/>
            <a:r>
              <a:rPr lang="ja-JP" altLang="en-US" sz="1000" dirty="0">
                <a:latin typeface="メイリオ" panose="020B0604030504040204" pitchFamily="50" charset="-128"/>
                <a:ea typeface="メイリオ" panose="020B0604030504040204" pitchFamily="50" charset="-128"/>
              </a:rPr>
              <a:t>あわじ だいしんさい</a:t>
            </a:r>
          </a:p>
        </p:txBody>
      </p:sp>
      <p:sp>
        <p:nvSpPr>
          <p:cNvPr id="24" name="テキスト ボックス 23">
            <a:extLst>
              <a:ext uri="{FF2B5EF4-FFF2-40B4-BE49-F238E27FC236}">
                <a16:creationId xmlns:a16="http://schemas.microsoft.com/office/drawing/2014/main" id="{889D3730-D92E-2BD0-5CAA-807B1FB94F2C}"/>
              </a:ext>
            </a:extLst>
          </p:cNvPr>
          <p:cNvSpPr txBox="1"/>
          <p:nvPr/>
        </p:nvSpPr>
        <p:spPr>
          <a:xfrm>
            <a:off x="8331069" y="5949999"/>
            <a:ext cx="1092731" cy="246221"/>
          </a:xfrm>
          <a:prstGeom prst="rect">
            <a:avLst/>
          </a:prstGeom>
          <a:noFill/>
        </p:spPr>
        <p:txBody>
          <a:bodyPr wrap="square" lIns="36000" rIns="36000">
            <a:spAutoFit/>
          </a:bodyPr>
          <a:lstStyle/>
          <a:p>
            <a:pPr algn="r"/>
            <a:r>
              <a:rPr lang="ja-JP" altLang="en-US" sz="1000" dirty="0">
                <a:latin typeface="メイリオ" panose="020B0604030504040204" pitchFamily="50" charset="-128"/>
                <a:ea typeface="メイリオ" panose="020B0604030504040204" pitchFamily="50" charset="-128"/>
              </a:rPr>
              <a:t>わりあい</a:t>
            </a:r>
          </a:p>
        </p:txBody>
      </p:sp>
    </p:spTree>
    <p:extLst>
      <p:ext uri="{BB962C8B-B14F-4D97-AF65-F5344CB8AC3E}">
        <p14:creationId xmlns:p14="http://schemas.microsoft.com/office/powerpoint/2010/main" val="1445374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B7D9F31B-E7BD-4026-9B09-706DD251455F}"/>
              </a:ext>
            </a:extLst>
          </p:cNvPr>
          <p:cNvSpPr txBox="1"/>
          <p:nvPr/>
        </p:nvSpPr>
        <p:spPr>
          <a:xfrm>
            <a:off x="362139" y="941772"/>
            <a:ext cx="11829861" cy="5776528"/>
          </a:xfrm>
          <a:prstGeom prst="rect">
            <a:avLst/>
          </a:prstGeom>
          <a:noFill/>
        </p:spPr>
        <p:txBody>
          <a:bodyPr wrap="square" rtlCol="0" anchor="t" anchorCtr="0">
            <a:noAutofit/>
          </a:bodyPr>
          <a:lstStyle/>
          <a:p>
            <a:pPr>
              <a:lnSpc>
                <a:spcPts val="5500"/>
              </a:lnSpc>
              <a:spcBef>
                <a:spcPts val="1200"/>
              </a:spcBef>
            </a:pPr>
            <a:r>
              <a:rPr kumimoji="1" lang="ja-JP" altLang="en-US" sz="4800" b="1" dirty="0">
                <a:solidFill>
                  <a:schemeClr val="tx1">
                    <a:lumMod val="75000"/>
                    <a:lumOff val="25000"/>
                  </a:schemeClr>
                </a:solidFill>
                <a:latin typeface="メイリオ" panose="020B0604030504040204" pitchFamily="50" charset="-128"/>
                <a:ea typeface="メイリオ" panose="020B0604030504040204" pitchFamily="50" charset="-128"/>
              </a:rPr>
              <a:t>●想定を信じるな</a:t>
            </a:r>
            <a:endParaRPr kumimoji="1" lang="en-US" altLang="ja-JP" sz="4800" b="1" dirty="0">
              <a:solidFill>
                <a:schemeClr val="tx1">
                  <a:lumMod val="75000"/>
                  <a:lumOff val="25000"/>
                </a:schemeClr>
              </a:solidFill>
              <a:latin typeface="メイリオ" panose="020B0604030504040204" pitchFamily="50" charset="-128"/>
              <a:ea typeface="メイリオ" panose="020B0604030504040204" pitchFamily="50" charset="-128"/>
            </a:endParaRPr>
          </a:p>
          <a:p>
            <a:pPr>
              <a:spcBef>
                <a:spcPts val="1200"/>
              </a:spcBef>
            </a:pPr>
            <a:r>
              <a:rPr lang="ja-JP" altLang="en-US" sz="2800" dirty="0">
                <a:solidFill>
                  <a:srgbClr val="000000"/>
                </a:solidFill>
                <a:latin typeface="メイリオ" panose="020B0604030504040204" pitchFamily="50" charset="-128"/>
                <a:ea typeface="メイリオ" panose="020B0604030504040204" pitchFamily="50" charset="-128"/>
              </a:rPr>
              <a:t>・相手は自然、何が起こるかはわかりません！</a:t>
            </a:r>
            <a:endParaRPr lang="en-US" altLang="ja-JP" sz="2800" dirty="0">
              <a:solidFill>
                <a:srgbClr val="000000"/>
              </a:solidFill>
              <a:latin typeface="メイリオ" panose="020B0604030504040204" pitchFamily="50" charset="-128"/>
              <a:ea typeface="メイリオ" panose="020B0604030504040204" pitchFamily="50" charset="-128"/>
            </a:endParaRPr>
          </a:p>
          <a:p>
            <a:pPr>
              <a:spcBef>
                <a:spcPts val="1200"/>
              </a:spcBef>
            </a:pPr>
            <a:endParaRPr lang="en-US" altLang="ja-JP" dirty="0">
              <a:solidFill>
                <a:srgbClr val="000000"/>
              </a:solidFill>
              <a:latin typeface="メイリオ" panose="020B0604030504040204" pitchFamily="50" charset="-128"/>
              <a:ea typeface="メイリオ" panose="020B0604030504040204" pitchFamily="50" charset="-128"/>
            </a:endParaRPr>
          </a:p>
          <a:p>
            <a:pPr>
              <a:lnSpc>
                <a:spcPts val="5500"/>
              </a:lnSpc>
            </a:pPr>
            <a:r>
              <a:rPr kumimoji="1" lang="ja-JP" altLang="en-US" sz="4800" b="1" dirty="0">
                <a:solidFill>
                  <a:schemeClr val="tx1">
                    <a:lumMod val="75000"/>
                    <a:lumOff val="25000"/>
                  </a:schemeClr>
                </a:solidFill>
                <a:latin typeface="メイリオ" panose="020B0604030504040204" pitchFamily="50" charset="-128"/>
                <a:ea typeface="メイリオ" panose="020B0604030504040204" pitchFamily="50" charset="-128"/>
              </a:rPr>
              <a:t>●最善を尽くせ</a:t>
            </a:r>
            <a:endParaRPr kumimoji="1" lang="en-US" altLang="ja-JP" sz="4800" b="1" dirty="0">
              <a:solidFill>
                <a:schemeClr val="tx1">
                  <a:lumMod val="75000"/>
                  <a:lumOff val="25000"/>
                </a:schemeClr>
              </a:solidFill>
              <a:latin typeface="メイリオ" panose="020B0604030504040204" pitchFamily="50" charset="-128"/>
              <a:ea typeface="メイリオ" panose="020B0604030504040204" pitchFamily="50" charset="-128"/>
            </a:endParaRPr>
          </a:p>
          <a:p>
            <a:pPr>
              <a:spcBef>
                <a:spcPts val="1200"/>
              </a:spcBef>
            </a:pPr>
            <a:r>
              <a:rPr lang="ja-JP" altLang="en-US" sz="2800" dirty="0">
                <a:solidFill>
                  <a:srgbClr val="000000"/>
                </a:solidFill>
                <a:latin typeface="メイリオ" panose="020B0604030504040204" pitchFamily="50" charset="-128"/>
                <a:ea typeface="メイリオ" panose="020B0604030504040204" pitchFamily="50" charset="-128"/>
              </a:rPr>
              <a:t>・その場、その時、最も安全と思われる対応をとりましょう！</a:t>
            </a:r>
            <a:endParaRPr lang="en-US" altLang="ja-JP" sz="2800" dirty="0">
              <a:solidFill>
                <a:srgbClr val="000000"/>
              </a:solidFill>
              <a:latin typeface="メイリオ" panose="020B0604030504040204" pitchFamily="50" charset="-128"/>
              <a:ea typeface="メイリオ" panose="020B0604030504040204" pitchFamily="50" charset="-128"/>
            </a:endParaRPr>
          </a:p>
          <a:p>
            <a:endParaRPr kumimoji="1" lang="en-US" altLang="ja-JP" dirty="0">
              <a:solidFill>
                <a:schemeClr val="tx1">
                  <a:lumMod val="75000"/>
                  <a:lumOff val="25000"/>
                </a:schemeClr>
              </a:solidFill>
              <a:latin typeface="メイリオ" panose="020B0604030504040204" pitchFamily="50" charset="-128"/>
              <a:ea typeface="メイリオ" panose="020B0604030504040204" pitchFamily="50" charset="-128"/>
            </a:endParaRPr>
          </a:p>
          <a:p>
            <a:pPr>
              <a:lnSpc>
                <a:spcPts val="5500"/>
              </a:lnSpc>
            </a:pPr>
            <a:r>
              <a:rPr kumimoji="1" lang="ja-JP" altLang="en-US" sz="4800" b="1" dirty="0">
                <a:solidFill>
                  <a:schemeClr val="tx1">
                    <a:lumMod val="75000"/>
                    <a:lumOff val="25000"/>
                  </a:schemeClr>
                </a:solidFill>
                <a:latin typeface="メイリオ" panose="020B0604030504040204" pitchFamily="50" charset="-128"/>
                <a:ea typeface="メイリオ" panose="020B0604030504040204" pitchFamily="50" charset="-128"/>
              </a:rPr>
              <a:t>●率先避難者たれ</a:t>
            </a:r>
            <a:endParaRPr kumimoji="1" lang="en-US" altLang="ja-JP" sz="4800" b="1" dirty="0">
              <a:solidFill>
                <a:schemeClr val="tx1">
                  <a:lumMod val="75000"/>
                  <a:lumOff val="25000"/>
                </a:schemeClr>
              </a:solidFill>
              <a:latin typeface="メイリオ" panose="020B0604030504040204" pitchFamily="50" charset="-128"/>
              <a:ea typeface="メイリオ" panose="020B0604030504040204" pitchFamily="50" charset="-128"/>
            </a:endParaRPr>
          </a:p>
          <a:p>
            <a:pPr>
              <a:spcBef>
                <a:spcPts val="1200"/>
              </a:spcBef>
            </a:pPr>
            <a:r>
              <a:rPr lang="ja-JP" altLang="en-US" sz="2800" dirty="0">
                <a:solidFill>
                  <a:srgbClr val="000000"/>
                </a:solidFill>
                <a:latin typeface="メイリオ" panose="020B0604030504040204" pitchFamily="50" charset="-128"/>
                <a:ea typeface="メイリオ" panose="020B0604030504040204" pitchFamily="50" charset="-128"/>
              </a:rPr>
              <a:t>・いざというとき、適切な行動をとることは難しいこと。</a:t>
            </a:r>
          </a:p>
          <a:p>
            <a:r>
              <a:rPr lang="ja-JP" altLang="en-US" sz="2800" dirty="0">
                <a:solidFill>
                  <a:srgbClr val="000000"/>
                </a:solidFill>
                <a:latin typeface="メイリオ" panose="020B0604030504040204" pitchFamily="50" charset="-128"/>
                <a:ea typeface="メイリオ" panose="020B0604030504040204" pitchFamily="50" charset="-128"/>
              </a:rPr>
              <a:t>・それを理解した上で、まずは自分が対応することを心がけよう！</a:t>
            </a:r>
            <a:endParaRPr kumimoji="1" lang="en-US" altLang="ja-JP" sz="54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D41B4832-4F1D-47A7-A39C-93DBF5B1E228}"/>
              </a:ext>
            </a:extLst>
          </p:cNvPr>
          <p:cNvSpPr txBox="1"/>
          <p:nvPr/>
        </p:nvSpPr>
        <p:spPr>
          <a:xfrm>
            <a:off x="5238562" y="6144787"/>
            <a:ext cx="6591299" cy="612000"/>
          </a:xfrm>
          <a:prstGeom prst="rect">
            <a:avLst/>
          </a:prstGeom>
          <a:noFill/>
        </p:spPr>
        <p:txBody>
          <a:bodyPr wrap="square" lIns="180000" tIns="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pPr algn="r">
              <a:lnSpc>
                <a:spcPct val="100000"/>
              </a:lnSpc>
            </a:pPr>
            <a:r>
              <a:rPr lang="ja-JP" altLang="en-US" sz="2000" b="0" dirty="0">
                <a:solidFill>
                  <a:schemeClr val="tx1"/>
                </a:solidFill>
              </a:rPr>
              <a:t>参考：岩手県釜石市における津波避難の３原則</a:t>
            </a:r>
          </a:p>
        </p:txBody>
      </p:sp>
      <p:sp>
        <p:nvSpPr>
          <p:cNvPr id="6" name="テキスト ボックス 5">
            <a:extLst>
              <a:ext uri="{FF2B5EF4-FFF2-40B4-BE49-F238E27FC236}">
                <a16:creationId xmlns:a16="http://schemas.microsoft.com/office/drawing/2014/main" id="{53200E09-7DC8-4755-8B14-DAE845EFBD32}"/>
              </a:ext>
            </a:extLst>
          </p:cNvPr>
          <p:cNvSpPr txBox="1"/>
          <p:nvPr/>
        </p:nvSpPr>
        <p:spPr>
          <a:xfrm>
            <a:off x="2628901" y="6633677"/>
            <a:ext cx="9563099" cy="246221"/>
          </a:xfrm>
          <a:prstGeom prst="rect">
            <a:avLst/>
          </a:prstGeom>
          <a:noFill/>
        </p:spPr>
        <p:txBody>
          <a:bodyPr wrap="square">
            <a:spAutoFit/>
          </a:bodyPr>
          <a:lstStyle/>
          <a:p>
            <a:pPr algn="r"/>
            <a:r>
              <a:rPr lang="ja-JP" altLang="en-US" sz="1000" dirty="0">
                <a:latin typeface="メイリオ" panose="020B0604030504040204" pitchFamily="50" charset="-128"/>
                <a:ea typeface="メイリオ" panose="020B0604030504040204" pitchFamily="50" charset="-128"/>
              </a:rPr>
              <a:t>出典：「特集　津波防災の推進について」（内閣府）</a:t>
            </a:r>
            <a:r>
              <a:rPr lang="ja-JP" altLang="en-US" sz="800" dirty="0">
                <a:latin typeface="メイリオ" panose="020B0604030504040204" pitchFamily="50" charset="-128"/>
                <a:ea typeface="メイリオ" panose="020B0604030504040204" pitchFamily="50" charset="-128"/>
              </a:rPr>
              <a:t>（</a:t>
            </a:r>
            <a:r>
              <a:rPr lang="en-US" altLang="ja-JP" sz="800" dirty="0">
                <a:latin typeface="メイリオ" panose="020B0604030504040204" pitchFamily="50" charset="-128"/>
                <a:ea typeface="メイリオ" panose="020B0604030504040204" pitchFamily="50" charset="-128"/>
              </a:rPr>
              <a:t>http://www.bousai.go.jp/kohou/kouhoubousai/h27/80/special_01.html</a:t>
            </a:r>
            <a:r>
              <a:rPr lang="ja-JP" altLang="en-US" sz="8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をもとに作成</a:t>
            </a:r>
            <a:endParaRPr lang="ja-JP" altLang="en-US" sz="1100" dirty="0">
              <a:latin typeface="メイリオ" panose="020B0604030504040204" pitchFamily="50" charset="-128"/>
              <a:ea typeface="メイリオ" panose="020B0604030504040204" pitchFamily="50" charset="-128"/>
            </a:endParaRPr>
          </a:p>
        </p:txBody>
      </p:sp>
      <p:pic>
        <p:nvPicPr>
          <p:cNvPr id="2" name="図 1">
            <a:extLst>
              <a:ext uri="{FF2B5EF4-FFF2-40B4-BE49-F238E27FC236}">
                <a16:creationId xmlns:a16="http://schemas.microsoft.com/office/drawing/2014/main" id="{59044C49-BEBE-096A-6C38-1101D0F7E242}"/>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5" name="テキスト ボックス 4">
            <a:extLst>
              <a:ext uri="{FF2B5EF4-FFF2-40B4-BE49-F238E27FC236}">
                <a16:creationId xmlns:a16="http://schemas.microsoft.com/office/drawing/2014/main" id="{9B795446-3C12-498D-E7C2-264461F8882F}"/>
              </a:ext>
            </a:extLst>
          </p:cNvPr>
          <p:cNvSpPr txBox="1"/>
          <p:nvPr/>
        </p:nvSpPr>
        <p:spPr>
          <a:xfrm>
            <a:off x="65000" y="107328"/>
            <a:ext cx="9144000" cy="612000"/>
          </a:xfrm>
          <a:prstGeom prst="rect">
            <a:avLst/>
          </a:prstGeom>
          <a:noFill/>
        </p:spPr>
        <p:txBody>
          <a:bodyPr wrap="square" lIns="180000" tIns="180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dirty="0"/>
              <a:t>自分の命は自分で守るために</a:t>
            </a:r>
          </a:p>
        </p:txBody>
      </p:sp>
      <p:sp>
        <p:nvSpPr>
          <p:cNvPr id="8" name="スライド番号プレースホルダー 9">
            <a:extLst>
              <a:ext uri="{FF2B5EF4-FFF2-40B4-BE49-F238E27FC236}">
                <a16:creationId xmlns:a16="http://schemas.microsoft.com/office/drawing/2014/main" id="{7281B421-4E93-2927-18E9-5ACB1BA9110F}"/>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8</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61D24C96-3285-9D3B-7BFF-E540E59A96EE}"/>
              </a:ext>
            </a:extLst>
          </p:cNvPr>
          <p:cNvSpPr txBox="1"/>
          <p:nvPr/>
        </p:nvSpPr>
        <p:spPr>
          <a:xfrm>
            <a:off x="2408222" y="3956365"/>
            <a:ext cx="1131683" cy="369332"/>
          </a:xfrm>
          <a:prstGeom prst="rect">
            <a:avLst/>
          </a:prstGeom>
          <a:noFill/>
        </p:spPr>
        <p:txBody>
          <a:bodyPr wrap="square" rtlCol="0">
            <a:spAutoFit/>
          </a:bodyPr>
          <a:lstStyle/>
          <a:p>
            <a:r>
              <a:rPr kumimoji="1" lang="ja-JP" altLang="en-US" dirty="0">
                <a:latin typeface="メイリオ" panose="020B0604030504040204" pitchFamily="50" charset="-128"/>
                <a:ea typeface="メイリオ" panose="020B0604030504040204" pitchFamily="50" charset="-128"/>
              </a:rPr>
              <a:t>ひ な ん</a:t>
            </a:r>
          </a:p>
        </p:txBody>
      </p:sp>
      <p:sp>
        <p:nvSpPr>
          <p:cNvPr id="11" name="テキスト ボックス 10">
            <a:extLst>
              <a:ext uri="{FF2B5EF4-FFF2-40B4-BE49-F238E27FC236}">
                <a16:creationId xmlns:a16="http://schemas.microsoft.com/office/drawing/2014/main" id="{2AE6846A-2F62-DB52-0C8F-CD9139AAC642}"/>
              </a:ext>
            </a:extLst>
          </p:cNvPr>
          <p:cNvSpPr txBox="1"/>
          <p:nvPr/>
        </p:nvSpPr>
        <p:spPr>
          <a:xfrm>
            <a:off x="10257575" y="6133958"/>
            <a:ext cx="796705" cy="246221"/>
          </a:xfrm>
          <a:prstGeom prst="rect">
            <a:avLst/>
          </a:prstGeom>
          <a:noFill/>
        </p:spPr>
        <p:txBody>
          <a:bodyPr wrap="square" rtlCol="0">
            <a:spAutoFit/>
          </a:bodyPr>
          <a:lstStyle/>
          <a:p>
            <a:r>
              <a:rPr kumimoji="1" lang="ja-JP" altLang="en-US" sz="1000" dirty="0">
                <a:latin typeface="メイリオ" panose="020B0604030504040204" pitchFamily="50" charset="-128"/>
                <a:ea typeface="メイリオ" panose="020B0604030504040204" pitchFamily="50" charset="-128"/>
              </a:rPr>
              <a:t>ひ な ん</a:t>
            </a:r>
          </a:p>
        </p:txBody>
      </p:sp>
      <p:sp>
        <p:nvSpPr>
          <p:cNvPr id="12" name="テキスト ボックス 11">
            <a:extLst>
              <a:ext uri="{FF2B5EF4-FFF2-40B4-BE49-F238E27FC236}">
                <a16:creationId xmlns:a16="http://schemas.microsoft.com/office/drawing/2014/main" id="{5EF5F13B-3C10-17D9-95C7-26B35C2C0558}"/>
              </a:ext>
            </a:extLst>
          </p:cNvPr>
          <p:cNvSpPr txBox="1"/>
          <p:nvPr/>
        </p:nvSpPr>
        <p:spPr>
          <a:xfrm>
            <a:off x="1113577" y="2396494"/>
            <a:ext cx="1131683" cy="369332"/>
          </a:xfrm>
          <a:prstGeom prst="rect">
            <a:avLst/>
          </a:prstGeom>
          <a:noFill/>
        </p:spPr>
        <p:txBody>
          <a:bodyPr wrap="square" rtlCol="0">
            <a:spAutoFit/>
          </a:bodyPr>
          <a:lstStyle/>
          <a:p>
            <a:r>
              <a:rPr kumimoji="1" lang="ja-JP" altLang="en-US" dirty="0">
                <a:latin typeface="メイリオ" panose="020B0604030504040204" pitchFamily="50" charset="-128"/>
                <a:ea typeface="メイリオ" panose="020B0604030504040204" pitchFamily="50" charset="-128"/>
              </a:rPr>
              <a:t>さいぜん</a:t>
            </a:r>
          </a:p>
        </p:txBody>
      </p:sp>
      <p:sp>
        <p:nvSpPr>
          <p:cNvPr id="13" name="テキスト ボックス 12">
            <a:extLst>
              <a:ext uri="{FF2B5EF4-FFF2-40B4-BE49-F238E27FC236}">
                <a16:creationId xmlns:a16="http://schemas.microsoft.com/office/drawing/2014/main" id="{5B0B278B-170E-E48C-2136-3ECBB4DB22F4}"/>
              </a:ext>
            </a:extLst>
          </p:cNvPr>
          <p:cNvSpPr txBox="1"/>
          <p:nvPr/>
        </p:nvSpPr>
        <p:spPr>
          <a:xfrm>
            <a:off x="9741526" y="6135018"/>
            <a:ext cx="796705" cy="246221"/>
          </a:xfrm>
          <a:prstGeom prst="rect">
            <a:avLst/>
          </a:prstGeom>
          <a:noFill/>
        </p:spPr>
        <p:txBody>
          <a:bodyPr wrap="square" rtlCol="0">
            <a:spAutoFit/>
          </a:bodyPr>
          <a:lstStyle/>
          <a:p>
            <a:r>
              <a:rPr kumimoji="1" lang="ja-JP" altLang="en-US" sz="1000" dirty="0">
                <a:latin typeface="メイリオ" panose="020B0604030504040204" pitchFamily="50" charset="-128"/>
                <a:ea typeface="メイリオ" panose="020B0604030504040204" pitchFamily="50" charset="-128"/>
              </a:rPr>
              <a:t>つ な み</a:t>
            </a:r>
          </a:p>
        </p:txBody>
      </p:sp>
      <p:sp>
        <p:nvSpPr>
          <p:cNvPr id="7" name="テキスト ボックス 6">
            <a:extLst>
              <a:ext uri="{FF2B5EF4-FFF2-40B4-BE49-F238E27FC236}">
                <a16:creationId xmlns:a16="http://schemas.microsoft.com/office/drawing/2014/main" id="{D66C92C5-603F-2ED2-2C88-44AA00618202}"/>
              </a:ext>
            </a:extLst>
          </p:cNvPr>
          <p:cNvSpPr txBox="1"/>
          <p:nvPr/>
        </p:nvSpPr>
        <p:spPr>
          <a:xfrm>
            <a:off x="2919846" y="2396494"/>
            <a:ext cx="509154" cy="369332"/>
          </a:xfrm>
          <a:prstGeom prst="rect">
            <a:avLst/>
          </a:prstGeom>
          <a:noFill/>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つ</a:t>
            </a:r>
          </a:p>
        </p:txBody>
      </p:sp>
      <p:sp>
        <p:nvSpPr>
          <p:cNvPr id="15" name="テキスト ボックス 14">
            <a:extLst>
              <a:ext uri="{FF2B5EF4-FFF2-40B4-BE49-F238E27FC236}">
                <a16:creationId xmlns:a16="http://schemas.microsoft.com/office/drawing/2014/main" id="{09BDB97F-EFFA-F075-344D-AC3956C10CBF}"/>
              </a:ext>
            </a:extLst>
          </p:cNvPr>
          <p:cNvSpPr txBox="1"/>
          <p:nvPr/>
        </p:nvSpPr>
        <p:spPr>
          <a:xfrm>
            <a:off x="7452013" y="4888469"/>
            <a:ext cx="796705" cy="246221"/>
          </a:xfrm>
          <a:prstGeom prst="rect">
            <a:avLst/>
          </a:prstGeom>
          <a:noFill/>
        </p:spPr>
        <p:txBody>
          <a:bodyPr wrap="square" rtlCol="0">
            <a:spAutoFit/>
          </a:bodyPr>
          <a:lstStyle/>
          <a:p>
            <a:r>
              <a:rPr kumimoji="1" lang="ja-JP" altLang="en-US" sz="1000" dirty="0">
                <a:latin typeface="メイリオ" panose="020B0604030504040204" pitchFamily="50" charset="-128"/>
                <a:ea typeface="メイリオ" panose="020B0604030504040204" pitchFamily="50" charset="-128"/>
              </a:rPr>
              <a:t>むずか</a:t>
            </a:r>
          </a:p>
        </p:txBody>
      </p:sp>
    </p:spTree>
    <p:extLst>
      <p:ext uri="{BB962C8B-B14F-4D97-AF65-F5344CB8AC3E}">
        <p14:creationId xmlns:p14="http://schemas.microsoft.com/office/powerpoint/2010/main" val="722664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2013 - 2022 テーマ">
  <a:themeElements>
    <a:clrScheme name="Office 2013 - 2022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10180</TotalTime>
  <Words>1544</Words>
  <Application>Microsoft Office PowerPoint</Application>
  <PresentationFormat>ワイド画面</PresentationFormat>
  <Paragraphs>191</Paragraphs>
  <Slides>11</Slides>
  <Notes>11</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11</vt:i4>
      </vt:variant>
    </vt:vector>
  </HeadingPairs>
  <TitlesOfParts>
    <vt:vector size="20" baseType="lpstr">
      <vt:lpstr>ＭＳ ゴシック</vt:lpstr>
      <vt:lpstr>Calibri</vt:lpstr>
      <vt:lpstr>Calibri Light</vt:lpstr>
      <vt:lpstr>Arial</vt:lpstr>
      <vt:lpstr>ＭＳ Ｐゴシック</vt:lpstr>
      <vt:lpstr>メイリオ</vt:lpstr>
      <vt:lpstr>游ゴシック</vt:lpstr>
      <vt:lpstr>Meiryo UI</vt:lpstr>
      <vt:lpstr>Office 2013 - 2022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宿題：これまでの防災学習を「家族会議」で共有しよう！</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07-PE0559</dc:creator>
  <cp:lastModifiedBy>新潟県</cp:lastModifiedBy>
  <cp:revision>984</cp:revision>
  <cp:lastPrinted>2026-07-30T04:26:22Z</cp:lastPrinted>
  <dcterms:created xsi:type="dcterms:W3CDTF">2020-08-24T09:47:12Z</dcterms:created>
  <dcterms:modified xsi:type="dcterms:W3CDTF">2026-08-03T05:59:43Z</dcterms:modified>
</cp:coreProperties>
</file>