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 saveSubsetFonts="1" autoCompressPictures="0">
  <p:sldMasterIdLst>
    <p:sldMasterId id="2147483672" r:id="rId1"/>
  </p:sldMasterIdLst>
  <p:notesMasterIdLst>
    <p:notesMasterId r:id="rId8"/>
  </p:notesMasterIdLst>
  <p:handoutMasterIdLst>
    <p:handoutMasterId r:id="rId9"/>
  </p:handoutMasterIdLst>
  <p:sldIdLst>
    <p:sldId id="334" r:id="rId2"/>
    <p:sldId id="383" r:id="rId3"/>
    <p:sldId id="384" r:id="rId4"/>
    <p:sldId id="386" r:id="rId5"/>
    <p:sldId id="387" r:id="rId6"/>
    <p:sldId id="3944" r:id="rId7"/>
  </p:sldIdLst>
  <p:sldSz cx="12192000" cy="6858000"/>
  <p:notesSz cx="7099300" cy="10234613"/>
  <p:embeddedFontLst>
    <p:embeddedFont>
      <p:font typeface="BIZ UDPゴシック" panose="020B0400000000000000" pitchFamily="50" charset="-128"/>
      <p:regular r:id="rId10"/>
      <p:bold r:id="rId11"/>
    </p:embeddedFont>
    <p:embeddedFont>
      <p:font typeface="Century" panose="02040604050505020304" pitchFamily="18" charset="0"/>
      <p:regular r:id="rId12"/>
    </p:embeddedFont>
    <p:embeddedFont>
      <p:font typeface="メイリオ" panose="020B0604030504040204" pitchFamily="50" charset="-128"/>
      <p:regular r:id="rId13"/>
      <p:bold r:id="rId14"/>
      <p:italic r:id="rId15"/>
      <p:boldItalic r:id="rId16"/>
    </p:embeddedFont>
    <p:embeddedFont>
      <p:font typeface="游ゴシック" panose="020B0400000000000000" pitchFamily="50" charset="-128"/>
      <p:regular r:id="rId17"/>
      <p:bold r:id="rId1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07-PE0559" initials="0" lastIdx="1" clrIdx="0">
    <p:extLst>
      <p:ext uri="{19B8F6BF-5375-455C-9EA6-DF929625EA0E}">
        <p15:presenceInfo xmlns:p15="http://schemas.microsoft.com/office/powerpoint/2012/main" userId="S::H-Satou@nceinccojp2.onmicrosoft.com::ea8fcc43-05d7-47eb-90be-6a3be02bba7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5353"/>
    <a:srgbClr val="97C577"/>
    <a:srgbClr val="000000"/>
    <a:srgbClr val="FFFFCC"/>
    <a:srgbClr val="EB4C31"/>
    <a:srgbClr val="0070C0"/>
    <a:srgbClr val="FDECE9"/>
    <a:srgbClr val="5B9BD5"/>
    <a:srgbClr val="214DA0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56" autoAdjust="0"/>
    <p:restoredTop sz="75527" autoAdjust="0"/>
  </p:normalViewPr>
  <p:slideViewPr>
    <p:cSldViewPr snapToGrid="0">
      <p:cViewPr varScale="1">
        <p:scale>
          <a:sx n="68" d="100"/>
          <a:sy n="68" d="100"/>
        </p:scale>
        <p:origin x="822" y="24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>
      <p:cViewPr varScale="1">
        <p:scale>
          <a:sx n="64" d="100"/>
          <a:sy n="64" d="100"/>
        </p:scale>
        <p:origin x="331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tableStyles" Target="tableStyles.xml"/><Relationship Id="rId10" Type="http://schemas.openxmlformats.org/officeDocument/2006/relationships/font" Target="fonts/font1.fntdata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font" Target="fonts/font5.fntdata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A93A6887-7F11-4B65-A981-7101893C818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137" cy="512304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AA15208-E28C-4EDA-882B-43C2834DEB5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0507" y="0"/>
            <a:ext cx="3077137" cy="512304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r">
              <a:defRPr sz="1200"/>
            </a:lvl1pPr>
          </a:lstStyle>
          <a:p>
            <a:fld id="{1EBADBB5-41D6-4C92-99E8-86970323414E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C5C71D3-A553-4BDD-BC0E-80917D4328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722309"/>
            <a:ext cx="3077137" cy="512304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C94B761-B5EE-459A-8619-403E17B3585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0507" y="9722309"/>
            <a:ext cx="3077137" cy="512304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r">
              <a:defRPr sz="1200"/>
            </a:lvl1pPr>
          </a:lstStyle>
          <a:p>
            <a:fld id="{10817BBF-2506-419F-BDAD-6695407A8C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1117578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43" tIns="47371" rIns="94743" bIns="4737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09604" y="4924990"/>
            <a:ext cx="5680103" cy="4029684"/>
          </a:xfrm>
          <a:prstGeom prst="rect">
            <a:avLst/>
          </a:prstGeom>
        </p:spPr>
        <p:txBody>
          <a:bodyPr vert="horz" lIns="94743" tIns="47371" rIns="94743" bIns="4737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722309"/>
            <a:ext cx="3077137" cy="512304"/>
          </a:xfrm>
          <a:prstGeom prst="rect">
            <a:avLst/>
          </a:prstGeom>
        </p:spPr>
        <p:txBody>
          <a:bodyPr vert="horz" lIns="94743" tIns="47371" rIns="94743" bIns="4737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8" name="ヘッダー プレースホルダー 7">
            <a:extLst>
              <a:ext uri="{FF2B5EF4-FFF2-40B4-BE49-F238E27FC236}">
                <a16:creationId xmlns:a16="http://schemas.microsoft.com/office/drawing/2014/main" id="{6AC1BE29-42C0-4851-B748-E81A40789E1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137" cy="512304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>
              <a:defRPr sz="12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endParaRPr kumimoji="1"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400523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79425" y="1279525"/>
            <a:ext cx="6140450" cy="3454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82034">
              <a:defRPr/>
            </a:pPr>
            <a:r>
              <a:rPr kumimoji="1" lang="ja-JP" altLang="en-US" dirty="0"/>
              <a:t>●次は、「警戒レベル、避難情報、避難行動の組合せゲーム」です。</a:t>
            </a:r>
            <a:endParaRPr kumimoji="1" lang="en-US" altLang="ja-JP" dirty="0"/>
          </a:p>
          <a:p>
            <a:pPr defTabSz="982034">
              <a:defRPr/>
            </a:pPr>
            <a:r>
              <a:rPr kumimoji="1" lang="ja-JP" altLang="en-US" dirty="0"/>
              <a:t>●グループ毎に配布してある大きな表を使ったゲームです。配布した表を見ながら説明を聞いてください。</a:t>
            </a:r>
          </a:p>
          <a:p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en-US" altLang="ja-JP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※</a:t>
            </a:r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グループに分かれ、組合せゲーム表・組合せゲームカードを配布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879855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542925" y="592138"/>
            <a:ext cx="6332538" cy="35623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Bef>
                <a:spcPts val="518"/>
              </a:spcBef>
            </a:pPr>
            <a:r>
              <a:rPr lang="ja-JP" altLang="en-US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●これから、避難行動と各種情報の組合せゲームを始めます。</a:t>
            </a:r>
          </a:p>
          <a:p>
            <a:pPr algn="just">
              <a:lnSpc>
                <a:spcPct val="115000"/>
              </a:lnSpc>
              <a:spcBef>
                <a:spcPts val="518"/>
              </a:spcBef>
            </a:pPr>
            <a:r>
              <a:rPr lang="ja-JP" altLang="en-US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●災害の危険度を示す情報には、</a:t>
            </a:r>
          </a:p>
          <a:p>
            <a:pPr algn="just">
              <a:lnSpc>
                <a:spcPct val="115000"/>
              </a:lnSpc>
              <a:spcBef>
                <a:spcPts val="518"/>
              </a:spcBef>
            </a:pPr>
            <a:r>
              <a:rPr lang="ja-JP" altLang="en-US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・新潟県等の河川を管理している機関が発信する河川の情報</a:t>
            </a:r>
          </a:p>
          <a:p>
            <a:pPr algn="just">
              <a:lnSpc>
                <a:spcPct val="115000"/>
              </a:lnSpc>
              <a:spcBef>
                <a:spcPts val="518"/>
              </a:spcBef>
            </a:pPr>
            <a:r>
              <a:rPr lang="ja-JP" altLang="en-US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・気象庁等が発信する防災気象情報</a:t>
            </a:r>
          </a:p>
          <a:p>
            <a:pPr algn="just">
              <a:lnSpc>
                <a:spcPct val="115000"/>
              </a:lnSpc>
              <a:spcBef>
                <a:spcPts val="518"/>
              </a:spcBef>
            </a:pPr>
            <a:r>
              <a:rPr lang="ja-JP" altLang="en-US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・市町村が発令する避難情報</a:t>
            </a:r>
          </a:p>
          <a:p>
            <a:pPr algn="just">
              <a:lnSpc>
                <a:spcPct val="115000"/>
              </a:lnSpc>
              <a:spcBef>
                <a:spcPts val="518"/>
              </a:spcBef>
            </a:pPr>
            <a:r>
              <a:rPr lang="ja-JP" altLang="en-US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の３つの情報があります。</a:t>
            </a:r>
          </a:p>
          <a:p>
            <a:pPr algn="just">
              <a:lnSpc>
                <a:spcPct val="115000"/>
              </a:lnSpc>
              <a:spcBef>
                <a:spcPts val="518"/>
              </a:spcBef>
            </a:pPr>
            <a:r>
              <a:rPr lang="ja-JP" altLang="en-US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●それぞれの情報には、１～５の数字と５つの色で示した「警戒レベル」というものが定められています。危険度は、５になるにつれてあがります。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lIns="94759" tIns="47380" rIns="94759" bIns="47380"/>
          <a:lstStyle/>
          <a:p>
            <a:fld id="{C01A6994-5F9D-48ED-83A3-550565F20F56}" type="slidenum">
              <a:rPr kumimoji="1" lang="ja-JP" altLang="en-US" smtClean="0"/>
              <a:t>1</a:t>
            </a:fld>
            <a:endParaRPr kumimoji="1" lang="ja-JP" altLang="en-US"/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A8155B5-4680-4A1E-B0FA-203A3C5DC0C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 lIns="94759" tIns="47380" rIns="94759" bIns="47380"/>
          <a:lstStyle/>
          <a:p>
            <a:r>
              <a:rPr kumimoji="1" lang="en-US" altLang="ja-JP"/>
              <a:t>2020/10/15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0561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A133D7-CA87-60D0-7E02-AFCA90801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FCB2941-54CB-F59A-5AEC-B9D58DDE66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42925" y="592138"/>
            <a:ext cx="6332538" cy="356235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F001236-6E2E-7B8B-36FD-2B67E10945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●各グループには８種類のカードと１枚の表が配られています。</a:t>
            </a: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●表には、左から、河川情報、防災気象情報、警戒レベル１～５が書かれています。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●防災気象情報は令和８年５月から新しくなったもので、河川氾濫、大雨、土砂災害を５段階で表現します。</a:t>
            </a: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●警戒レベル１～５で発信される「避難情報」と「とるべき情報」が何か、当てはまるカードの組合せを考えてみましょう。</a:t>
            </a: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●なお、ひとつの枠に２つのカードが入ることもあります。</a:t>
            </a: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●ゲームの制限時間は２分です。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BFDAC25-6288-B00A-E5C6-3E70F4FDA0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lIns="94759" tIns="47380" rIns="94759" bIns="47380"/>
          <a:lstStyle/>
          <a:p>
            <a:fld id="{C01A6994-5F9D-48ED-83A3-550565F20F56}" type="slidenum">
              <a:rPr kumimoji="1" lang="ja-JP" altLang="en-US" smtClean="0"/>
              <a:t>2</a:t>
            </a:fld>
            <a:endParaRPr kumimoji="1" lang="ja-JP" altLang="en-US"/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822A679-BBC5-9525-7D40-B92F30BBD4E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 lIns="94759" tIns="47380" rIns="94759" bIns="47380"/>
          <a:lstStyle/>
          <a:p>
            <a:r>
              <a:rPr kumimoji="1" lang="en-US" altLang="ja-JP"/>
              <a:t>2020/10/15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5423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2A0AD-EAFC-791B-9F9F-C10723A2D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F312CFB-E960-C9DA-2A27-F7A25A05C6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79425" y="1279525"/>
            <a:ext cx="6140450" cy="345440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174E1A0-0FA6-72F4-C87B-12CB0027BB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82034">
              <a:defRPr/>
            </a:pPr>
            <a:r>
              <a:rPr kumimoji="1" lang="ja-JP" altLang="en-US" dirty="0"/>
              <a:t>●ゲームの答え合わせと解説です。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988776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8C953-27D9-5E79-7456-D15155AD8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AD82BB3-81C5-5D1A-F754-CBAD405F9B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42925" y="592138"/>
            <a:ext cx="6332538" cy="356235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4D14952-4D4E-3352-A178-64DE0D8957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●ゲームの答え合わせを行います。表の下に入れた資料を出して、資料の●ページ目の●コマを見てください。</a:t>
            </a: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（生徒への投げかけ）</a:t>
            </a: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・全問正解した班はありますか？</a:t>
            </a: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→挙手してもらう</a:t>
            </a: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・不正解の班にはどこを間違えたか発言してもらう</a:t>
            </a:r>
          </a:p>
          <a:p>
            <a:endParaRPr kumimoji="1" lang="ja-JP" altLang="en-US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（解説）</a:t>
            </a: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●豪雨時には、市町村は、河川や気象の情報を参考に、避難情報を発令しますにで、その情報に十分注意して下さい。</a:t>
            </a: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●もし、○○○（市町村名）から避難情報が発令された場合のポイントは２つ。</a:t>
            </a: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①警戒レベル３の高齢者等避難開始の情報が発令されたときは、避難の準備を始めて下さい。また、避難に時間のかかる高齢者などは、場合によっては避難を開始する必要もあります。家族に高齢者がいる場合は、サポートも考えられます。</a:t>
            </a: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②警戒レベル４の避難指示（緊急）が発令された場合は、危険な状態です。全員避難行動を開始です。全員とは、</a:t>
            </a:r>
            <a:r>
              <a:rPr kumimoji="1" lang="en-US" altLang="ja-JP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(</a:t>
            </a:r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市</a:t>
            </a:r>
            <a:r>
              <a:rPr kumimoji="1" lang="en-US" altLang="ja-JP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or</a:t>
            </a:r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町</a:t>
            </a:r>
            <a:r>
              <a:rPr kumimoji="1" lang="en-US" altLang="ja-JP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or</a:t>
            </a:r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村</a:t>
            </a:r>
            <a:r>
              <a:rPr kumimoji="1" lang="en-US" altLang="ja-JP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)</a:t>
            </a:r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民全員ということではなく、災害の危険がある地域（例えば、河川氾濫、土砂災害など）の対象の人が、全員避難する</a:t>
            </a:r>
            <a:r>
              <a:rPr kumimoji="1" lang="ja-JP" altLang="en-US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という意味</a:t>
            </a:r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です。もちろん、１時間目で学んだとおり、安全な場所にいる場合は、その場にとどまることも選択肢の一つです。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BBA3D7B-BA66-E617-7AC0-FCD851F746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lIns="94759" tIns="47380" rIns="94759" bIns="47380"/>
          <a:lstStyle/>
          <a:p>
            <a:fld id="{C01A6994-5F9D-48ED-83A3-550565F20F56}" type="slidenum">
              <a:rPr kumimoji="1" lang="ja-JP" altLang="en-US" smtClean="0"/>
              <a:t>4</a:t>
            </a:fld>
            <a:endParaRPr kumimoji="1" lang="ja-JP" altLang="en-US"/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F0418C0-8FDA-9416-DC6B-7B1CE8A517E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 lIns="94759" tIns="47380" rIns="94759" bIns="47380"/>
          <a:lstStyle/>
          <a:p>
            <a:r>
              <a:rPr kumimoji="1" lang="en-US" altLang="ja-JP"/>
              <a:t>2020/10/15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21318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82600" y="576263"/>
            <a:ext cx="6145213" cy="34575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>
              <a:defRPr sz="1000"/>
            </a:pPr>
            <a:r>
              <a:rPr lang="ja-JP" altLang="en-US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●新潟県等が発信する河川水位情報ついてです。</a:t>
            </a:r>
          </a:p>
          <a:p>
            <a:pPr algn="l" rtl="0">
              <a:defRPr sz="1000"/>
            </a:pPr>
            <a:r>
              <a:rPr lang="ja-JP" altLang="en-US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●河川の水位は、雨が継続すると時間とともに上昇しますが、洪水の危険度を周知するための水位レベルが決められています。画面には信濃川割野水位局の水位を示しています。</a:t>
            </a:r>
          </a:p>
          <a:p>
            <a:pPr algn="l" rtl="0">
              <a:defRPr sz="1000"/>
            </a:pPr>
            <a:r>
              <a:rPr lang="ja-JP" altLang="en-US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●ポイントは２つ。</a:t>
            </a:r>
          </a:p>
          <a:p>
            <a:pPr algn="l" rtl="0">
              <a:defRPr sz="1000"/>
            </a:pPr>
            <a:r>
              <a:rPr lang="ja-JP" altLang="en-US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①水位がレベル３の避難判断水位を超えたら、避難の準備、高齢者など避難に時間がかかる人は場合によっては避難開始。</a:t>
            </a:r>
          </a:p>
          <a:p>
            <a:pPr algn="l" rtl="0">
              <a:defRPr sz="1000"/>
            </a:pPr>
            <a:r>
              <a:rPr lang="ja-JP" altLang="en-US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②さらに上昇しレベル４の氾濫危険水位）を超えたら、河川が氾濫する恐れがある危険な状態なので、全員が危険な場所から避難してください。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lIns="94759" tIns="47380" rIns="94759" bIns="47380"/>
          <a:lstStyle/>
          <a:p>
            <a:fld id="{C01A6994-5F9D-48ED-83A3-550565F20F56}" type="slidenum">
              <a:rPr kumimoji="1" lang="ja-JP" altLang="en-US" smtClean="0"/>
              <a:t>5</a:t>
            </a:fld>
            <a:endParaRPr kumimoji="1" lang="ja-JP" altLang="en-US"/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6CF7DAC-2BC2-416A-A572-75C45635055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 lIns="94759" tIns="47380" rIns="94759" bIns="47380"/>
          <a:lstStyle/>
          <a:p>
            <a:r>
              <a:rPr kumimoji="1" lang="en-US" altLang="ja-JP"/>
              <a:t>2020/10/15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3068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0F529-5338-4CB0-A876-C95D6600ABBE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5730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5ED90-775C-4A61-B785-95AE1934E2C7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3525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04849-328B-4117-95FA-337F3E2944C1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2124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22F09-1500-4583-86D0-C34476B40A27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9569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24040-F0EE-4929-BD29-E5021F0D53BB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9962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A9A19-3EF5-4652-B008-2CFAB32CE149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651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B7B34-21B9-4AEA-81E5-017D6A80AD51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1072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F9C60-3917-4692-B5C8-9E5C75A6FD92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6203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96E50-7859-42CF-B2D5-E233CE9AEA31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9941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CDE52-9D54-4D91-961E-7D19BF24FE97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8564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3A379-490F-4B36-9FAA-69599F703E82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6948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2471B-3783-4C89-886D-5378EA04AF9B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9000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006B6DE5-51E9-6AFC-1BB9-3A67456C37B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" y="0"/>
            <a:ext cx="12209124" cy="68580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C8104DE-0EAD-8FAF-1EA4-E7EF4C472E02}"/>
              </a:ext>
            </a:extLst>
          </p:cNvPr>
          <p:cNvSpPr/>
          <p:nvPr/>
        </p:nvSpPr>
        <p:spPr>
          <a:xfrm>
            <a:off x="1" y="1467465"/>
            <a:ext cx="12209123" cy="2397401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6CCBEF9-508B-4FAD-9F13-3AF27CE4705D}"/>
              </a:ext>
            </a:extLst>
          </p:cNvPr>
          <p:cNvSpPr txBox="1"/>
          <p:nvPr/>
        </p:nvSpPr>
        <p:spPr>
          <a:xfrm>
            <a:off x="1118346" y="1874452"/>
            <a:ext cx="9972431" cy="1820808"/>
          </a:xfrm>
          <a:prstGeom prst="rect">
            <a:avLst/>
          </a:prstGeom>
          <a:noFill/>
        </p:spPr>
        <p:txBody>
          <a:bodyPr wrap="square" lIns="108000" rIns="0" rtlCol="0" anchor="ctr" anchorCtr="0">
            <a:noAutofit/>
          </a:bodyPr>
          <a:lstStyle/>
          <a:p>
            <a:r>
              <a:rPr kumimoji="1" lang="ja-JP" altLang="en-US" sz="5800" b="1" dirty="0">
                <a:solidFill>
                  <a:schemeClr val="bg1"/>
                </a:solidFill>
                <a:effectLst>
                  <a:outerShdw dist="88900" dir="2700000" algn="tl" rotWithShape="0">
                    <a:prstClr val="black">
                      <a:alpha val="4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２</a:t>
            </a:r>
            <a:r>
              <a:rPr kumimoji="1" lang="en-US" altLang="ja-JP" sz="5800" b="1" dirty="0">
                <a:solidFill>
                  <a:schemeClr val="bg1"/>
                </a:solidFill>
                <a:effectLst>
                  <a:outerShdw dist="88900" dir="2700000" algn="tl" rotWithShape="0">
                    <a:prstClr val="black">
                      <a:alpha val="4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6000" b="1" dirty="0">
                <a:solidFill>
                  <a:schemeClr val="bg1"/>
                </a:solidFill>
                <a:effectLst>
                  <a:outerShdw dist="88900" dir="2700000" algn="tl" rotWithShape="0">
                    <a:prstClr val="black">
                      <a:alpha val="4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警戒レベル、避難情報、</a:t>
            </a:r>
            <a:endParaRPr kumimoji="1" lang="en-US" altLang="ja-JP" sz="6000" b="1" dirty="0">
              <a:solidFill>
                <a:schemeClr val="bg1"/>
              </a:solidFill>
              <a:effectLst>
                <a:outerShdw dist="88900" dir="2700000" algn="tl" rotWithShape="0">
                  <a:prstClr val="black">
                    <a:alpha val="40000"/>
                  </a:prstClr>
                </a:outerShdw>
              </a:effectLst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6000" b="1" dirty="0">
                <a:solidFill>
                  <a:schemeClr val="bg1"/>
                </a:solidFill>
                <a:effectLst>
                  <a:outerShdw dist="88900" dir="2700000" algn="tl" rotWithShape="0">
                    <a:prstClr val="black">
                      <a:alpha val="4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　 避難行動の組合せゲーム</a:t>
            </a:r>
            <a:endParaRPr kumimoji="1" lang="en-US" altLang="ja-JP" sz="6000" b="1" dirty="0">
              <a:solidFill>
                <a:schemeClr val="bg1"/>
              </a:solidFill>
              <a:effectLst>
                <a:outerShdw dist="88900" dir="2700000" algn="tl" rotWithShape="0">
                  <a:prstClr val="black">
                    <a:alpha val="40000"/>
                  </a:prstClr>
                </a:outerShdw>
              </a:effectLst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B54E879C-55B4-FBEF-F47E-55D15DFD7AED}"/>
              </a:ext>
            </a:extLst>
          </p:cNvPr>
          <p:cNvGrpSpPr/>
          <p:nvPr/>
        </p:nvGrpSpPr>
        <p:grpSpPr>
          <a:xfrm>
            <a:off x="3325586" y="4443994"/>
            <a:ext cx="5540828" cy="1365606"/>
            <a:chOff x="3403741" y="4443994"/>
            <a:chExt cx="5540828" cy="1365606"/>
          </a:xfrm>
        </p:grpSpPr>
        <p:sp>
          <p:nvSpPr>
            <p:cNvPr id="7" name="四角形: 角を丸くする 6">
              <a:extLst>
                <a:ext uri="{FF2B5EF4-FFF2-40B4-BE49-F238E27FC236}">
                  <a16:creationId xmlns:a16="http://schemas.microsoft.com/office/drawing/2014/main" id="{7EA6C08F-ADBC-4C0E-D4ED-CBE6E3771993}"/>
                </a:ext>
              </a:extLst>
            </p:cNvPr>
            <p:cNvSpPr/>
            <p:nvPr/>
          </p:nvSpPr>
          <p:spPr>
            <a:xfrm>
              <a:off x="3403741" y="4678630"/>
              <a:ext cx="5540828" cy="812193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350"/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4F0EDF5-9D59-A07F-4AD7-9E10AA1B043A}"/>
                </a:ext>
              </a:extLst>
            </p:cNvPr>
            <p:cNvSpPr txBox="1"/>
            <p:nvPr/>
          </p:nvSpPr>
          <p:spPr>
            <a:xfrm>
              <a:off x="3403741" y="4443994"/>
              <a:ext cx="5540828" cy="1365606"/>
            </a:xfrm>
            <a:prstGeom prst="rect">
              <a:avLst/>
            </a:prstGeom>
            <a:noFill/>
          </p:spPr>
          <p:txBody>
            <a:bodyPr wrap="square" lIns="135000" rtlCol="0" anchor="ctr" anchorCtr="0">
              <a:noAutofit/>
            </a:bodyPr>
            <a:lstStyle/>
            <a:p>
              <a:pPr algn="ctr"/>
              <a:r>
                <a:rPr kumimoji="1" lang="ja-JP" altLang="en-US" sz="4400" b="1" dirty="0">
                  <a:solidFill>
                    <a:schemeClr val="bg1"/>
                  </a:solidFill>
                  <a:effectLst>
                    <a:outerShdw dist="88900" dir="2700000" algn="tl" rotWithShape="0">
                      <a:prstClr val="black">
                        <a:alpha val="40000"/>
                      </a:prstClr>
                    </a:outerShdw>
                  </a:effectLst>
                  <a:latin typeface="メイリオ" panose="020B0604030504040204" pitchFamily="50" charset="-128"/>
                  <a:ea typeface="メイリオ" panose="020B0604030504040204" pitchFamily="50" charset="-128"/>
                </a:rPr>
                <a:t>グループワーク①</a:t>
              </a:r>
              <a:endParaRPr kumimoji="1" lang="en-US" altLang="ja-JP" sz="4400" b="1" dirty="0">
                <a:solidFill>
                  <a:schemeClr val="bg1"/>
                </a:solidFill>
                <a:effectLst>
                  <a:outerShdw dist="88900" dir="2700000" algn="tl" rotWithShape="0">
                    <a:prstClr val="black">
                      <a:alpha val="4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6F03800-7DEC-569A-FA49-100A15CB376B}"/>
              </a:ext>
            </a:extLst>
          </p:cNvPr>
          <p:cNvSpPr txBox="1"/>
          <p:nvPr/>
        </p:nvSpPr>
        <p:spPr>
          <a:xfrm>
            <a:off x="2294469" y="1508185"/>
            <a:ext cx="1451621" cy="49789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2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け   い      か   い</a:t>
            </a:r>
            <a:endParaRPr kumimoji="1" lang="en-US" altLang="ja-JP" sz="12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17BF9BF-E6F9-91A5-AA8C-1B52042A7E9D}"/>
              </a:ext>
            </a:extLst>
          </p:cNvPr>
          <p:cNvSpPr txBox="1"/>
          <p:nvPr/>
        </p:nvSpPr>
        <p:spPr>
          <a:xfrm>
            <a:off x="6940210" y="1508185"/>
            <a:ext cx="1451621" cy="49789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2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　　な　　ん</a:t>
            </a:r>
            <a:endParaRPr kumimoji="1" lang="en-US" altLang="ja-JP" sz="12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5D996F9-1724-31E2-5B0A-12DC4203F807}"/>
              </a:ext>
            </a:extLst>
          </p:cNvPr>
          <p:cNvSpPr txBox="1"/>
          <p:nvPr/>
        </p:nvSpPr>
        <p:spPr>
          <a:xfrm>
            <a:off x="2434577" y="2462850"/>
            <a:ext cx="1451621" cy="49789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2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　　な　　ん</a:t>
            </a:r>
            <a:endParaRPr kumimoji="1" lang="en-US" altLang="ja-JP" sz="12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" name="スライド番号プレースホルダー 9">
            <a:extLst>
              <a:ext uri="{FF2B5EF4-FFF2-40B4-BE49-F238E27FC236}">
                <a16:creationId xmlns:a16="http://schemas.microsoft.com/office/drawing/2014/main" id="{414B5EB3-4D33-570B-56F7-0FA26747B986}"/>
              </a:ext>
            </a:extLst>
          </p:cNvPr>
          <p:cNvSpPr txBox="1">
            <a:spLocks/>
          </p:cNvSpPr>
          <p:nvPr/>
        </p:nvSpPr>
        <p:spPr>
          <a:xfrm>
            <a:off x="11322921" y="0"/>
            <a:ext cx="869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6C58C4-C82E-4833-8098-8F727F1E616F}" type="slidenum">
              <a:rPr kumimoji="1" lang="ja-JP" altLang="en-US" sz="160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/>
              <a:t>0</a:t>
            </a:fld>
            <a:endParaRPr kumimoji="1"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03204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9">
            <a:extLst>
              <a:ext uri="{FF2B5EF4-FFF2-40B4-BE49-F238E27FC236}">
                <a16:creationId xmlns:a16="http://schemas.microsoft.com/office/drawing/2014/main" id="{54798F5D-42A5-F0BD-3B80-6DC156C4C23B}"/>
              </a:ext>
            </a:extLst>
          </p:cNvPr>
          <p:cNvSpPr txBox="1">
            <a:spLocks/>
          </p:cNvSpPr>
          <p:nvPr/>
        </p:nvSpPr>
        <p:spPr>
          <a:xfrm>
            <a:off x="8610600" y="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6C58C4-C82E-4833-8098-8F727F1E616F}" type="slidenum">
              <a:rPr kumimoji="1" lang="ja-JP" altLang="en-US" sz="160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/>
              <a:t>1</a:t>
            </a:fld>
            <a:endParaRPr kumimoji="1"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6BB4ABFB-7428-F446-BC88-BA57A04815F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71932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8F70F56-9FF7-A8C1-654F-9DC392EE679F}"/>
              </a:ext>
            </a:extLst>
          </p:cNvPr>
          <p:cNvSpPr txBox="1"/>
          <p:nvPr/>
        </p:nvSpPr>
        <p:spPr>
          <a:xfrm>
            <a:off x="65000" y="107328"/>
            <a:ext cx="9144000" cy="612000"/>
          </a:xfrm>
          <a:prstGeom prst="rect">
            <a:avLst/>
          </a:prstGeom>
          <a:noFill/>
        </p:spPr>
        <p:txBody>
          <a:bodyPr wrap="square" lIns="180000" tIns="180000" rIns="0" bIns="0" rtlCol="0" anchor="ctr" anchorCtr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kumimoji="1" sz="3600" b="1" i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lang="ja-JP" altLang="en-US" i="0" dirty="0"/>
              <a:t>組合せゲーム（ルール説明）</a:t>
            </a:r>
            <a:endParaRPr lang="en-US" altLang="ja-JP" i="0" dirty="0"/>
          </a:p>
        </p:txBody>
      </p:sp>
      <p:sp>
        <p:nvSpPr>
          <p:cNvPr id="14" name="スライド番号プレースホルダー 9">
            <a:extLst>
              <a:ext uri="{FF2B5EF4-FFF2-40B4-BE49-F238E27FC236}">
                <a16:creationId xmlns:a16="http://schemas.microsoft.com/office/drawing/2014/main" id="{DA0A52DE-66EC-BD13-281F-A9E372D884A7}"/>
              </a:ext>
            </a:extLst>
          </p:cNvPr>
          <p:cNvSpPr txBox="1">
            <a:spLocks/>
          </p:cNvSpPr>
          <p:nvPr/>
        </p:nvSpPr>
        <p:spPr>
          <a:xfrm>
            <a:off x="11322921" y="0"/>
            <a:ext cx="869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6C58C4-C82E-4833-8098-8F727F1E616F}" type="slidenum">
              <a:rPr kumimoji="1" lang="ja-JP" altLang="en-US" sz="160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/>
              <a:t>1</a:t>
            </a:fld>
            <a:endParaRPr kumimoji="1"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20469D13-46A2-7C08-2B58-A8A61299C57F}"/>
              </a:ext>
            </a:extLst>
          </p:cNvPr>
          <p:cNvSpPr/>
          <p:nvPr/>
        </p:nvSpPr>
        <p:spPr>
          <a:xfrm>
            <a:off x="3391951" y="5425972"/>
            <a:ext cx="7276049" cy="934114"/>
          </a:xfrm>
          <a:prstGeom prst="roundRect">
            <a:avLst>
              <a:gd name="adj" fmla="val 50000"/>
            </a:avLst>
          </a:prstGeom>
          <a:solidFill>
            <a:srgbClr val="FFD9D9"/>
          </a:solidFill>
          <a:ln w="38100">
            <a:solidFill>
              <a:srgbClr val="EC5A5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350"/>
          </a:p>
        </p:txBody>
      </p:sp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201519B2-6AB4-51D4-1FB8-C8BEB43CBC42}"/>
              </a:ext>
            </a:extLst>
          </p:cNvPr>
          <p:cNvSpPr/>
          <p:nvPr/>
        </p:nvSpPr>
        <p:spPr>
          <a:xfrm>
            <a:off x="3391951" y="4146346"/>
            <a:ext cx="7276049" cy="934114"/>
          </a:xfrm>
          <a:prstGeom prst="roundRect">
            <a:avLst>
              <a:gd name="adj" fmla="val 50000"/>
            </a:avLst>
          </a:prstGeom>
          <a:solidFill>
            <a:srgbClr val="EDFCD4"/>
          </a:solidFill>
          <a:ln w="38100">
            <a:solidFill>
              <a:srgbClr val="04B05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350"/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1F960E42-3EFE-B27E-4884-80B45577A6B5}"/>
              </a:ext>
            </a:extLst>
          </p:cNvPr>
          <p:cNvSpPr/>
          <p:nvPr/>
        </p:nvSpPr>
        <p:spPr>
          <a:xfrm>
            <a:off x="3391951" y="2877111"/>
            <a:ext cx="7276050" cy="934114"/>
          </a:xfrm>
          <a:prstGeom prst="roundRect">
            <a:avLst>
              <a:gd name="adj" fmla="val 50000"/>
            </a:avLst>
          </a:prstGeom>
          <a:solidFill>
            <a:srgbClr val="BDE3FF"/>
          </a:solidFill>
          <a:ln w="38100"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350"/>
          </a:p>
        </p:txBody>
      </p:sp>
      <p:sp>
        <p:nvSpPr>
          <p:cNvPr id="30" name="四角形: 角を丸くする 29">
            <a:extLst>
              <a:ext uri="{FF2B5EF4-FFF2-40B4-BE49-F238E27FC236}">
                <a16:creationId xmlns:a16="http://schemas.microsoft.com/office/drawing/2014/main" id="{D2F10CCD-C963-F50C-1600-DE9D1AD99CC0}"/>
              </a:ext>
            </a:extLst>
          </p:cNvPr>
          <p:cNvSpPr/>
          <p:nvPr/>
        </p:nvSpPr>
        <p:spPr>
          <a:xfrm>
            <a:off x="1052429" y="2028665"/>
            <a:ext cx="885477" cy="80604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135000" rIns="0" rtlCol="0" anchor="ctr"/>
          <a:lstStyle/>
          <a:p>
            <a:pPr algn="ctr"/>
            <a:r>
              <a:rPr kumimoji="1" lang="ja-JP" altLang="en-US" sz="40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</a:t>
            </a:r>
          </a:p>
        </p:txBody>
      </p:sp>
      <p:sp>
        <p:nvSpPr>
          <p:cNvPr id="31" name="四角形: 角を丸くする 30">
            <a:extLst>
              <a:ext uri="{FF2B5EF4-FFF2-40B4-BE49-F238E27FC236}">
                <a16:creationId xmlns:a16="http://schemas.microsoft.com/office/drawing/2014/main" id="{BE1AECA0-132B-BEAD-E965-0130DA0B330B}"/>
              </a:ext>
            </a:extLst>
          </p:cNvPr>
          <p:cNvSpPr/>
          <p:nvPr/>
        </p:nvSpPr>
        <p:spPr>
          <a:xfrm>
            <a:off x="1052429" y="2941021"/>
            <a:ext cx="885477" cy="806045"/>
          </a:xfrm>
          <a:prstGeom prst="round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135000" rIns="0" rtlCol="0" anchor="ctr"/>
          <a:lstStyle/>
          <a:p>
            <a:pPr algn="ctr"/>
            <a:r>
              <a:rPr kumimoji="1" lang="ja-JP" altLang="en-US" sz="40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</a:t>
            </a:r>
          </a:p>
        </p:txBody>
      </p:sp>
      <p:sp>
        <p:nvSpPr>
          <p:cNvPr id="32" name="四角形: 角を丸くする 31">
            <a:extLst>
              <a:ext uri="{FF2B5EF4-FFF2-40B4-BE49-F238E27FC236}">
                <a16:creationId xmlns:a16="http://schemas.microsoft.com/office/drawing/2014/main" id="{EBA8A27D-20CD-9839-2209-C2E29C84D756}"/>
              </a:ext>
            </a:extLst>
          </p:cNvPr>
          <p:cNvSpPr/>
          <p:nvPr/>
        </p:nvSpPr>
        <p:spPr>
          <a:xfrm>
            <a:off x="1052429" y="3853377"/>
            <a:ext cx="885477" cy="806045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135000" rIns="0" rtlCol="0" anchor="ctr"/>
          <a:lstStyle/>
          <a:p>
            <a:pPr algn="ctr"/>
            <a:r>
              <a:rPr kumimoji="1" lang="ja-JP" altLang="en-US" sz="4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</a:t>
            </a:r>
          </a:p>
        </p:txBody>
      </p:sp>
      <p:sp>
        <p:nvSpPr>
          <p:cNvPr id="33" name="四角形: 角を丸くする 32">
            <a:extLst>
              <a:ext uri="{FF2B5EF4-FFF2-40B4-BE49-F238E27FC236}">
                <a16:creationId xmlns:a16="http://schemas.microsoft.com/office/drawing/2014/main" id="{2B026653-055E-468B-5C0D-62A0D4EF5922}"/>
              </a:ext>
            </a:extLst>
          </p:cNvPr>
          <p:cNvSpPr/>
          <p:nvPr/>
        </p:nvSpPr>
        <p:spPr>
          <a:xfrm>
            <a:off x="1052429" y="5678090"/>
            <a:ext cx="885477" cy="806045"/>
          </a:xfrm>
          <a:prstGeom prst="roundRect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135000" rIns="0" rtlCol="0" anchor="ctr"/>
          <a:lstStyle/>
          <a:p>
            <a:pPr algn="ctr"/>
            <a:r>
              <a:rPr kumimoji="1" lang="ja-JP" altLang="en-US" sz="4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</a:t>
            </a:r>
          </a:p>
        </p:txBody>
      </p:sp>
      <p:sp>
        <p:nvSpPr>
          <p:cNvPr id="34" name="四角形: 角を丸くする 33">
            <a:extLst>
              <a:ext uri="{FF2B5EF4-FFF2-40B4-BE49-F238E27FC236}">
                <a16:creationId xmlns:a16="http://schemas.microsoft.com/office/drawing/2014/main" id="{6CEBC123-52FF-176E-2404-95E48C6B8DFD}"/>
              </a:ext>
            </a:extLst>
          </p:cNvPr>
          <p:cNvSpPr/>
          <p:nvPr/>
        </p:nvSpPr>
        <p:spPr>
          <a:xfrm>
            <a:off x="1052429" y="4765733"/>
            <a:ext cx="885477" cy="806045"/>
          </a:xfrm>
          <a:prstGeom prst="roundRect">
            <a:avLst/>
          </a:prstGeom>
          <a:solidFill>
            <a:srgbClr val="9933F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135000" rIns="0" rtlCol="0" anchor="ctr"/>
          <a:lstStyle/>
          <a:p>
            <a:pPr algn="ctr"/>
            <a:r>
              <a:rPr kumimoji="1" lang="ja-JP" altLang="en-US" sz="4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</a:t>
            </a: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DADDE2DD-73DB-6CAD-DEE8-32A1028ED99B}"/>
              </a:ext>
            </a:extLst>
          </p:cNvPr>
          <p:cNvSpPr txBox="1"/>
          <p:nvPr/>
        </p:nvSpPr>
        <p:spPr>
          <a:xfrm>
            <a:off x="2780231" y="2266770"/>
            <a:ext cx="5354582" cy="459001"/>
          </a:xfrm>
          <a:prstGeom prst="rect">
            <a:avLst/>
          </a:prstGeom>
          <a:noFill/>
          <a:ln>
            <a:noFill/>
          </a:ln>
        </p:spPr>
        <p:txBody>
          <a:bodyPr wrap="square" lIns="135000" rtlCol="0" anchor="t" anchorCtr="0">
            <a:noAutofit/>
          </a:bodyPr>
          <a:lstStyle/>
          <a:p>
            <a:pPr algn="ctr">
              <a:lnSpc>
                <a:spcPts val="3000"/>
              </a:lnSpc>
              <a:spcAft>
                <a:spcPts val="1350"/>
              </a:spcAft>
            </a:pPr>
            <a:r>
              <a:rPr kumimoji="1" lang="ja-JP" altLang="en-US" sz="4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警戒レベル１～５</a:t>
            </a:r>
            <a:endParaRPr kumimoji="1" lang="en-US" altLang="ja-JP" sz="40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右中かっこ 39">
            <a:extLst>
              <a:ext uri="{FF2B5EF4-FFF2-40B4-BE49-F238E27FC236}">
                <a16:creationId xmlns:a16="http://schemas.microsoft.com/office/drawing/2014/main" id="{276BC988-BBEF-FC4F-6C09-89D95C60D671}"/>
              </a:ext>
            </a:extLst>
          </p:cNvPr>
          <p:cNvSpPr/>
          <p:nvPr/>
        </p:nvSpPr>
        <p:spPr>
          <a:xfrm>
            <a:off x="2368406" y="2034566"/>
            <a:ext cx="458425" cy="4470994"/>
          </a:xfrm>
          <a:prstGeom prst="rightBrace">
            <a:avLst>
              <a:gd name="adj1" fmla="val 16644"/>
              <a:gd name="adj2" fmla="val 7891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sz="1350" dirty="0"/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6CC132AB-1C5B-245C-3A9F-319B8B18F00E}"/>
              </a:ext>
            </a:extLst>
          </p:cNvPr>
          <p:cNvSpPr txBox="1"/>
          <p:nvPr/>
        </p:nvSpPr>
        <p:spPr>
          <a:xfrm>
            <a:off x="3643763" y="3248016"/>
            <a:ext cx="5404367" cy="338000"/>
          </a:xfrm>
          <a:prstGeom prst="rect">
            <a:avLst/>
          </a:prstGeom>
          <a:noFill/>
          <a:ln>
            <a:noFill/>
          </a:ln>
        </p:spPr>
        <p:txBody>
          <a:bodyPr wrap="square" lIns="135000" rtlCol="0" anchor="t" anchorCtr="0">
            <a:noAutofit/>
          </a:bodyPr>
          <a:lstStyle/>
          <a:p>
            <a:pPr>
              <a:lnSpc>
                <a:spcPts val="3000"/>
              </a:lnSpc>
              <a:spcAft>
                <a:spcPts val="1350"/>
              </a:spcAft>
            </a:pPr>
            <a:r>
              <a:rPr kumimoji="1"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河川情報</a:t>
            </a:r>
            <a:r>
              <a:rPr kumimoji="1"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（新潟県等が発信）</a:t>
            </a:r>
            <a:endParaRPr kumimoji="1" lang="ja-JP" altLang="en-US" sz="3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119F6946-B4B0-C662-A604-8EDB09CAC579}"/>
              </a:ext>
            </a:extLst>
          </p:cNvPr>
          <p:cNvSpPr txBox="1"/>
          <p:nvPr/>
        </p:nvSpPr>
        <p:spPr>
          <a:xfrm>
            <a:off x="3643763" y="4478222"/>
            <a:ext cx="5788165" cy="331912"/>
          </a:xfrm>
          <a:prstGeom prst="rect">
            <a:avLst/>
          </a:prstGeom>
          <a:noFill/>
          <a:ln>
            <a:noFill/>
          </a:ln>
        </p:spPr>
        <p:txBody>
          <a:bodyPr wrap="square" lIns="135000" rtlCol="0" anchor="t" anchorCtr="0">
            <a:noAutofit/>
          </a:bodyPr>
          <a:lstStyle/>
          <a:p>
            <a:pPr>
              <a:lnSpc>
                <a:spcPts val="3000"/>
              </a:lnSpc>
              <a:spcAft>
                <a:spcPts val="1350"/>
              </a:spcAft>
            </a:pPr>
            <a:r>
              <a:rPr kumimoji="1"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防災気象情報</a:t>
            </a:r>
            <a:r>
              <a:rPr kumimoji="1"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（気象庁等が発信）</a:t>
            </a:r>
            <a:endParaRPr kumimoji="1" lang="en-US" altLang="ja-JP" sz="3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405A79E7-2E6C-9CAE-844D-73842438C7B4}"/>
              </a:ext>
            </a:extLst>
          </p:cNvPr>
          <p:cNvSpPr txBox="1"/>
          <p:nvPr/>
        </p:nvSpPr>
        <p:spPr>
          <a:xfrm>
            <a:off x="3643763" y="5745856"/>
            <a:ext cx="5492621" cy="338000"/>
          </a:xfrm>
          <a:prstGeom prst="rect">
            <a:avLst/>
          </a:prstGeom>
          <a:noFill/>
          <a:ln>
            <a:noFill/>
          </a:ln>
        </p:spPr>
        <p:txBody>
          <a:bodyPr wrap="square" lIns="135000" rtlCol="0" anchor="t" anchorCtr="0">
            <a:noAutofit/>
          </a:bodyPr>
          <a:lstStyle/>
          <a:p>
            <a:pPr>
              <a:lnSpc>
                <a:spcPts val="3000"/>
              </a:lnSpc>
              <a:spcAft>
                <a:spcPts val="1350"/>
              </a:spcAft>
            </a:pPr>
            <a:r>
              <a:rPr kumimoji="1"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避難情報</a:t>
            </a:r>
            <a:r>
              <a:rPr kumimoji="1"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（市町村が発令）</a:t>
            </a:r>
            <a:endParaRPr kumimoji="1" lang="en-US" altLang="ja-JP" sz="3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56" name="グループ化 55">
            <a:extLst>
              <a:ext uri="{FF2B5EF4-FFF2-40B4-BE49-F238E27FC236}">
                <a16:creationId xmlns:a16="http://schemas.microsoft.com/office/drawing/2014/main" id="{8665E6B0-923C-6975-D02D-F965ABBE2E7F}"/>
              </a:ext>
            </a:extLst>
          </p:cNvPr>
          <p:cNvGrpSpPr/>
          <p:nvPr/>
        </p:nvGrpSpPr>
        <p:grpSpPr>
          <a:xfrm>
            <a:off x="2780231" y="818027"/>
            <a:ext cx="7887768" cy="1034569"/>
            <a:chOff x="2515124" y="765965"/>
            <a:chExt cx="7161752" cy="1034569"/>
          </a:xfrm>
        </p:grpSpPr>
        <p:sp>
          <p:nvSpPr>
            <p:cNvPr id="36" name="四角形: 角を丸くする 35">
              <a:extLst>
                <a:ext uri="{FF2B5EF4-FFF2-40B4-BE49-F238E27FC236}">
                  <a16:creationId xmlns:a16="http://schemas.microsoft.com/office/drawing/2014/main" id="{6977B8A3-5AE8-907B-1118-90DC7512185E}"/>
                </a:ext>
              </a:extLst>
            </p:cNvPr>
            <p:cNvSpPr/>
            <p:nvPr/>
          </p:nvSpPr>
          <p:spPr>
            <a:xfrm>
              <a:off x="2899640" y="765965"/>
              <a:ext cx="6761996" cy="1012619"/>
            </a:xfrm>
            <a:prstGeom prst="roundRect">
              <a:avLst>
                <a:gd name="adj" fmla="val 50000"/>
              </a:avLst>
            </a:prstGeom>
            <a:solidFill>
              <a:srgbClr val="FFFCD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350"/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C51E7C78-D15D-5E75-CF2D-EA20E22AA600}"/>
                </a:ext>
              </a:extLst>
            </p:cNvPr>
            <p:cNvSpPr txBox="1"/>
            <p:nvPr/>
          </p:nvSpPr>
          <p:spPr>
            <a:xfrm>
              <a:off x="2515124" y="1233143"/>
              <a:ext cx="7161752" cy="56739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513000" rtlCol="0" anchor="t" anchorCtr="0">
              <a:noAutofit/>
            </a:bodyPr>
            <a:lstStyle/>
            <a:p>
              <a:pPr algn="ctr">
                <a:lnSpc>
                  <a:spcPts val="3000"/>
                </a:lnSpc>
                <a:spcAft>
                  <a:spcPts val="1350"/>
                </a:spcAft>
              </a:pPr>
              <a:r>
                <a:rPr kumimoji="1" lang="ja-JP" altLang="en-US" sz="4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災害の危険性を示す情報</a:t>
              </a:r>
              <a:endParaRPr kumimoji="1" lang="en-US" altLang="ja-JP" sz="44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882C34A0-E6EE-28B0-53F4-40C9C61B6927}"/>
                </a:ext>
              </a:extLst>
            </p:cNvPr>
            <p:cNvSpPr txBox="1"/>
            <p:nvPr/>
          </p:nvSpPr>
          <p:spPr>
            <a:xfrm>
              <a:off x="5065046" y="893845"/>
              <a:ext cx="1513498" cy="18466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き     け   ん  せ   い</a:t>
              </a:r>
              <a:endPara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327F4A87-68BE-781F-97BE-989C50BBB12F}"/>
              </a:ext>
            </a:extLst>
          </p:cNvPr>
          <p:cNvSpPr txBox="1"/>
          <p:nvPr/>
        </p:nvSpPr>
        <p:spPr>
          <a:xfrm>
            <a:off x="3513790" y="1961937"/>
            <a:ext cx="886087" cy="18466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け い  か い</a:t>
            </a:r>
            <a:endParaRPr kumimoji="1"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C951106E-7760-BF3D-9DB2-70D2C4B6F87B}"/>
              </a:ext>
            </a:extLst>
          </p:cNvPr>
          <p:cNvSpPr txBox="1"/>
          <p:nvPr/>
        </p:nvSpPr>
        <p:spPr>
          <a:xfrm>
            <a:off x="4051695" y="5510259"/>
            <a:ext cx="1009089" cy="1692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r>
              <a:rPr kumimoji="1"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ひなん</a:t>
            </a:r>
            <a:endParaRPr kumimoji="1" lang="en-US" altLang="ja-JP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203FC060-6674-7659-3414-709D87D10A22}"/>
              </a:ext>
            </a:extLst>
          </p:cNvPr>
          <p:cNvSpPr txBox="1"/>
          <p:nvPr/>
        </p:nvSpPr>
        <p:spPr>
          <a:xfrm>
            <a:off x="7441844" y="4400540"/>
            <a:ext cx="608313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r>
              <a: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ちょう</a:t>
            </a:r>
            <a:endParaRPr kumimoji="1" lang="en-US" altLang="ja-JP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0D8ADA5-90A9-1A20-1179-58BC7A0E22A8}"/>
              </a:ext>
            </a:extLst>
          </p:cNvPr>
          <p:cNvSpPr txBox="1"/>
          <p:nvPr/>
        </p:nvSpPr>
        <p:spPr>
          <a:xfrm>
            <a:off x="3956833" y="4255003"/>
            <a:ext cx="708685" cy="1692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r>
              <a:rPr kumimoji="1"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ぼうさい</a:t>
            </a:r>
            <a:endParaRPr kumimoji="1" lang="en-US" altLang="ja-JP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67533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1E30B-F5A4-4E57-4261-F5D4C247E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9">
            <a:extLst>
              <a:ext uri="{FF2B5EF4-FFF2-40B4-BE49-F238E27FC236}">
                <a16:creationId xmlns:a16="http://schemas.microsoft.com/office/drawing/2014/main" id="{FE94D1A5-8F4B-CD80-D830-808321B5FFB2}"/>
              </a:ext>
            </a:extLst>
          </p:cNvPr>
          <p:cNvSpPr txBox="1">
            <a:spLocks/>
          </p:cNvSpPr>
          <p:nvPr/>
        </p:nvSpPr>
        <p:spPr>
          <a:xfrm>
            <a:off x="8610600" y="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6C58C4-C82E-4833-8098-8F727F1E616F}" type="slidenum">
              <a:rPr kumimoji="1" lang="ja-JP" altLang="en-US" sz="160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/>
              <a:t>2</a:t>
            </a:fld>
            <a:endParaRPr kumimoji="1"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463E9EA5-7489-C5EF-FC55-C46139EA328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71932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38D2569-DBCD-BE4F-06AB-B15D25B02A14}"/>
              </a:ext>
            </a:extLst>
          </p:cNvPr>
          <p:cNvSpPr txBox="1"/>
          <p:nvPr/>
        </p:nvSpPr>
        <p:spPr>
          <a:xfrm>
            <a:off x="65000" y="107328"/>
            <a:ext cx="9144000" cy="612000"/>
          </a:xfrm>
          <a:prstGeom prst="rect">
            <a:avLst/>
          </a:prstGeom>
          <a:noFill/>
        </p:spPr>
        <p:txBody>
          <a:bodyPr wrap="square" lIns="180000" tIns="180000" rIns="0" bIns="0" rtlCol="0" anchor="ctr" anchorCtr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kumimoji="1" sz="3600" b="1" i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lang="ja-JP" altLang="en-US" i="0" dirty="0"/>
              <a:t>組合せゲーム（ルール説明）</a:t>
            </a:r>
            <a:endParaRPr lang="en-US" altLang="ja-JP" i="0" dirty="0"/>
          </a:p>
        </p:txBody>
      </p:sp>
      <p:sp>
        <p:nvSpPr>
          <p:cNvPr id="14" name="スライド番号プレースホルダー 9">
            <a:extLst>
              <a:ext uri="{FF2B5EF4-FFF2-40B4-BE49-F238E27FC236}">
                <a16:creationId xmlns:a16="http://schemas.microsoft.com/office/drawing/2014/main" id="{0F3B8E09-0666-0C16-8FA6-FF016D8E957F}"/>
              </a:ext>
            </a:extLst>
          </p:cNvPr>
          <p:cNvSpPr txBox="1">
            <a:spLocks/>
          </p:cNvSpPr>
          <p:nvPr/>
        </p:nvSpPr>
        <p:spPr>
          <a:xfrm>
            <a:off x="11322921" y="0"/>
            <a:ext cx="869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6C58C4-C82E-4833-8098-8F727F1E616F}" type="slidenum">
              <a:rPr kumimoji="1" lang="ja-JP" altLang="en-US" sz="160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/>
              <a:t>2</a:t>
            </a:fld>
            <a:endParaRPr kumimoji="1"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17E346B5-F4FE-57DF-0BE3-B0941C0BE15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7791" y="782882"/>
            <a:ext cx="8396418" cy="5937091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4906DACF-DD55-9E1F-1D49-B1A0BC1F8EBA}"/>
              </a:ext>
            </a:extLst>
          </p:cNvPr>
          <p:cNvGrpSpPr/>
          <p:nvPr/>
        </p:nvGrpSpPr>
        <p:grpSpPr>
          <a:xfrm>
            <a:off x="6118123" y="2215602"/>
            <a:ext cx="4102510" cy="4504371"/>
            <a:chOff x="4613095" y="2208508"/>
            <a:chExt cx="4205441" cy="4564251"/>
          </a:xfrm>
        </p:grpSpPr>
        <p:sp>
          <p:nvSpPr>
            <p:cNvPr id="7" name="フリーフォーム: 図形 6">
              <a:extLst>
                <a:ext uri="{FF2B5EF4-FFF2-40B4-BE49-F238E27FC236}">
                  <a16:creationId xmlns:a16="http://schemas.microsoft.com/office/drawing/2014/main" id="{FB4FC0D8-8F57-9895-F3A9-95126EEA6B1C}"/>
                </a:ext>
              </a:extLst>
            </p:cNvPr>
            <p:cNvSpPr/>
            <p:nvPr/>
          </p:nvSpPr>
          <p:spPr>
            <a:xfrm>
              <a:off x="4613095" y="2208508"/>
              <a:ext cx="4205441" cy="4564251"/>
            </a:xfrm>
            <a:custGeom>
              <a:avLst/>
              <a:gdLst>
                <a:gd name="csX0" fmla="*/ 0 w 4293030"/>
                <a:gd name="csY0" fmla="*/ 0 h 4657240"/>
                <a:gd name="csX1" fmla="*/ 4293030 w 4293030"/>
                <a:gd name="csY1" fmla="*/ 0 h 4657240"/>
                <a:gd name="csX2" fmla="*/ 4293030 w 4293030"/>
                <a:gd name="csY2" fmla="*/ 4657240 h 4657240"/>
                <a:gd name="csX3" fmla="*/ 2154264 w 4293030"/>
                <a:gd name="csY3" fmla="*/ 4657240 h 4657240"/>
                <a:gd name="csX4" fmla="*/ 2154264 w 4293030"/>
                <a:gd name="csY4" fmla="*/ 2820691 h 4657240"/>
                <a:gd name="csX5" fmla="*/ 0 w 4293030"/>
                <a:gd name="csY5" fmla="*/ 2820691 h 4657240"/>
                <a:gd name="csX6" fmla="*/ 0 w 4293030"/>
                <a:gd name="csY6" fmla="*/ 0 h 465724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4293030" h="4657240">
                  <a:moveTo>
                    <a:pt x="0" y="0"/>
                  </a:moveTo>
                  <a:lnTo>
                    <a:pt x="4293030" y="0"/>
                  </a:lnTo>
                  <a:lnTo>
                    <a:pt x="4293030" y="4657240"/>
                  </a:lnTo>
                  <a:lnTo>
                    <a:pt x="2154264" y="4657240"/>
                  </a:lnTo>
                  <a:lnTo>
                    <a:pt x="2154264" y="2820691"/>
                  </a:lnTo>
                  <a:lnTo>
                    <a:pt x="0" y="28206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FDFC">
                <a:alpha val="90000"/>
              </a:srgbClr>
            </a:solidFill>
            <a:ln w="69850">
              <a:solidFill>
                <a:srgbClr val="EE5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350"/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3302EDC-AA10-D0EF-9AD8-2344D47DF68A}"/>
                </a:ext>
              </a:extLst>
            </p:cNvPr>
            <p:cNvSpPr txBox="1"/>
            <p:nvPr/>
          </p:nvSpPr>
          <p:spPr>
            <a:xfrm>
              <a:off x="5030691" y="2347548"/>
              <a:ext cx="1402093" cy="4286170"/>
            </a:xfrm>
            <a:prstGeom prst="rect">
              <a:avLst/>
            </a:prstGeom>
            <a:noFill/>
          </p:spPr>
          <p:txBody>
            <a:bodyPr vert="eaVert" wrap="square" lIns="0" tIns="0" rIns="0" bIns="0">
              <a:spAutoFit/>
            </a:bodyPr>
            <a:lstStyle/>
            <a:p>
              <a:pPr algn="ctr">
                <a:lnSpc>
                  <a:spcPts val="4125"/>
                </a:lnSpc>
              </a:pPr>
              <a:r>
                <a:rPr kumimoji="1" lang="ja-JP" altLang="en-US" sz="2700" b="1" dirty="0">
                  <a:solidFill>
                    <a:srgbClr val="EE5050"/>
                  </a:solidFill>
                  <a:effectLst>
                    <a:glow rad="127000">
                      <a:schemeClr val="bg1"/>
                    </a:glow>
                  </a:effectLst>
                  <a:latin typeface="メイリオ" panose="020B0604030504040204" pitchFamily="50" charset="-128"/>
                  <a:ea typeface="メイリオ" panose="020B0604030504040204" pitchFamily="50" charset="-128"/>
                </a:rPr>
                <a:t>当てはまるカードを</a:t>
              </a:r>
              <a:endParaRPr kumimoji="1" lang="en-US" altLang="ja-JP" sz="2700" b="1" dirty="0">
                <a:solidFill>
                  <a:srgbClr val="EE5050"/>
                </a:solidFill>
                <a:effectLst>
                  <a:glow rad="127000">
                    <a:schemeClr val="bg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>
                <a:lnSpc>
                  <a:spcPts val="4125"/>
                </a:lnSpc>
              </a:pPr>
              <a:r>
                <a:rPr kumimoji="1" lang="ja-JP" altLang="en-US" sz="2700" b="1" dirty="0">
                  <a:solidFill>
                    <a:srgbClr val="EE5050"/>
                  </a:solidFill>
                  <a:effectLst>
                    <a:glow rad="127000">
                      <a:schemeClr val="bg1"/>
                    </a:glow>
                  </a:effectLst>
                  <a:latin typeface="メイリオ" panose="020B0604030504040204" pitchFamily="50" charset="-128"/>
                  <a:ea typeface="メイリオ" panose="020B0604030504040204" pitchFamily="50" charset="-128"/>
                </a:rPr>
                <a:t>考えてみよう！</a:t>
              </a:r>
              <a:endParaRPr kumimoji="1" lang="en-US" altLang="ja-JP" sz="2700" b="1" dirty="0">
                <a:solidFill>
                  <a:srgbClr val="EE5050"/>
                </a:solidFill>
                <a:effectLst>
                  <a:glow rad="127000">
                    <a:schemeClr val="bg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9" name="四角形: 角を丸くする 33">
            <a:extLst>
              <a:ext uri="{FF2B5EF4-FFF2-40B4-BE49-F238E27FC236}">
                <a16:creationId xmlns:a16="http://schemas.microsoft.com/office/drawing/2014/main" id="{1F7FDEFA-BD75-0874-C0DB-AE32FD70A1FE}"/>
              </a:ext>
            </a:extLst>
          </p:cNvPr>
          <p:cNvSpPr/>
          <p:nvPr/>
        </p:nvSpPr>
        <p:spPr>
          <a:xfrm>
            <a:off x="7962300" y="6180378"/>
            <a:ext cx="2493400" cy="328936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2250"/>
              </a:lnSpc>
            </a:pPr>
            <a:r>
              <a:rPr kumimoji="1" lang="en-US" altLang="ja-JP" sz="2800" b="1" dirty="0">
                <a:solidFill>
                  <a:srgbClr val="0070C0"/>
                </a:solidFill>
                <a:effectLst>
                  <a:glow rad="127000">
                    <a:schemeClr val="bg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kumimoji="1" lang="ja-JP" altLang="en-US" sz="2400" b="1" dirty="0">
                <a:solidFill>
                  <a:srgbClr val="0070C0"/>
                </a:solidFill>
                <a:effectLst>
                  <a:glow rad="127000">
                    <a:schemeClr val="bg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日前</a:t>
            </a:r>
          </a:p>
        </p:txBody>
      </p:sp>
      <p:sp>
        <p:nvSpPr>
          <p:cNvPr id="10" name="四角形: 角を丸くする 37">
            <a:extLst>
              <a:ext uri="{FF2B5EF4-FFF2-40B4-BE49-F238E27FC236}">
                <a16:creationId xmlns:a16="http://schemas.microsoft.com/office/drawing/2014/main" id="{F844A2E6-2619-60EB-4CB4-EC8821F5B89E}"/>
              </a:ext>
            </a:extLst>
          </p:cNvPr>
          <p:cNvSpPr/>
          <p:nvPr/>
        </p:nvSpPr>
        <p:spPr>
          <a:xfrm>
            <a:off x="8011341" y="5278551"/>
            <a:ext cx="2398913" cy="290464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1875"/>
              </a:lnSpc>
            </a:pPr>
            <a:r>
              <a:rPr kumimoji="1" lang="en-US" altLang="ja-JP" sz="2800" b="1" dirty="0">
                <a:solidFill>
                  <a:srgbClr val="0070C0"/>
                </a:solidFill>
                <a:effectLst>
                  <a:glow rad="127000">
                    <a:schemeClr val="bg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6〜12</a:t>
            </a:r>
            <a:r>
              <a:rPr kumimoji="1" lang="ja-JP" altLang="en-US" sz="2000" b="1" dirty="0">
                <a:solidFill>
                  <a:srgbClr val="0070C0"/>
                </a:solidFill>
                <a:effectLst>
                  <a:glow rad="127000">
                    <a:schemeClr val="bg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時間前</a:t>
            </a:r>
            <a:endParaRPr kumimoji="1" lang="ja-JP" altLang="en-US" sz="2800" b="1" dirty="0">
              <a:solidFill>
                <a:srgbClr val="0070C0"/>
              </a:solidFill>
              <a:effectLst>
                <a:glow rad="127000">
                  <a:schemeClr val="bg1"/>
                </a:glow>
              </a:effectLst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四角形: 角を丸くする 38">
            <a:extLst>
              <a:ext uri="{FF2B5EF4-FFF2-40B4-BE49-F238E27FC236}">
                <a16:creationId xmlns:a16="http://schemas.microsoft.com/office/drawing/2014/main" id="{B08A15A5-4B57-E4A5-703D-78CF81D0E909}"/>
              </a:ext>
            </a:extLst>
          </p:cNvPr>
          <p:cNvSpPr/>
          <p:nvPr/>
        </p:nvSpPr>
        <p:spPr>
          <a:xfrm>
            <a:off x="8170137" y="4389868"/>
            <a:ext cx="2092957" cy="328936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2250"/>
              </a:lnSpc>
            </a:pPr>
            <a:r>
              <a:rPr kumimoji="1" lang="en-US" altLang="ja-JP" sz="2800" b="1" dirty="0">
                <a:solidFill>
                  <a:srgbClr val="0070C0"/>
                </a:solidFill>
                <a:effectLst>
                  <a:glow rad="127000">
                    <a:schemeClr val="bg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kumimoji="1" lang="ja-JP" altLang="en-US" sz="2800" b="1" dirty="0">
                <a:solidFill>
                  <a:srgbClr val="0070C0"/>
                </a:solidFill>
                <a:effectLst>
                  <a:glow rad="127000">
                    <a:schemeClr val="bg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kumimoji="1" lang="en-US" altLang="ja-JP" sz="2800" b="1" dirty="0">
                <a:solidFill>
                  <a:srgbClr val="0070C0"/>
                </a:solidFill>
                <a:effectLst>
                  <a:glow rad="127000">
                    <a:schemeClr val="bg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6</a:t>
            </a:r>
            <a:r>
              <a:rPr kumimoji="1" lang="ja-JP" altLang="en-US" sz="2000" b="1" dirty="0">
                <a:solidFill>
                  <a:srgbClr val="0070C0"/>
                </a:solidFill>
                <a:effectLst>
                  <a:glow rad="127000">
                    <a:schemeClr val="bg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時間前</a:t>
            </a:r>
            <a:endParaRPr kumimoji="1" lang="ja-JP" altLang="en-US" sz="2800" b="1" dirty="0">
              <a:solidFill>
                <a:srgbClr val="0070C0"/>
              </a:solidFill>
              <a:effectLst>
                <a:glow rad="127000">
                  <a:schemeClr val="bg1"/>
                </a:glow>
              </a:effectLst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四角形: 角を丸くする 40">
            <a:extLst>
              <a:ext uri="{FF2B5EF4-FFF2-40B4-BE49-F238E27FC236}">
                <a16:creationId xmlns:a16="http://schemas.microsoft.com/office/drawing/2014/main" id="{A95EAD77-BC79-10FE-1DF5-84DFA0CF6C25}"/>
              </a:ext>
            </a:extLst>
          </p:cNvPr>
          <p:cNvSpPr/>
          <p:nvPr/>
        </p:nvSpPr>
        <p:spPr>
          <a:xfrm>
            <a:off x="7962300" y="2352818"/>
            <a:ext cx="2493400" cy="677108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kumimoji="1" lang="ja-JP" altLang="en-US" sz="2800" b="1" dirty="0">
                <a:solidFill>
                  <a:srgbClr val="0070C0"/>
                </a:solidFill>
                <a:effectLst>
                  <a:glow rad="127000">
                    <a:schemeClr val="bg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ほぼゼロ</a:t>
            </a:r>
            <a:endParaRPr kumimoji="1" lang="en-US" altLang="ja-JP" sz="2800" b="1" dirty="0">
              <a:solidFill>
                <a:srgbClr val="0070C0"/>
              </a:solidFill>
              <a:effectLst>
                <a:glow rad="127000">
                  <a:schemeClr val="bg1"/>
                </a:glow>
              </a:effectLst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1600" b="1" dirty="0">
                <a:solidFill>
                  <a:srgbClr val="0070C0"/>
                </a:solidFill>
                <a:effectLst>
                  <a:glow rad="127000">
                    <a:schemeClr val="bg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（災害発生）</a:t>
            </a:r>
            <a:endParaRPr kumimoji="1" lang="en-US" altLang="ja-JP" sz="1600" b="1" dirty="0">
              <a:solidFill>
                <a:srgbClr val="0070C0"/>
              </a:solidFill>
              <a:effectLst>
                <a:glow rad="127000">
                  <a:schemeClr val="bg1"/>
                </a:glow>
              </a:effectLst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四角形: 角を丸くする 38">
            <a:extLst>
              <a:ext uri="{FF2B5EF4-FFF2-40B4-BE49-F238E27FC236}">
                <a16:creationId xmlns:a16="http://schemas.microsoft.com/office/drawing/2014/main" id="{CB4C89C4-5950-A2DB-74FC-8C2B9081569C}"/>
              </a:ext>
            </a:extLst>
          </p:cNvPr>
          <p:cNvSpPr/>
          <p:nvPr/>
        </p:nvSpPr>
        <p:spPr>
          <a:xfrm>
            <a:off x="8168562" y="3501185"/>
            <a:ext cx="2095991" cy="328936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2250"/>
              </a:lnSpc>
            </a:pPr>
            <a:r>
              <a:rPr kumimoji="1" lang="en-US" altLang="ja-JP" sz="2800" b="1" dirty="0">
                <a:solidFill>
                  <a:srgbClr val="0070C0"/>
                </a:solidFill>
                <a:effectLst>
                  <a:glow rad="127000">
                    <a:schemeClr val="bg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kumimoji="1" lang="ja-JP" altLang="en-US" sz="2800" b="1" dirty="0">
                <a:solidFill>
                  <a:srgbClr val="0070C0"/>
                </a:solidFill>
                <a:effectLst>
                  <a:glow rad="127000">
                    <a:schemeClr val="bg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kumimoji="1" lang="en-US" altLang="ja-JP" sz="2800" b="1" dirty="0">
                <a:solidFill>
                  <a:srgbClr val="0070C0"/>
                </a:solidFill>
                <a:effectLst>
                  <a:glow rad="127000">
                    <a:schemeClr val="bg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kumimoji="1" lang="ja-JP" altLang="en-US" sz="2000" b="1" dirty="0">
                <a:solidFill>
                  <a:srgbClr val="0070C0"/>
                </a:solidFill>
                <a:effectLst>
                  <a:glow rad="127000">
                    <a:schemeClr val="bg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時間前</a:t>
            </a:r>
            <a:endParaRPr kumimoji="1" lang="ja-JP" altLang="en-US" sz="2800" b="1" dirty="0">
              <a:solidFill>
                <a:srgbClr val="0070C0"/>
              </a:solidFill>
              <a:effectLst>
                <a:glow rad="127000">
                  <a:schemeClr val="bg1"/>
                </a:glow>
              </a:effectLst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2BAC6C63-12BF-8696-9B65-3E618ED8C1E8}"/>
              </a:ext>
            </a:extLst>
          </p:cNvPr>
          <p:cNvSpPr txBox="1"/>
          <p:nvPr/>
        </p:nvSpPr>
        <p:spPr>
          <a:xfrm>
            <a:off x="6598920" y="1188927"/>
            <a:ext cx="571500" cy="2068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dist"/>
            <a:r>
              <a:rPr kumimoji="1" lang="ja-JP" altLang="en-US" sz="500" dirty="0">
                <a:solidFill>
                  <a:srgbClr val="F3535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　なん</a:t>
            </a:r>
            <a:endParaRPr kumimoji="1" lang="en-US" altLang="ja-JP" sz="500" dirty="0">
              <a:solidFill>
                <a:srgbClr val="F35353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17550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F6E26-8FBD-5A60-35A3-11E469EF8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006AACD0-890A-06C2-330D-CD4EBAC1E62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" y="0"/>
            <a:ext cx="12209124" cy="68580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BE1A9BD-D823-4CB1-72A3-0AAAF5A4186E}"/>
              </a:ext>
            </a:extLst>
          </p:cNvPr>
          <p:cNvSpPr/>
          <p:nvPr/>
        </p:nvSpPr>
        <p:spPr>
          <a:xfrm>
            <a:off x="1" y="1467465"/>
            <a:ext cx="12209123" cy="2397401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F73719F-9AC8-E386-C8D4-34FEC71D757B}"/>
              </a:ext>
            </a:extLst>
          </p:cNvPr>
          <p:cNvSpPr txBox="1"/>
          <p:nvPr/>
        </p:nvSpPr>
        <p:spPr>
          <a:xfrm>
            <a:off x="1118346" y="1874452"/>
            <a:ext cx="9972431" cy="1820808"/>
          </a:xfrm>
          <a:prstGeom prst="rect">
            <a:avLst/>
          </a:prstGeom>
          <a:noFill/>
        </p:spPr>
        <p:txBody>
          <a:bodyPr wrap="square" lIns="108000" rIns="0" rtlCol="0" anchor="ctr" anchorCtr="0">
            <a:noAutofit/>
          </a:bodyPr>
          <a:lstStyle/>
          <a:p>
            <a:r>
              <a:rPr kumimoji="1" lang="ja-JP" altLang="en-US" sz="5800" b="1" dirty="0">
                <a:solidFill>
                  <a:schemeClr val="bg1"/>
                </a:solidFill>
                <a:effectLst>
                  <a:outerShdw dist="88900" dir="2700000" algn="tl" rotWithShape="0">
                    <a:prstClr val="black">
                      <a:alpha val="4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２</a:t>
            </a:r>
            <a:r>
              <a:rPr kumimoji="1" lang="en-US" altLang="ja-JP" sz="5800" b="1" dirty="0">
                <a:solidFill>
                  <a:schemeClr val="bg1"/>
                </a:solidFill>
                <a:effectLst>
                  <a:outerShdw dist="88900" dir="2700000" algn="tl" rotWithShape="0">
                    <a:prstClr val="black">
                      <a:alpha val="4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6000" b="1" dirty="0">
                <a:solidFill>
                  <a:schemeClr val="bg1"/>
                </a:solidFill>
                <a:effectLst>
                  <a:outerShdw dist="88900" dir="2700000" algn="tl" rotWithShape="0">
                    <a:prstClr val="black">
                      <a:alpha val="4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警戒レベル、避難情報、</a:t>
            </a:r>
            <a:endParaRPr kumimoji="1" lang="en-US" altLang="ja-JP" sz="6000" b="1" dirty="0">
              <a:solidFill>
                <a:schemeClr val="bg1"/>
              </a:solidFill>
              <a:effectLst>
                <a:outerShdw dist="88900" dir="2700000" algn="tl" rotWithShape="0">
                  <a:prstClr val="black">
                    <a:alpha val="40000"/>
                  </a:prstClr>
                </a:outerShdw>
              </a:effectLst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6000" b="1" dirty="0">
                <a:solidFill>
                  <a:schemeClr val="bg1"/>
                </a:solidFill>
                <a:effectLst>
                  <a:outerShdw dist="88900" dir="2700000" algn="tl" rotWithShape="0">
                    <a:prstClr val="black">
                      <a:alpha val="4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　 避難行動の組合せゲーム</a:t>
            </a:r>
            <a:endParaRPr kumimoji="1" lang="en-US" altLang="ja-JP" sz="6000" b="1" dirty="0">
              <a:solidFill>
                <a:schemeClr val="bg1"/>
              </a:solidFill>
              <a:effectLst>
                <a:outerShdw dist="88900" dir="2700000" algn="tl" rotWithShape="0">
                  <a:prstClr val="black">
                    <a:alpha val="40000"/>
                  </a:prstClr>
                </a:outerShdw>
              </a:effectLst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0DBAAC4-82C1-C3F7-F80B-BC26128CE9D5}"/>
              </a:ext>
            </a:extLst>
          </p:cNvPr>
          <p:cNvSpPr txBox="1"/>
          <p:nvPr/>
        </p:nvSpPr>
        <p:spPr>
          <a:xfrm>
            <a:off x="2294469" y="1508185"/>
            <a:ext cx="1451621" cy="49789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2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け   い      か   い</a:t>
            </a:r>
            <a:endParaRPr kumimoji="1" lang="en-US" altLang="ja-JP" sz="12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1BE5B7A-4B92-177C-B919-4D0DF71F35BB}"/>
              </a:ext>
            </a:extLst>
          </p:cNvPr>
          <p:cNvSpPr txBox="1"/>
          <p:nvPr/>
        </p:nvSpPr>
        <p:spPr>
          <a:xfrm>
            <a:off x="6940210" y="1508185"/>
            <a:ext cx="1451621" cy="49789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2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　　な　　ん</a:t>
            </a:r>
            <a:endParaRPr kumimoji="1" lang="en-US" altLang="ja-JP" sz="12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D25AB55-8CAE-5AC4-8094-99D0C0E6DD51}"/>
              </a:ext>
            </a:extLst>
          </p:cNvPr>
          <p:cNvSpPr txBox="1"/>
          <p:nvPr/>
        </p:nvSpPr>
        <p:spPr>
          <a:xfrm>
            <a:off x="2434577" y="2462850"/>
            <a:ext cx="1451621" cy="49789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2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　　な　　ん</a:t>
            </a:r>
            <a:endParaRPr kumimoji="1" lang="en-US" altLang="ja-JP" sz="12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4FFCD5C8-E9AD-DD65-EBD0-D1480B2BF70F}"/>
              </a:ext>
            </a:extLst>
          </p:cNvPr>
          <p:cNvGrpSpPr/>
          <p:nvPr/>
        </p:nvGrpSpPr>
        <p:grpSpPr>
          <a:xfrm>
            <a:off x="3325586" y="4482760"/>
            <a:ext cx="5540828" cy="1365606"/>
            <a:chOff x="3114194" y="4482760"/>
            <a:chExt cx="5540828" cy="1365606"/>
          </a:xfrm>
        </p:grpSpPr>
        <p:sp>
          <p:nvSpPr>
            <p:cNvPr id="4" name="四角形: 角を丸くする 3">
              <a:extLst>
                <a:ext uri="{FF2B5EF4-FFF2-40B4-BE49-F238E27FC236}">
                  <a16:creationId xmlns:a16="http://schemas.microsoft.com/office/drawing/2014/main" id="{7E212457-6A0A-E9F7-B7C8-5EC35D01C147}"/>
                </a:ext>
              </a:extLst>
            </p:cNvPr>
            <p:cNvSpPr/>
            <p:nvPr/>
          </p:nvSpPr>
          <p:spPr>
            <a:xfrm>
              <a:off x="3114194" y="4687900"/>
              <a:ext cx="5540828" cy="812193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350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3E6BD43D-AA61-815F-2A54-C2BD35F624E2}"/>
                </a:ext>
              </a:extLst>
            </p:cNvPr>
            <p:cNvSpPr txBox="1"/>
            <p:nvPr/>
          </p:nvSpPr>
          <p:spPr>
            <a:xfrm>
              <a:off x="3114194" y="4482760"/>
              <a:ext cx="5540828" cy="1365606"/>
            </a:xfrm>
            <a:prstGeom prst="rect">
              <a:avLst/>
            </a:prstGeom>
            <a:noFill/>
          </p:spPr>
          <p:txBody>
            <a:bodyPr wrap="square" lIns="135000" rtlCol="0" anchor="ctr" anchorCtr="0">
              <a:noAutofit/>
            </a:bodyPr>
            <a:lstStyle/>
            <a:p>
              <a:pPr algn="ctr"/>
              <a:r>
                <a:rPr kumimoji="1" lang="ja-JP" altLang="en-US" sz="4400" b="1" dirty="0">
                  <a:solidFill>
                    <a:schemeClr val="bg1"/>
                  </a:solidFill>
                  <a:effectLst>
                    <a:outerShdw dist="88900" dir="2700000" algn="tl" rotWithShape="0">
                      <a:prstClr val="black">
                        <a:alpha val="40000"/>
                      </a:prstClr>
                    </a:outerShdw>
                  </a:effectLst>
                  <a:latin typeface="メイリオ" panose="020B0604030504040204" pitchFamily="50" charset="-128"/>
                  <a:ea typeface="メイリオ" panose="020B0604030504040204" pitchFamily="50" charset="-128"/>
                </a:rPr>
                <a:t>答え合わせと解説</a:t>
              </a:r>
              <a:endParaRPr kumimoji="1" lang="en-US" altLang="ja-JP" sz="4400" b="1" dirty="0">
                <a:solidFill>
                  <a:schemeClr val="bg1"/>
                </a:solidFill>
                <a:effectLst>
                  <a:outerShdw dist="88900" dir="2700000" algn="tl" rotWithShape="0">
                    <a:prstClr val="black">
                      <a:alpha val="4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7" name="スライド番号プレースホルダー 9">
            <a:extLst>
              <a:ext uri="{FF2B5EF4-FFF2-40B4-BE49-F238E27FC236}">
                <a16:creationId xmlns:a16="http://schemas.microsoft.com/office/drawing/2014/main" id="{BC420D61-6725-EA03-9B4F-4D7BF49DF63E}"/>
              </a:ext>
            </a:extLst>
          </p:cNvPr>
          <p:cNvSpPr txBox="1">
            <a:spLocks/>
          </p:cNvSpPr>
          <p:nvPr/>
        </p:nvSpPr>
        <p:spPr>
          <a:xfrm>
            <a:off x="11322921" y="0"/>
            <a:ext cx="869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6C58C4-C82E-4833-8098-8F727F1E616F}" type="slidenum">
              <a:rPr kumimoji="1" lang="ja-JP" altLang="en-US" sz="160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/>
              <a:t>3</a:t>
            </a:fld>
            <a:endParaRPr kumimoji="1"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81744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5C215-1B72-6DC0-86B7-DF858B7D9B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>
            <a:extLst>
              <a:ext uri="{FF2B5EF4-FFF2-40B4-BE49-F238E27FC236}">
                <a16:creationId xmlns:a16="http://schemas.microsoft.com/office/drawing/2014/main" id="{52E05DCA-C34D-B1EA-737E-073DC387E54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7791" y="782882"/>
            <a:ext cx="8396418" cy="5937091"/>
          </a:xfrm>
          <a:prstGeom prst="rect">
            <a:avLst/>
          </a:prstGeom>
        </p:spPr>
      </p:pic>
      <p:sp>
        <p:nvSpPr>
          <p:cNvPr id="5" name="スライド番号プレースホルダー 9">
            <a:extLst>
              <a:ext uri="{FF2B5EF4-FFF2-40B4-BE49-F238E27FC236}">
                <a16:creationId xmlns:a16="http://schemas.microsoft.com/office/drawing/2014/main" id="{489BC9C5-51A2-5241-391F-7C0AB1D3C126}"/>
              </a:ext>
            </a:extLst>
          </p:cNvPr>
          <p:cNvSpPr txBox="1">
            <a:spLocks/>
          </p:cNvSpPr>
          <p:nvPr/>
        </p:nvSpPr>
        <p:spPr>
          <a:xfrm>
            <a:off x="8610600" y="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6C58C4-C82E-4833-8098-8F727F1E616F}" type="slidenum">
              <a:rPr kumimoji="1" lang="ja-JP" altLang="en-US" sz="160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/>
              <a:t>4</a:t>
            </a:fld>
            <a:endParaRPr kumimoji="1"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6DD9846A-6176-3E36-510A-153FCF60DA0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71932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E207FB0-8C03-E450-7471-D38243927DFA}"/>
              </a:ext>
            </a:extLst>
          </p:cNvPr>
          <p:cNvSpPr txBox="1"/>
          <p:nvPr/>
        </p:nvSpPr>
        <p:spPr>
          <a:xfrm>
            <a:off x="65000" y="107328"/>
            <a:ext cx="9144000" cy="612000"/>
          </a:xfrm>
          <a:prstGeom prst="rect">
            <a:avLst/>
          </a:prstGeom>
          <a:noFill/>
        </p:spPr>
        <p:txBody>
          <a:bodyPr wrap="square" lIns="180000" tIns="180000" rIns="0" bIns="0" rtlCol="0" anchor="ctr" anchorCtr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kumimoji="1" sz="3600" b="1" i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lang="ja-JP" altLang="en-US" i="0" dirty="0"/>
              <a:t>組合せゲーム（答え合わせ）</a:t>
            </a:r>
            <a:endParaRPr lang="en-US" altLang="ja-JP" i="0" dirty="0"/>
          </a:p>
        </p:txBody>
      </p:sp>
      <p:sp>
        <p:nvSpPr>
          <p:cNvPr id="14" name="スライド番号プレースホルダー 9">
            <a:extLst>
              <a:ext uri="{FF2B5EF4-FFF2-40B4-BE49-F238E27FC236}">
                <a16:creationId xmlns:a16="http://schemas.microsoft.com/office/drawing/2014/main" id="{A09282A0-FECE-D440-AE06-D1BBF519630A}"/>
              </a:ext>
            </a:extLst>
          </p:cNvPr>
          <p:cNvSpPr txBox="1">
            <a:spLocks/>
          </p:cNvSpPr>
          <p:nvPr/>
        </p:nvSpPr>
        <p:spPr>
          <a:xfrm>
            <a:off x="11322921" y="0"/>
            <a:ext cx="869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6C58C4-C82E-4833-8098-8F727F1E616F}" type="slidenum">
              <a:rPr kumimoji="1" lang="ja-JP" altLang="en-US" sz="160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/>
              <a:t>4</a:t>
            </a:fld>
            <a:endParaRPr kumimoji="1"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C4DBCDF7-64E7-46AA-997B-DA0EAAE88C64}"/>
              </a:ext>
            </a:extLst>
          </p:cNvPr>
          <p:cNvSpPr/>
          <p:nvPr/>
        </p:nvSpPr>
        <p:spPr>
          <a:xfrm>
            <a:off x="5290011" y="3083022"/>
            <a:ext cx="4996824" cy="1846155"/>
          </a:xfrm>
          <a:prstGeom prst="rect">
            <a:avLst/>
          </a:prstGeom>
          <a:noFill/>
          <a:ln w="666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350"/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6CE184B5-181F-24B8-B879-8D01C0CE12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80595" y="1336054"/>
            <a:ext cx="1133737" cy="1025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雲形吹き出し 3">
            <a:extLst>
              <a:ext uri="{FF2B5EF4-FFF2-40B4-BE49-F238E27FC236}">
                <a16:creationId xmlns:a16="http://schemas.microsoft.com/office/drawing/2014/main" id="{48C60593-EB1E-7841-6D71-E88F2B56C934}"/>
              </a:ext>
            </a:extLst>
          </p:cNvPr>
          <p:cNvSpPr/>
          <p:nvPr/>
        </p:nvSpPr>
        <p:spPr>
          <a:xfrm>
            <a:off x="9020410" y="2565092"/>
            <a:ext cx="2630816" cy="694095"/>
          </a:xfrm>
          <a:prstGeom prst="cloudCallout">
            <a:avLst>
              <a:gd name="adj1" fmla="val 26653"/>
              <a:gd name="adj2" fmla="val -95409"/>
            </a:avLst>
          </a:prstGeom>
          <a:solidFill>
            <a:srgbClr val="FF0000">
              <a:alpha val="76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0" rIns="0" bIns="0" rtlCol="0" anchor="ctr"/>
          <a:lstStyle/>
          <a:p>
            <a:pPr algn="ctr"/>
            <a:r>
              <a:rPr kumimoji="1" lang="ja-JP" altLang="en-US" sz="2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ポイント！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DA09C30-FDD5-AFED-C54D-2A869304B7BD}"/>
              </a:ext>
            </a:extLst>
          </p:cNvPr>
          <p:cNvSpPr txBox="1"/>
          <p:nvPr/>
        </p:nvSpPr>
        <p:spPr>
          <a:xfrm>
            <a:off x="6598920" y="1188927"/>
            <a:ext cx="571500" cy="2068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dist"/>
            <a:r>
              <a:rPr kumimoji="1" lang="ja-JP" altLang="en-US" sz="500" dirty="0">
                <a:solidFill>
                  <a:srgbClr val="F3535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　なん</a:t>
            </a:r>
            <a:endParaRPr kumimoji="1" lang="en-US" altLang="ja-JP" sz="500" dirty="0">
              <a:solidFill>
                <a:srgbClr val="F35353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11592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図形 が含まれている画像&#10;&#10;自動的に生成された説明">
            <a:extLst>
              <a:ext uri="{FF2B5EF4-FFF2-40B4-BE49-F238E27FC236}">
                <a16:creationId xmlns:a16="http://schemas.microsoft.com/office/drawing/2014/main" id="{4EFE3B2F-CD1C-4275-9A14-01293DB282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18326"/>
            <a:ext cx="12192000" cy="6139673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B168A4E-7686-476D-83CF-6B01CC9A5EB5}"/>
              </a:ext>
            </a:extLst>
          </p:cNvPr>
          <p:cNvSpPr txBox="1"/>
          <p:nvPr/>
        </p:nvSpPr>
        <p:spPr>
          <a:xfrm>
            <a:off x="4952557" y="649214"/>
            <a:ext cx="5910439" cy="89844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>
              <a:lnSpc>
                <a:spcPts val="4000"/>
              </a:lnSpc>
            </a:pPr>
            <a:r>
              <a:rPr kumimoji="1" lang="ja-JP" altLang="en-US" sz="2800" b="1" dirty="0">
                <a:effectLst>
                  <a:glow rad="127000">
                    <a:schemeClr val="bg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氾濫している状態（レベル</a:t>
            </a:r>
            <a:r>
              <a:rPr kumimoji="1" lang="en-US" altLang="ja-JP" sz="2800" b="1" dirty="0">
                <a:effectLst>
                  <a:glow rad="127000">
                    <a:schemeClr val="bg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r>
              <a:rPr kumimoji="1" lang="ja-JP" altLang="en-US" sz="2800" b="1" dirty="0">
                <a:effectLst>
                  <a:glow rad="127000">
                    <a:schemeClr val="bg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endParaRPr kumimoji="1" lang="en-US" altLang="ja-JP" sz="2800" b="1" dirty="0">
              <a:effectLst>
                <a:glow rad="127000">
                  <a:schemeClr val="bg1"/>
                </a:glow>
              </a:effectLst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2F252F2-DC5B-409D-B5F3-FFE21F01769F}"/>
              </a:ext>
            </a:extLst>
          </p:cNvPr>
          <p:cNvSpPr txBox="1"/>
          <p:nvPr/>
        </p:nvSpPr>
        <p:spPr>
          <a:xfrm>
            <a:off x="5515150" y="1400376"/>
            <a:ext cx="5910439" cy="115940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>
              <a:lnSpc>
                <a:spcPts val="4000"/>
              </a:lnSpc>
            </a:pPr>
            <a:r>
              <a:rPr kumimoji="1" lang="ja-JP" altLang="en-US" sz="2800" b="1" dirty="0">
                <a:solidFill>
                  <a:srgbClr val="9933FF"/>
                </a:solidFill>
                <a:effectLst>
                  <a:glow rad="127000">
                    <a:schemeClr val="tx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氾濫危険水位（レベル</a:t>
            </a:r>
            <a:r>
              <a:rPr kumimoji="1" lang="en-US" altLang="ja-JP" sz="2800" b="1" dirty="0">
                <a:solidFill>
                  <a:srgbClr val="9933FF"/>
                </a:solidFill>
                <a:effectLst>
                  <a:glow rad="127000">
                    <a:schemeClr val="tx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4</a:t>
            </a:r>
            <a:r>
              <a:rPr kumimoji="1" lang="ja-JP" altLang="en-US" sz="2800" b="1" dirty="0">
                <a:solidFill>
                  <a:srgbClr val="9933FF"/>
                </a:solidFill>
                <a:effectLst>
                  <a:glow rad="127000">
                    <a:schemeClr val="tx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endParaRPr kumimoji="1" lang="en-US" altLang="ja-JP" sz="2800" b="1" dirty="0">
              <a:solidFill>
                <a:srgbClr val="9933FF"/>
              </a:solidFill>
              <a:effectLst>
                <a:glow rad="127000">
                  <a:schemeClr val="tx1"/>
                </a:glow>
              </a:effectLst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6F09F57-6658-445A-81FE-BAD56ED78409}"/>
              </a:ext>
            </a:extLst>
          </p:cNvPr>
          <p:cNvSpPr txBox="1"/>
          <p:nvPr/>
        </p:nvSpPr>
        <p:spPr>
          <a:xfrm>
            <a:off x="5515149" y="2974228"/>
            <a:ext cx="4563534" cy="97245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>
              <a:lnSpc>
                <a:spcPts val="4000"/>
              </a:lnSpc>
            </a:pPr>
            <a:r>
              <a:rPr kumimoji="1" lang="ja-JP" altLang="en-US" sz="2800" b="1" dirty="0">
                <a:solidFill>
                  <a:srgbClr val="EB4C31"/>
                </a:solidFill>
                <a:effectLst>
                  <a:glow rad="127000">
                    <a:schemeClr val="tx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避難判断水位（レベル</a:t>
            </a:r>
            <a:r>
              <a:rPr kumimoji="1" lang="en-US" altLang="ja-JP" sz="2800" b="1" dirty="0">
                <a:solidFill>
                  <a:srgbClr val="EB4C31"/>
                </a:solidFill>
                <a:effectLst>
                  <a:glow rad="127000">
                    <a:schemeClr val="tx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kumimoji="1" lang="ja-JP" altLang="en-US" sz="2800" b="1" dirty="0">
                <a:solidFill>
                  <a:srgbClr val="EB4C31"/>
                </a:solidFill>
                <a:effectLst>
                  <a:glow rad="127000">
                    <a:schemeClr val="tx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endParaRPr kumimoji="1" lang="en-US" altLang="ja-JP" sz="2800" b="1" dirty="0">
              <a:solidFill>
                <a:srgbClr val="EB4C31"/>
              </a:solidFill>
              <a:effectLst>
                <a:glow rad="127000">
                  <a:schemeClr val="tx1"/>
                </a:glow>
              </a:effectLst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08C3C914-4AE1-4ACC-9EC4-791B1C17DAF8}"/>
              </a:ext>
            </a:extLst>
          </p:cNvPr>
          <p:cNvSpPr txBox="1"/>
          <p:nvPr/>
        </p:nvSpPr>
        <p:spPr>
          <a:xfrm>
            <a:off x="5508119" y="5136175"/>
            <a:ext cx="4688187" cy="63310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>
              <a:lnSpc>
                <a:spcPts val="4000"/>
              </a:lnSpc>
            </a:pPr>
            <a:r>
              <a:rPr lang="ja-JP" altLang="en-US" sz="2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水防団の出動の目安となる水位</a:t>
            </a:r>
            <a:endParaRPr kumimoji="1" lang="en-US" altLang="ja-JP" sz="2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F1C597C-0E4A-4E94-9240-5B6AF0D33EFE}"/>
              </a:ext>
            </a:extLst>
          </p:cNvPr>
          <p:cNvSpPr txBox="1"/>
          <p:nvPr/>
        </p:nvSpPr>
        <p:spPr>
          <a:xfrm>
            <a:off x="5591345" y="5750019"/>
            <a:ext cx="5910439" cy="97245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>
              <a:lnSpc>
                <a:spcPts val="4000"/>
              </a:lnSpc>
            </a:pPr>
            <a:r>
              <a:rPr kumimoji="1" lang="ja-JP" altLang="en-US" sz="2800" b="1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水防団待機水位（レベル</a:t>
            </a:r>
            <a:r>
              <a:rPr kumimoji="1" lang="en-US" altLang="ja-JP" sz="2800" b="1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kumimoji="1" lang="ja-JP" altLang="en-US" sz="2800" b="1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endParaRPr kumimoji="1" lang="en-US" altLang="ja-JP" sz="2800" b="1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27C0D840-4B52-4333-A56B-78F16DAF26B5}"/>
              </a:ext>
            </a:extLst>
          </p:cNvPr>
          <p:cNvCxnSpPr>
            <a:cxnSpLocks/>
          </p:cNvCxnSpPr>
          <p:nvPr/>
        </p:nvCxnSpPr>
        <p:spPr>
          <a:xfrm>
            <a:off x="1938298" y="1013410"/>
            <a:ext cx="3014259" cy="0"/>
          </a:xfrm>
          <a:prstGeom prst="line">
            <a:avLst/>
          </a:prstGeom>
          <a:ln w="63500" cap="rnd">
            <a:solidFill>
              <a:schemeClr val="tx1"/>
            </a:solidFill>
            <a:prstDash val="sysDash"/>
          </a:ln>
          <a:effectLst>
            <a:glow rad="1270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F3EF5E4D-C225-4995-B3ED-279DA2E00CF5}"/>
              </a:ext>
            </a:extLst>
          </p:cNvPr>
          <p:cNvCxnSpPr>
            <a:cxnSpLocks/>
          </p:cNvCxnSpPr>
          <p:nvPr/>
        </p:nvCxnSpPr>
        <p:spPr>
          <a:xfrm>
            <a:off x="2486025" y="1955833"/>
            <a:ext cx="2995610" cy="0"/>
          </a:xfrm>
          <a:prstGeom prst="line">
            <a:avLst/>
          </a:prstGeom>
          <a:ln w="63500" cap="rnd">
            <a:solidFill>
              <a:srgbClr val="9933FF"/>
            </a:solidFill>
            <a:prstDash val="sysDash"/>
          </a:ln>
          <a:effectLst>
            <a:glow rad="127000">
              <a:schemeClr val="tx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E3AB8073-2C73-4508-9206-3318F4B29234}"/>
              </a:ext>
            </a:extLst>
          </p:cNvPr>
          <p:cNvCxnSpPr>
            <a:cxnSpLocks/>
          </p:cNvCxnSpPr>
          <p:nvPr/>
        </p:nvCxnSpPr>
        <p:spPr>
          <a:xfrm>
            <a:off x="2760381" y="3474207"/>
            <a:ext cx="2721254" cy="0"/>
          </a:xfrm>
          <a:prstGeom prst="line">
            <a:avLst/>
          </a:prstGeom>
          <a:ln w="63500" cap="rnd">
            <a:solidFill>
              <a:srgbClr val="EB4C31"/>
            </a:solidFill>
            <a:prstDash val="sysDash"/>
          </a:ln>
          <a:effectLst>
            <a:glow rad="127000">
              <a:schemeClr val="tx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6C245E2-5B69-4C19-B217-17580996F92D}"/>
              </a:ext>
            </a:extLst>
          </p:cNvPr>
          <p:cNvCxnSpPr>
            <a:cxnSpLocks/>
          </p:cNvCxnSpPr>
          <p:nvPr/>
        </p:nvCxnSpPr>
        <p:spPr>
          <a:xfrm>
            <a:off x="3018144" y="4950372"/>
            <a:ext cx="2463491" cy="0"/>
          </a:xfrm>
          <a:prstGeom prst="line">
            <a:avLst/>
          </a:prstGeom>
          <a:ln w="63500" cap="rnd">
            <a:solidFill>
              <a:srgbClr val="FFC000"/>
            </a:solidFill>
            <a:prstDash val="sysDash"/>
          </a:ln>
          <a:effectLst>
            <a:glow rad="127000">
              <a:schemeClr val="tx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30DD2577-AF1F-4CFB-9DAB-05B3284A44E5}"/>
              </a:ext>
            </a:extLst>
          </p:cNvPr>
          <p:cNvCxnSpPr>
            <a:cxnSpLocks/>
          </p:cNvCxnSpPr>
          <p:nvPr/>
        </p:nvCxnSpPr>
        <p:spPr>
          <a:xfrm>
            <a:off x="4028065" y="6236247"/>
            <a:ext cx="1487085" cy="0"/>
          </a:xfrm>
          <a:prstGeom prst="line">
            <a:avLst/>
          </a:prstGeom>
          <a:ln w="63500" cap="rnd">
            <a:solidFill>
              <a:schemeClr val="bg1"/>
            </a:solidFill>
            <a:prstDash val="sysDash"/>
          </a:ln>
          <a:effectLst>
            <a:glow rad="127000">
              <a:schemeClr val="tx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700549C-4938-4EDC-BD2A-7E3F5E81E868}"/>
              </a:ext>
            </a:extLst>
          </p:cNvPr>
          <p:cNvSpPr txBox="1"/>
          <p:nvPr/>
        </p:nvSpPr>
        <p:spPr>
          <a:xfrm>
            <a:off x="2760381" y="3605696"/>
            <a:ext cx="754062" cy="1159408"/>
          </a:xfrm>
          <a:prstGeom prst="rect">
            <a:avLst/>
          </a:prstGeom>
          <a:noFill/>
          <a:ln>
            <a:noFill/>
          </a:ln>
        </p:spPr>
        <p:txBody>
          <a:bodyPr vert="eaVert" wrap="square" rtlCol="0" anchor="ctr" anchorCtr="0">
            <a:noAutofit/>
          </a:bodyPr>
          <a:lstStyle/>
          <a:p>
            <a:pPr>
              <a:lnSpc>
                <a:spcPts val="4000"/>
              </a:lnSpc>
            </a:pPr>
            <a:r>
              <a:rPr kumimoji="1" lang="ja-JP" altLang="en-US" sz="3000" b="1" dirty="0">
                <a:effectLst>
                  <a:glow rad="127000">
                    <a:schemeClr val="bg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堤防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08C3C914-4AE1-4ACC-9EC4-791B1C17DAF8}"/>
              </a:ext>
            </a:extLst>
          </p:cNvPr>
          <p:cNvSpPr txBox="1"/>
          <p:nvPr/>
        </p:nvSpPr>
        <p:spPr>
          <a:xfrm>
            <a:off x="5496066" y="4485584"/>
            <a:ext cx="4385661" cy="97245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>
              <a:lnSpc>
                <a:spcPts val="4000"/>
              </a:lnSpc>
            </a:pPr>
            <a:r>
              <a:rPr kumimoji="1" lang="ja-JP" altLang="en-US" sz="2800" b="1" dirty="0">
                <a:solidFill>
                  <a:schemeClr val="accent4"/>
                </a:solidFill>
                <a:effectLst>
                  <a:glow rad="127000">
                    <a:schemeClr val="tx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氾濫注意水位（レベル</a:t>
            </a:r>
            <a:r>
              <a:rPr kumimoji="1" lang="en-US" altLang="ja-JP" sz="2800" b="1" dirty="0">
                <a:solidFill>
                  <a:schemeClr val="accent4"/>
                </a:solidFill>
                <a:effectLst>
                  <a:glow rad="127000">
                    <a:schemeClr val="tx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ja-JP" altLang="en-US" sz="2800" b="1" dirty="0">
                <a:solidFill>
                  <a:schemeClr val="accent4"/>
                </a:solidFill>
                <a:effectLst>
                  <a:glow rad="127000">
                    <a:schemeClr val="tx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endParaRPr kumimoji="1" lang="en-US" altLang="ja-JP" sz="2800" b="1" dirty="0">
              <a:solidFill>
                <a:schemeClr val="accent4"/>
              </a:solidFill>
              <a:effectLst>
                <a:glow rad="127000">
                  <a:schemeClr val="tx1"/>
                </a:glow>
              </a:effectLst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08C3C914-4AE1-4ACC-9EC4-791B1C17DAF8}"/>
              </a:ext>
            </a:extLst>
          </p:cNvPr>
          <p:cNvSpPr txBox="1"/>
          <p:nvPr/>
        </p:nvSpPr>
        <p:spPr>
          <a:xfrm>
            <a:off x="5491501" y="3821636"/>
            <a:ext cx="4563534" cy="63310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>
              <a:lnSpc>
                <a:spcPts val="3000"/>
              </a:lnSpc>
            </a:pPr>
            <a:r>
              <a:rPr lang="ja-JP" altLang="en-US" sz="2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市町村長の高齢者等避難発表の目安となる水位</a:t>
            </a:r>
            <a:endParaRPr kumimoji="1" lang="en-US" altLang="ja-JP" sz="2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08C3C914-4AE1-4ACC-9EC4-791B1C17DAF8}"/>
              </a:ext>
            </a:extLst>
          </p:cNvPr>
          <p:cNvSpPr txBox="1"/>
          <p:nvPr/>
        </p:nvSpPr>
        <p:spPr>
          <a:xfrm>
            <a:off x="5491502" y="2336544"/>
            <a:ext cx="4528369" cy="63310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>
              <a:lnSpc>
                <a:spcPts val="3000"/>
              </a:lnSpc>
            </a:pPr>
            <a:r>
              <a:rPr lang="ja-JP" altLang="en-US" sz="2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市町村長の避難指示の発令判断の目安となる水位</a:t>
            </a:r>
            <a:endParaRPr kumimoji="1" lang="en-US" altLang="ja-JP" sz="2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9CA23272-EF0E-4921-97EC-C2557BD02510}"/>
              </a:ext>
            </a:extLst>
          </p:cNvPr>
          <p:cNvGrpSpPr/>
          <p:nvPr/>
        </p:nvGrpSpPr>
        <p:grpSpPr>
          <a:xfrm>
            <a:off x="9863929" y="3069921"/>
            <a:ext cx="1532467" cy="944282"/>
            <a:chOff x="7530303" y="3069921"/>
            <a:chExt cx="1532467" cy="944282"/>
          </a:xfrm>
        </p:grpSpPr>
        <p:sp>
          <p:nvSpPr>
            <p:cNvPr id="30" name="星 12 38">
              <a:extLst>
                <a:ext uri="{FF2B5EF4-FFF2-40B4-BE49-F238E27FC236}">
                  <a16:creationId xmlns:a16="http://schemas.microsoft.com/office/drawing/2014/main" id="{A9700394-4580-4B65-9AA2-7B7653DE7548}"/>
                </a:ext>
              </a:extLst>
            </p:cNvPr>
            <p:cNvSpPr/>
            <p:nvPr/>
          </p:nvSpPr>
          <p:spPr>
            <a:xfrm>
              <a:off x="7530303" y="3069921"/>
              <a:ext cx="1532467" cy="944282"/>
            </a:xfrm>
            <a:prstGeom prst="star12">
              <a:avLst/>
            </a:prstGeom>
            <a:solidFill>
              <a:srgbClr val="EB4C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252000" rtlCol="0" anchor="ctr"/>
            <a:lstStyle/>
            <a:p>
              <a:pPr algn="ctr"/>
              <a:endParaRPr kumimoji="1" lang="en-US" altLang="ja-JP" b="1" dirty="0"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1F19B2C7-EAC3-4DEA-AFE2-41C0BCA210AD}"/>
                </a:ext>
              </a:extLst>
            </p:cNvPr>
            <p:cNvSpPr txBox="1"/>
            <p:nvPr/>
          </p:nvSpPr>
          <p:spPr>
            <a:xfrm>
              <a:off x="7772146" y="3256417"/>
              <a:ext cx="1132074" cy="63310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kumimoji="1" lang="ja-JP" altLang="en-US" b="1" dirty="0"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避難の</a:t>
              </a:r>
              <a:endParaRPr kumimoji="1" lang="en-US" altLang="ja-JP" b="1" dirty="0"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b="1" dirty="0"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準備！</a:t>
              </a:r>
              <a:endParaRPr kumimoji="1" lang="en-US" altLang="ja-JP" b="1" dirty="0"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D67F1F0C-7DD7-40D2-8A3C-E88C1E2E02E3}"/>
              </a:ext>
            </a:extLst>
          </p:cNvPr>
          <p:cNvGrpSpPr/>
          <p:nvPr/>
        </p:nvGrpSpPr>
        <p:grpSpPr>
          <a:xfrm>
            <a:off x="9863929" y="1865550"/>
            <a:ext cx="1532467" cy="944282"/>
            <a:chOff x="7530303" y="1865550"/>
            <a:chExt cx="1532467" cy="944282"/>
          </a:xfrm>
        </p:grpSpPr>
        <p:sp>
          <p:nvSpPr>
            <p:cNvPr id="32" name="星 12 38">
              <a:extLst>
                <a:ext uri="{FF2B5EF4-FFF2-40B4-BE49-F238E27FC236}">
                  <a16:creationId xmlns:a16="http://schemas.microsoft.com/office/drawing/2014/main" id="{8B552FFF-9C41-4242-860D-2AD7447792A0}"/>
                </a:ext>
              </a:extLst>
            </p:cNvPr>
            <p:cNvSpPr/>
            <p:nvPr/>
          </p:nvSpPr>
          <p:spPr>
            <a:xfrm>
              <a:off x="7530303" y="1865550"/>
              <a:ext cx="1532467" cy="944282"/>
            </a:xfrm>
            <a:prstGeom prst="star12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252000" rtlCol="0" anchor="ctr"/>
            <a:lstStyle/>
            <a:p>
              <a:pPr algn="ctr"/>
              <a:endParaRPr kumimoji="1" lang="en-US" altLang="ja-JP" b="1" dirty="0"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B3BABA86-9CCD-4363-8E2B-33AA081D51B5}"/>
                </a:ext>
              </a:extLst>
            </p:cNvPr>
            <p:cNvSpPr txBox="1"/>
            <p:nvPr/>
          </p:nvSpPr>
          <p:spPr>
            <a:xfrm>
              <a:off x="8026793" y="2052046"/>
              <a:ext cx="729610" cy="63310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r>
                <a:rPr kumimoji="1" lang="ja-JP" altLang="en-US" b="1" dirty="0"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全員</a:t>
              </a:r>
              <a:endParaRPr kumimoji="1" lang="en-US" altLang="ja-JP" b="1" dirty="0"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b="1" dirty="0"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避難！</a:t>
              </a:r>
              <a:endParaRPr kumimoji="1" lang="en-US" altLang="ja-JP" b="1" dirty="0"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07EB28C9-2D81-4071-AC1E-09252DBE0266}"/>
              </a:ext>
            </a:extLst>
          </p:cNvPr>
          <p:cNvGrpSpPr/>
          <p:nvPr/>
        </p:nvGrpSpPr>
        <p:grpSpPr>
          <a:xfrm>
            <a:off x="9863929" y="766271"/>
            <a:ext cx="1532467" cy="944282"/>
            <a:chOff x="7530303" y="1865550"/>
            <a:chExt cx="1532467" cy="944282"/>
          </a:xfrm>
        </p:grpSpPr>
        <p:sp>
          <p:nvSpPr>
            <p:cNvPr id="43" name="星 12 38">
              <a:extLst>
                <a:ext uri="{FF2B5EF4-FFF2-40B4-BE49-F238E27FC236}">
                  <a16:creationId xmlns:a16="http://schemas.microsoft.com/office/drawing/2014/main" id="{053BC673-51C2-4438-88C9-FA14954B48C6}"/>
                </a:ext>
              </a:extLst>
            </p:cNvPr>
            <p:cNvSpPr/>
            <p:nvPr/>
          </p:nvSpPr>
          <p:spPr>
            <a:xfrm>
              <a:off x="7530303" y="1865550"/>
              <a:ext cx="1532467" cy="944282"/>
            </a:xfrm>
            <a:prstGeom prst="star12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252000" rtlCol="0" anchor="ctr"/>
            <a:lstStyle/>
            <a:p>
              <a:pPr algn="ctr"/>
              <a:endParaRPr kumimoji="1" lang="en-US" altLang="ja-JP" b="1" dirty="0"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C5672CEA-1E29-4CC0-9582-5231C5D4F353}"/>
                </a:ext>
              </a:extLst>
            </p:cNvPr>
            <p:cNvSpPr txBox="1"/>
            <p:nvPr/>
          </p:nvSpPr>
          <p:spPr>
            <a:xfrm>
              <a:off x="7804494" y="2052046"/>
              <a:ext cx="951909" cy="63310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kumimoji="1" lang="ja-JP" altLang="en-US" b="1" dirty="0"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命を守る</a:t>
              </a:r>
              <a:endParaRPr kumimoji="1" lang="en-US" altLang="ja-JP" b="1" dirty="0"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b="1" dirty="0"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行動！</a:t>
              </a:r>
              <a:endParaRPr kumimoji="1" lang="en-US" altLang="ja-JP" b="1" dirty="0"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37" name="正方形/長方形 36"/>
          <p:cNvSpPr/>
          <p:nvPr/>
        </p:nvSpPr>
        <p:spPr>
          <a:xfrm>
            <a:off x="5372100" y="1496531"/>
            <a:ext cx="6053489" cy="3073270"/>
          </a:xfrm>
          <a:prstGeom prst="rect">
            <a:avLst/>
          </a:prstGeom>
          <a:noFill/>
          <a:ln w="666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9" name="図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37846" y="3631602"/>
            <a:ext cx="918691" cy="831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938D3470-5C0F-4F84-AAC8-4B8552B37498}"/>
              </a:ext>
            </a:extLst>
          </p:cNvPr>
          <p:cNvSpPr txBox="1"/>
          <p:nvPr/>
        </p:nvSpPr>
        <p:spPr>
          <a:xfrm>
            <a:off x="8982953" y="6611780"/>
            <a:ext cx="32090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10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出典：津南町洪水ハザードマップをもとに作成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FF1C597C-0E4A-4E94-9240-5B6AF0D33EFE}"/>
              </a:ext>
            </a:extLst>
          </p:cNvPr>
          <p:cNvSpPr txBox="1"/>
          <p:nvPr/>
        </p:nvSpPr>
        <p:spPr>
          <a:xfrm>
            <a:off x="5727288" y="5690432"/>
            <a:ext cx="1354325" cy="27068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>
              <a:lnSpc>
                <a:spcPts val="4000"/>
              </a:lnSpc>
            </a:pPr>
            <a:r>
              <a:rPr kumimoji="1" lang="ja-JP" altLang="en-US" sz="1100" b="1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すいぼうだ</a:t>
            </a:r>
            <a:r>
              <a:rPr kumimoji="1" lang="ja-JP" altLang="en-US" sz="1100" b="1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ん</a:t>
            </a:r>
            <a:endParaRPr kumimoji="1" lang="en-US" altLang="ja-JP" sz="1100" b="1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08C3C914-4AE1-4ACC-9EC4-791B1C17DAF8}"/>
              </a:ext>
            </a:extLst>
          </p:cNvPr>
          <p:cNvSpPr txBox="1"/>
          <p:nvPr/>
        </p:nvSpPr>
        <p:spPr>
          <a:xfrm>
            <a:off x="5575786" y="4132540"/>
            <a:ext cx="863460" cy="97245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>
              <a:lnSpc>
                <a:spcPts val="4000"/>
              </a:lnSpc>
            </a:pPr>
            <a:r>
              <a:rPr kumimoji="1" lang="ja-JP" altLang="en-US" sz="1100" b="1" dirty="0">
                <a:solidFill>
                  <a:schemeClr val="accent4"/>
                </a:solidFill>
                <a:effectLst>
                  <a:glow rad="127000">
                    <a:schemeClr val="tx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はんらん</a:t>
            </a:r>
            <a:endParaRPr kumimoji="1" lang="en-US" altLang="ja-JP" sz="1100" b="1" dirty="0">
              <a:solidFill>
                <a:schemeClr val="accent4"/>
              </a:solidFill>
              <a:effectLst>
                <a:glow rad="127000">
                  <a:schemeClr val="tx1"/>
                </a:glow>
              </a:effectLst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46F09F57-6658-445A-81FE-BAD56ED78409}"/>
              </a:ext>
            </a:extLst>
          </p:cNvPr>
          <p:cNvSpPr txBox="1"/>
          <p:nvPr/>
        </p:nvSpPr>
        <p:spPr>
          <a:xfrm>
            <a:off x="5647119" y="2596328"/>
            <a:ext cx="708414" cy="97245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>
              <a:lnSpc>
                <a:spcPts val="4000"/>
              </a:lnSpc>
            </a:pPr>
            <a:r>
              <a:rPr kumimoji="1" lang="ja-JP" altLang="en-US" sz="1100" b="1" dirty="0">
                <a:solidFill>
                  <a:srgbClr val="EB4C31"/>
                </a:solidFill>
                <a:effectLst>
                  <a:glow rad="127000">
                    <a:schemeClr val="tx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ひなん　</a:t>
            </a:r>
            <a:endParaRPr kumimoji="1" lang="en-US" altLang="ja-JP" sz="1100" b="1" dirty="0">
              <a:solidFill>
                <a:srgbClr val="EB4C31"/>
              </a:solidFill>
              <a:effectLst>
                <a:glow rad="127000">
                  <a:schemeClr val="tx1"/>
                </a:glow>
              </a:effectLst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32F252F2-DC5B-409D-B5F3-FFE21F01769F}"/>
              </a:ext>
            </a:extLst>
          </p:cNvPr>
          <p:cNvSpPr txBox="1"/>
          <p:nvPr/>
        </p:nvSpPr>
        <p:spPr>
          <a:xfrm>
            <a:off x="5623575" y="1019449"/>
            <a:ext cx="5910439" cy="115940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>
              <a:lnSpc>
                <a:spcPts val="4000"/>
              </a:lnSpc>
            </a:pPr>
            <a:r>
              <a:rPr kumimoji="1" lang="ja-JP" altLang="en-US" sz="1100" b="1" dirty="0">
                <a:solidFill>
                  <a:srgbClr val="9933FF"/>
                </a:solidFill>
                <a:effectLst>
                  <a:glow rad="127000">
                    <a:schemeClr val="tx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はんらん　 きけん</a:t>
            </a:r>
            <a:endParaRPr kumimoji="1" lang="en-US" altLang="ja-JP" sz="1100" b="1" dirty="0">
              <a:solidFill>
                <a:srgbClr val="9933FF"/>
              </a:solidFill>
              <a:effectLst>
                <a:glow rad="127000">
                  <a:schemeClr val="tx1"/>
                </a:glow>
              </a:effectLst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0700549C-4938-4EDC-BD2A-7E3F5E81E868}"/>
              </a:ext>
            </a:extLst>
          </p:cNvPr>
          <p:cNvSpPr txBox="1"/>
          <p:nvPr/>
        </p:nvSpPr>
        <p:spPr>
          <a:xfrm>
            <a:off x="3169341" y="3732136"/>
            <a:ext cx="754062" cy="1159408"/>
          </a:xfrm>
          <a:prstGeom prst="rect">
            <a:avLst/>
          </a:prstGeom>
          <a:noFill/>
          <a:ln>
            <a:noFill/>
          </a:ln>
        </p:spPr>
        <p:txBody>
          <a:bodyPr vert="eaVert" wrap="square" rtlCol="0" anchor="ctr" anchorCtr="0">
            <a:noAutofit/>
          </a:bodyPr>
          <a:lstStyle/>
          <a:p>
            <a:pPr>
              <a:lnSpc>
                <a:spcPts val="4000"/>
              </a:lnSpc>
            </a:pPr>
            <a:r>
              <a:rPr kumimoji="1" lang="ja-JP" altLang="en-US" sz="1100" b="1" dirty="0">
                <a:effectLst>
                  <a:glow rad="127000">
                    <a:schemeClr val="bg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ていぼう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0B168A4E-7686-476D-83CF-6B01CC9A5EB5}"/>
              </a:ext>
            </a:extLst>
          </p:cNvPr>
          <p:cNvSpPr txBox="1"/>
          <p:nvPr/>
        </p:nvSpPr>
        <p:spPr>
          <a:xfrm>
            <a:off x="5038914" y="281011"/>
            <a:ext cx="1022797" cy="89844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>
              <a:lnSpc>
                <a:spcPts val="4000"/>
              </a:lnSpc>
            </a:pPr>
            <a:r>
              <a:rPr kumimoji="1" lang="ja-JP" altLang="en-US" sz="1100" b="1" dirty="0">
                <a:effectLst>
                  <a:glow rad="127000">
                    <a:schemeClr val="bg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はんらん</a:t>
            </a:r>
            <a:endParaRPr kumimoji="1" lang="en-US" altLang="ja-JP" sz="1100" b="1" dirty="0">
              <a:effectLst>
                <a:glow rad="127000">
                  <a:schemeClr val="bg1"/>
                </a:glow>
              </a:effectLst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0B168A4E-7686-476D-83CF-6B01CC9A5EB5}"/>
              </a:ext>
            </a:extLst>
          </p:cNvPr>
          <p:cNvSpPr txBox="1"/>
          <p:nvPr/>
        </p:nvSpPr>
        <p:spPr>
          <a:xfrm>
            <a:off x="7081613" y="268643"/>
            <a:ext cx="1022797" cy="89844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>
              <a:lnSpc>
                <a:spcPts val="4000"/>
              </a:lnSpc>
            </a:pPr>
            <a:r>
              <a:rPr kumimoji="1" lang="ja-JP" altLang="en-US" sz="1100" b="1" dirty="0" err="1">
                <a:effectLst>
                  <a:glow rad="127000">
                    <a:schemeClr val="bg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じょ</a:t>
            </a:r>
            <a:r>
              <a:rPr kumimoji="1" lang="ja-JP" altLang="en-US" sz="1100" b="1" dirty="0">
                <a:effectLst>
                  <a:glow rad="127000">
                    <a:schemeClr val="bg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うたい</a:t>
            </a:r>
            <a:endParaRPr kumimoji="1" lang="en-US" altLang="ja-JP" sz="1100" b="1" dirty="0">
              <a:effectLst>
                <a:glow rad="127000">
                  <a:schemeClr val="bg1"/>
                </a:glow>
              </a:effectLst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4938CDF8-4798-417A-B49E-1FD8F740AB9C}"/>
              </a:ext>
            </a:extLst>
          </p:cNvPr>
          <p:cNvSpPr txBox="1"/>
          <p:nvPr/>
        </p:nvSpPr>
        <p:spPr>
          <a:xfrm>
            <a:off x="5581344" y="4928426"/>
            <a:ext cx="1517467" cy="6638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0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すいぼうだ</a:t>
            </a:r>
            <a:r>
              <a:rPr kumimoji="1" lang="ja-JP" altLang="en-US" sz="1000" dirty="0" err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ん</a:t>
            </a:r>
            <a:endParaRPr kumimoji="1" lang="en-US" altLang="ja-JP" sz="10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4938CDF8-4798-417A-B49E-1FD8F740AB9C}"/>
              </a:ext>
            </a:extLst>
          </p:cNvPr>
          <p:cNvSpPr txBox="1"/>
          <p:nvPr/>
        </p:nvSpPr>
        <p:spPr>
          <a:xfrm>
            <a:off x="7234307" y="3395495"/>
            <a:ext cx="2100956" cy="6638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0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こうれいしゃとうひなん</a:t>
            </a:r>
            <a:endParaRPr kumimoji="1" lang="en-US" altLang="ja-JP" sz="10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4938CDF8-4798-417A-B49E-1FD8F740AB9C}"/>
              </a:ext>
            </a:extLst>
          </p:cNvPr>
          <p:cNvSpPr txBox="1"/>
          <p:nvPr/>
        </p:nvSpPr>
        <p:spPr>
          <a:xfrm>
            <a:off x="7093478" y="1931551"/>
            <a:ext cx="575013" cy="600863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0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ひなん</a:t>
            </a:r>
            <a:endParaRPr kumimoji="1" lang="en-US" altLang="ja-JP" sz="10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1F19B2C7-EAC3-4DEA-AFE2-41C0BCA210AD}"/>
              </a:ext>
            </a:extLst>
          </p:cNvPr>
          <p:cNvSpPr txBox="1"/>
          <p:nvPr/>
        </p:nvSpPr>
        <p:spPr>
          <a:xfrm>
            <a:off x="10013997" y="2935678"/>
            <a:ext cx="1132074" cy="63310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kumimoji="1" lang="ja-JP" altLang="en-US" sz="800" b="1" dirty="0"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ひなん</a:t>
            </a:r>
            <a:endParaRPr kumimoji="1" lang="en-US" altLang="ja-JP" sz="800" b="1" dirty="0"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1F19B2C7-EAC3-4DEA-AFE2-41C0BCA210AD}"/>
              </a:ext>
            </a:extLst>
          </p:cNvPr>
          <p:cNvSpPr txBox="1"/>
          <p:nvPr/>
        </p:nvSpPr>
        <p:spPr>
          <a:xfrm>
            <a:off x="10051810" y="2338901"/>
            <a:ext cx="1132074" cy="63310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kumimoji="1" lang="ja-JP" altLang="en-US" sz="800" b="1" dirty="0"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ひなん</a:t>
            </a:r>
            <a:endParaRPr kumimoji="1" lang="en-US" altLang="ja-JP" sz="800" b="1" dirty="0"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1162CE0-F859-EC78-1737-3E9CDB849D11}"/>
              </a:ext>
            </a:extLst>
          </p:cNvPr>
          <p:cNvSpPr txBox="1">
            <a:spLocks/>
          </p:cNvSpPr>
          <p:nvPr/>
        </p:nvSpPr>
        <p:spPr>
          <a:xfrm>
            <a:off x="1938298" y="8221962"/>
            <a:ext cx="661701" cy="18466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ja-JP" altLang="en-US" sz="600" b="1" dirty="0">
                <a:ln w="9525">
                  <a:noFill/>
                  <a:prstDash val="solid"/>
                </a:ln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ぼう さい</a:t>
            </a:r>
            <a:endParaRPr lang="en-US" altLang="ja-JP" sz="600" b="1" dirty="0">
              <a:ln w="9525">
                <a:noFill/>
                <a:prstDash val="solid"/>
              </a:ln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45742E9-5896-81E1-D50E-F96AB72DDF95}"/>
              </a:ext>
            </a:extLst>
          </p:cNvPr>
          <p:cNvSpPr txBox="1">
            <a:spLocks/>
          </p:cNvSpPr>
          <p:nvPr/>
        </p:nvSpPr>
        <p:spPr>
          <a:xfrm>
            <a:off x="2356443" y="8221962"/>
            <a:ext cx="661701" cy="18466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ja-JP" altLang="en-US" sz="600" b="1" dirty="0">
                <a:ln w="9525">
                  <a:noFill/>
                  <a:prstDash val="solid"/>
                </a:ln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じょうほう</a:t>
            </a:r>
            <a:endParaRPr lang="en-US" altLang="ja-JP" sz="600" b="1" dirty="0">
              <a:ln w="9525">
                <a:noFill/>
                <a:prstDash val="solid"/>
              </a:ln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3BE37E88-08F8-74CD-9C38-C6746FA46276}"/>
              </a:ext>
            </a:extLst>
          </p:cNvPr>
          <p:cNvSpPr txBox="1">
            <a:spLocks/>
          </p:cNvSpPr>
          <p:nvPr/>
        </p:nvSpPr>
        <p:spPr>
          <a:xfrm>
            <a:off x="2832057" y="8221962"/>
            <a:ext cx="661701" cy="18466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ja-JP" altLang="en-US" sz="600" b="1" dirty="0">
                <a:ln w="9525">
                  <a:noFill/>
                  <a:prstDash val="solid"/>
                </a:ln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ふく すう</a:t>
            </a:r>
            <a:endParaRPr lang="en-US" altLang="ja-JP" sz="600" b="1" dirty="0">
              <a:ln w="9525">
                <a:noFill/>
                <a:prstDash val="solid"/>
              </a:ln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3515A02-8590-1AE2-9CCE-7452796639FC}"/>
              </a:ext>
            </a:extLst>
          </p:cNvPr>
          <p:cNvSpPr txBox="1">
            <a:spLocks/>
          </p:cNvSpPr>
          <p:nvPr/>
        </p:nvSpPr>
        <p:spPr>
          <a:xfrm>
            <a:off x="3366364" y="8225137"/>
            <a:ext cx="661701" cy="18466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ja-JP" altLang="en-US" sz="600" b="1" dirty="0">
                <a:ln w="9525">
                  <a:noFill/>
                  <a:prstDash val="solid"/>
                </a:ln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しゅ だん</a:t>
            </a:r>
            <a:endParaRPr lang="en-US" altLang="ja-JP" sz="600" b="1" dirty="0">
              <a:ln w="9525">
                <a:noFill/>
                <a:prstDash val="solid"/>
              </a:ln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26DF5996-167B-5476-304A-461CE96DA70D}"/>
              </a:ext>
            </a:extLst>
          </p:cNvPr>
          <p:cNvSpPr txBox="1">
            <a:spLocks/>
          </p:cNvSpPr>
          <p:nvPr/>
        </p:nvSpPr>
        <p:spPr>
          <a:xfrm>
            <a:off x="3989305" y="8221962"/>
            <a:ext cx="823652" cy="18466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ja-JP" altLang="en-US" sz="600" b="1" dirty="0">
                <a:ln w="9525">
                  <a:noFill/>
                  <a:prstDash val="solid"/>
                </a:ln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にゅうしゅ</a:t>
            </a:r>
            <a:endParaRPr lang="en-US" altLang="ja-JP" sz="600" b="1" dirty="0">
              <a:ln w="9525">
                <a:noFill/>
                <a:prstDash val="solid"/>
              </a:ln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8" name="スライド番号プレースホルダー 9">
            <a:extLst>
              <a:ext uri="{FF2B5EF4-FFF2-40B4-BE49-F238E27FC236}">
                <a16:creationId xmlns:a16="http://schemas.microsoft.com/office/drawing/2014/main" id="{4BBFBD23-18B6-6BF9-A387-76CAA875F566}"/>
              </a:ext>
            </a:extLst>
          </p:cNvPr>
          <p:cNvSpPr txBox="1">
            <a:spLocks/>
          </p:cNvSpPr>
          <p:nvPr/>
        </p:nvSpPr>
        <p:spPr>
          <a:xfrm>
            <a:off x="8610600" y="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6C58C4-C82E-4833-8098-8F727F1E616F}" type="slidenum">
              <a:rPr kumimoji="1" lang="ja-JP" altLang="en-US" sz="160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/>
              <a:t>5</a:t>
            </a:fld>
            <a:endParaRPr kumimoji="1"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9" name="スライド番号プレースホルダー 9">
            <a:extLst>
              <a:ext uri="{FF2B5EF4-FFF2-40B4-BE49-F238E27FC236}">
                <a16:creationId xmlns:a16="http://schemas.microsoft.com/office/drawing/2014/main" id="{7BD4DA7A-1217-18C1-AE50-6E0C12B844BF}"/>
              </a:ext>
            </a:extLst>
          </p:cNvPr>
          <p:cNvSpPr txBox="1">
            <a:spLocks/>
          </p:cNvSpPr>
          <p:nvPr/>
        </p:nvSpPr>
        <p:spPr>
          <a:xfrm>
            <a:off x="8610600" y="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6C58C4-C82E-4833-8098-8F727F1E616F}" type="slidenum">
              <a:rPr kumimoji="1" lang="ja-JP" altLang="en-US" sz="160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/>
              <a:t>5</a:t>
            </a:fld>
            <a:endParaRPr kumimoji="1"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0" name="図 69">
            <a:extLst>
              <a:ext uri="{FF2B5EF4-FFF2-40B4-BE49-F238E27FC236}">
                <a16:creationId xmlns:a16="http://schemas.microsoft.com/office/drawing/2014/main" id="{284197F9-5496-11FB-2CBA-362280B984F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719328"/>
          </a:xfrm>
          <a:prstGeom prst="rect">
            <a:avLst/>
          </a:prstGeom>
        </p:spPr>
      </p:pic>
      <p:sp>
        <p:nvSpPr>
          <p:cNvPr id="72" name="スライド番号プレースホルダー 9">
            <a:extLst>
              <a:ext uri="{FF2B5EF4-FFF2-40B4-BE49-F238E27FC236}">
                <a16:creationId xmlns:a16="http://schemas.microsoft.com/office/drawing/2014/main" id="{1033FE01-AECE-E7D7-94D0-B837A35F82E3}"/>
              </a:ext>
            </a:extLst>
          </p:cNvPr>
          <p:cNvSpPr txBox="1">
            <a:spLocks/>
          </p:cNvSpPr>
          <p:nvPr/>
        </p:nvSpPr>
        <p:spPr>
          <a:xfrm>
            <a:off x="11322921" y="0"/>
            <a:ext cx="869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6C58C4-C82E-4833-8098-8F727F1E616F}" type="slidenum">
              <a:rPr kumimoji="1" lang="ja-JP" altLang="en-US" sz="160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/>
              <a:t>5</a:t>
            </a:fld>
            <a:endParaRPr kumimoji="1"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雲形吹き出し 3">
            <a:extLst>
              <a:ext uri="{FF2B5EF4-FFF2-40B4-BE49-F238E27FC236}">
                <a16:creationId xmlns:a16="http://schemas.microsoft.com/office/drawing/2014/main" id="{28A9D049-AED0-48A9-B221-D48AA6FB092E}"/>
              </a:ext>
            </a:extLst>
          </p:cNvPr>
          <p:cNvSpPr/>
          <p:nvPr/>
        </p:nvSpPr>
        <p:spPr>
          <a:xfrm>
            <a:off x="9927414" y="4864942"/>
            <a:ext cx="2100574" cy="613844"/>
          </a:xfrm>
          <a:prstGeom prst="cloudCallout">
            <a:avLst>
              <a:gd name="adj1" fmla="val 32172"/>
              <a:gd name="adj2" fmla="val -113789"/>
            </a:avLst>
          </a:prstGeom>
          <a:solidFill>
            <a:srgbClr val="FF0000">
              <a:alpha val="76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pPr algn="ctr"/>
            <a:r>
              <a:rPr kumimoji="1" lang="ja-JP" altLang="en-US" sz="2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ポイント！</a:t>
            </a:r>
          </a:p>
        </p:txBody>
      </p:sp>
      <p:sp>
        <p:nvSpPr>
          <p:cNvPr id="82" name="テキスト ボックス 81">
            <a:extLst>
              <a:ext uri="{FF2B5EF4-FFF2-40B4-BE49-F238E27FC236}">
                <a16:creationId xmlns:a16="http://schemas.microsoft.com/office/drawing/2014/main" id="{32EC3258-7B4A-1DB3-4912-D83CB4F2AD7C}"/>
              </a:ext>
            </a:extLst>
          </p:cNvPr>
          <p:cNvSpPr txBox="1"/>
          <p:nvPr/>
        </p:nvSpPr>
        <p:spPr>
          <a:xfrm>
            <a:off x="65000" y="107328"/>
            <a:ext cx="9144000" cy="612000"/>
          </a:xfrm>
          <a:prstGeom prst="rect">
            <a:avLst/>
          </a:prstGeom>
          <a:noFill/>
        </p:spPr>
        <p:txBody>
          <a:bodyPr wrap="square" lIns="180000" tIns="180000" rIns="0" bIns="0" rtlCol="0" anchor="ctr" anchorCtr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kumimoji="1" sz="3600" b="1" i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lang="ja-JP" altLang="en-US" i="0" dirty="0"/>
              <a:t>河川水位情報</a:t>
            </a:r>
            <a:r>
              <a:rPr lang="ja-JP" altLang="en-US" sz="2800" i="0" dirty="0"/>
              <a:t>（県などの河川管理者が発表）</a:t>
            </a:r>
            <a:endParaRPr lang="en-US" altLang="ja-JP" i="0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562ECC6-B081-A65F-415D-3A50D5BE2F7F}"/>
              </a:ext>
            </a:extLst>
          </p:cNvPr>
          <p:cNvSpPr txBox="1"/>
          <p:nvPr/>
        </p:nvSpPr>
        <p:spPr>
          <a:xfrm>
            <a:off x="6316496" y="2910246"/>
            <a:ext cx="809022" cy="33151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>
              <a:lnSpc>
                <a:spcPts val="4000"/>
              </a:lnSpc>
            </a:pPr>
            <a:r>
              <a:rPr kumimoji="1" lang="ja-JP" altLang="en-US" sz="1100" b="1" dirty="0">
                <a:solidFill>
                  <a:srgbClr val="EB4C31"/>
                </a:solidFill>
                <a:effectLst>
                  <a:glow rad="127000">
                    <a:schemeClr val="tx1"/>
                  </a:glo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はんだん　</a:t>
            </a:r>
            <a:endParaRPr kumimoji="1" lang="en-US" altLang="ja-JP" sz="1100" b="1" dirty="0">
              <a:solidFill>
                <a:srgbClr val="EB4C31"/>
              </a:solidFill>
              <a:effectLst>
                <a:glow rad="127000">
                  <a:schemeClr val="tx1"/>
                </a:glow>
              </a:effectLst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27EAD2CF-6B55-076F-CB98-485ABF41127D}"/>
              </a:ext>
            </a:extLst>
          </p:cNvPr>
          <p:cNvSpPr txBox="1"/>
          <p:nvPr/>
        </p:nvSpPr>
        <p:spPr>
          <a:xfrm>
            <a:off x="9183583" y="1928226"/>
            <a:ext cx="736874" cy="600863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0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はんだん</a:t>
            </a:r>
            <a:endParaRPr kumimoji="1" lang="en-US" altLang="ja-JP" sz="10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60501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45" grpId="0" animBg="1"/>
    </p:bldLst>
  </p:timing>
</p:sld>
</file>

<file path=ppt/theme/theme1.xml><?xml version="1.0" encoding="utf-8"?>
<a:theme xmlns:a="http://schemas.openxmlformats.org/drawingml/2006/main" name="Office 2013 - 2022 テーマ">
  <a:themeElements>
    <a:clrScheme name="Office 2013 - 2022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10180</TotalTime>
  <Words>1012</Words>
  <Application>Microsoft Office PowerPoint</Application>
  <PresentationFormat>ワイド画面</PresentationFormat>
  <Paragraphs>131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6" baseType="lpstr">
      <vt:lpstr>ＭＳ ゴシック</vt:lpstr>
      <vt:lpstr>Calibri</vt:lpstr>
      <vt:lpstr>Calibri Light</vt:lpstr>
      <vt:lpstr>Arial</vt:lpstr>
      <vt:lpstr>ＭＳ Ｐゴシック</vt:lpstr>
      <vt:lpstr>メイリオ</vt:lpstr>
      <vt:lpstr>游ゴシック</vt:lpstr>
      <vt:lpstr>Century</vt:lpstr>
      <vt:lpstr>BIZ UDPゴシック</vt:lpstr>
      <vt:lpstr>Office 2013 - 2022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07-PE0559</dc:creator>
  <cp:lastModifiedBy>新潟県</cp:lastModifiedBy>
  <cp:revision>984</cp:revision>
  <cp:lastPrinted>2026-07-30T04:26:22Z</cp:lastPrinted>
  <dcterms:created xsi:type="dcterms:W3CDTF">2020-08-24T09:47:12Z</dcterms:created>
  <dcterms:modified xsi:type="dcterms:W3CDTF">2026-08-03T05:57:09Z</dcterms:modified>
</cp:coreProperties>
</file>