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256" r:id="rId2"/>
    <p:sldId id="308" r:id="rId3"/>
    <p:sldId id="357" r:id="rId4"/>
    <p:sldId id="309" r:id="rId5"/>
    <p:sldId id="311" r:id="rId6"/>
    <p:sldId id="310" r:id="rId7"/>
  </p:sldIdLst>
  <p:sldSz cx="12192000" cy="6858000"/>
  <p:notesSz cx="7099300" cy="10234613"/>
  <p:embeddedFontLst>
    <p:embeddedFont>
      <p:font typeface="メイリオ" panose="020B0604030504040204" pitchFamily="50" charset="-128"/>
      <p:regular r:id="rId10"/>
      <p:bold r:id="rId11"/>
      <p:italic r:id="rId12"/>
      <p:boldItalic r:id="rId13"/>
    </p:embeddedFont>
    <p:embeddedFont>
      <p:font typeface="游ゴシック" panose="020B0400000000000000" pitchFamily="50" charset="-128"/>
      <p:regular r:id="rId14"/>
      <p:bold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7-PE0559" initials="0" lastIdx="1" clrIdx="0">
    <p:extLst>
      <p:ext uri="{19B8F6BF-5375-455C-9EA6-DF929625EA0E}">
        <p15:presenceInfo xmlns:p15="http://schemas.microsoft.com/office/powerpoint/2012/main" userId="S::H-Satou@nceinccojp2.onmicrosoft.com::ea8fcc43-05d7-47eb-90be-6a3be02bba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5353"/>
    <a:srgbClr val="97C577"/>
    <a:srgbClr val="000000"/>
    <a:srgbClr val="FFFFCC"/>
    <a:srgbClr val="EB4C31"/>
    <a:srgbClr val="0070C0"/>
    <a:srgbClr val="FDECE9"/>
    <a:srgbClr val="5B9BD5"/>
    <a:srgbClr val="214DA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75527" autoAdjust="0"/>
  </p:normalViewPr>
  <p:slideViewPr>
    <p:cSldViewPr snapToGrid="0">
      <p:cViewPr varScale="1">
        <p:scale>
          <a:sx n="68" d="100"/>
          <a:sy n="68" d="100"/>
        </p:scale>
        <p:origin x="822" y="36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3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93A6887-7F11-4B65-A981-7101893C8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AA15208-E28C-4EDA-882B-43C2834DE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0507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1EBADBB5-41D6-4C92-99E8-86970323414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5C71D3-A553-4BDD-BC0E-80917D432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4B761-B5EE-459A-8619-403E17B358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0507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10817BBF-2506-419F-BDAD-6695407A8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117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3" tIns="47371" rIns="94743" bIns="473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604" y="4924990"/>
            <a:ext cx="5680103" cy="4029684"/>
          </a:xfrm>
          <a:prstGeom prst="rect">
            <a:avLst/>
          </a:prstGeom>
        </p:spPr>
        <p:txBody>
          <a:bodyPr vert="horz" lIns="94743" tIns="47371" rIns="94743" bIns="473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43" tIns="47371" rIns="94743" bIns="473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6AC1BE29-42C0-4851-B748-E81A40789E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00523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（自己紹介）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１時間目と講師が異なる場合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●２時間目の今回は、前回の授業や宿題でやってきた内容を活かして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さらに災害や避難について学んでいきましょう。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616916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●前回から繰り返しになりますが、授業の目的は、災害発生時の逃げ遅れをゼロにすることです。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●マイ・タイムラインの作成を通じて、自分の命は自分で守り、率先して安全を確保するための行動ができる人になりましょう。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5325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85061-2C73-46FB-ECBD-198C704FE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F6BD74-C8D5-517F-1A62-7F77FF260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3CD82C-1227-350B-221A-87E36A52D2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●前回の１時間目では、洪水・土砂災害ハザードマップと、避難に時間がかかる人や避難時に必要なものを確認し、避難の準備を行いました。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●本日の２時間目では、避難するときに知っておくべき情報と、その情報を入手する方法を学習します。</a:t>
            </a:r>
          </a:p>
        </p:txBody>
      </p:sp>
    </p:spTree>
    <p:extLst>
      <p:ext uri="{BB962C8B-B14F-4D97-AF65-F5344CB8AC3E}">
        <p14:creationId xmlns:p14="http://schemas.microsoft.com/office/powerpoint/2010/main" val="1034199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●全２回の授業の流れです。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前回の授業では、自分が住む地域の特徴と、ハザードマップについて学びました。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●今日は２時間目として、警戒レベルの意味を学習し、豪雨時に得るべき情報を調べ、マイ・タイムラインを仕上げます。</a:t>
            </a:r>
          </a:p>
        </p:txBody>
      </p:sp>
    </p:spTree>
    <p:extLst>
      <p:ext uri="{BB962C8B-B14F-4D97-AF65-F5344CB8AC3E}">
        <p14:creationId xmlns:p14="http://schemas.microsoft.com/office/powerpoint/2010/main" val="2272646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●では、２時間目の授業です。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0653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●本日の学習内容は４つあります。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１．水害・土砂災害のしくみ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２．警戒レベル、避難情報、避難行動の組合せゲーム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３．避難行動につながる情報の調べ方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４．避難の準備や避難時の注意点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それでは順番にみていきましょう。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409016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0F529-5338-4CB0-A876-C95D6600ABB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73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ED90-775C-4A61-B785-95AE1934E2C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5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4849-328B-4117-95FA-337F3E2944C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12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F09-1500-4583-86D0-C34476B40A2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4040-F0EE-4929-BD29-E5021F0D53B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6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9A19-3EF5-4652-B008-2CFAB32CE149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B7B34-21B9-4AEA-81E5-017D6A80AD5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07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F9C60-3917-4692-B5C8-9E5C75A6FD9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2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96E50-7859-42CF-B2D5-E233CE9AEA3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9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DE52-9D54-4D91-961E-7D19BF24FE9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56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3A379-490F-4B36-9FAA-69599F703E8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94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2471B-3783-4C89-886D-5378EA04AF9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00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DE4B950-972E-62F7-6123-CEBBC76215C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7124" y="0"/>
            <a:ext cx="12209124" cy="6858000"/>
          </a:xfrm>
          <a:prstGeom prst="rect">
            <a:avLst/>
          </a:prstGeom>
        </p:spPr>
      </p:pic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1775C2B0-4221-42E8-BC98-9150E63CD93A}"/>
              </a:ext>
            </a:extLst>
          </p:cNvPr>
          <p:cNvSpPr/>
          <p:nvPr/>
        </p:nvSpPr>
        <p:spPr>
          <a:xfrm>
            <a:off x="-17124" y="300359"/>
            <a:ext cx="4791075" cy="669774"/>
          </a:xfrm>
          <a:custGeom>
            <a:avLst/>
            <a:gdLst>
              <a:gd name="connsiteX0" fmla="*/ 0 w 4791075"/>
              <a:gd name="connsiteY0" fmla="*/ 0 h 669774"/>
              <a:gd name="connsiteX1" fmla="*/ 1106412 w 4791075"/>
              <a:gd name="connsiteY1" fmla="*/ 0 h 669774"/>
              <a:gd name="connsiteX2" fmla="*/ 4019550 w 4791075"/>
              <a:gd name="connsiteY2" fmla="*/ 0 h 669774"/>
              <a:gd name="connsiteX3" fmla="*/ 4456188 w 4791075"/>
              <a:gd name="connsiteY3" fmla="*/ 0 h 669774"/>
              <a:gd name="connsiteX4" fmla="*/ 4791075 w 4791075"/>
              <a:gd name="connsiteY4" fmla="*/ 334887 h 669774"/>
              <a:gd name="connsiteX5" fmla="*/ 4456188 w 4791075"/>
              <a:gd name="connsiteY5" fmla="*/ 669774 h 669774"/>
              <a:gd name="connsiteX6" fmla="*/ 4019550 w 4791075"/>
              <a:gd name="connsiteY6" fmla="*/ 669774 h 669774"/>
              <a:gd name="connsiteX7" fmla="*/ 1106412 w 4791075"/>
              <a:gd name="connsiteY7" fmla="*/ 669774 h 669774"/>
              <a:gd name="connsiteX8" fmla="*/ 0 w 4791075"/>
              <a:gd name="connsiteY8" fmla="*/ 669774 h 66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91075" h="669774">
                <a:moveTo>
                  <a:pt x="0" y="0"/>
                </a:moveTo>
                <a:lnTo>
                  <a:pt x="1106412" y="0"/>
                </a:lnTo>
                <a:lnTo>
                  <a:pt x="4019550" y="0"/>
                </a:lnTo>
                <a:lnTo>
                  <a:pt x="4456188" y="0"/>
                </a:lnTo>
                <a:cubicBezTo>
                  <a:pt x="4641141" y="0"/>
                  <a:pt x="4791075" y="149934"/>
                  <a:pt x="4791075" y="334887"/>
                </a:cubicBezTo>
                <a:cubicBezTo>
                  <a:pt x="4791075" y="519840"/>
                  <a:pt x="4641141" y="669774"/>
                  <a:pt x="4456188" y="669774"/>
                </a:cubicBezTo>
                <a:lnTo>
                  <a:pt x="4019550" y="669774"/>
                </a:lnTo>
                <a:lnTo>
                  <a:pt x="1106412" y="669774"/>
                </a:lnTo>
                <a:lnTo>
                  <a:pt x="0" y="669774"/>
                </a:lnTo>
                <a:close/>
              </a:path>
            </a:pathLst>
          </a:custGeom>
          <a:solidFill>
            <a:srgbClr val="F0B9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14BDE357-F3D4-4991-B94D-04F40F5127A6}"/>
              </a:ext>
            </a:extLst>
          </p:cNvPr>
          <p:cNvSpPr txBox="1">
            <a:spLocks/>
          </p:cNvSpPr>
          <p:nvPr/>
        </p:nvSpPr>
        <p:spPr>
          <a:xfrm>
            <a:off x="3713172" y="-1603850"/>
            <a:ext cx="4765656" cy="8043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17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ja-JP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指導教材案</a:t>
            </a:r>
            <a:r>
              <a:rPr lang="en-US" altLang="ja-JP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lang="ja-JP" altLang="en-US" sz="2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AEE068F0-436C-4172-ABAD-4BE2405C8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401" y="395610"/>
            <a:ext cx="4333875" cy="622149"/>
          </a:xfrm>
        </p:spPr>
        <p:txBody>
          <a:bodyPr>
            <a:noAutofit/>
          </a:bodyPr>
          <a:lstStyle/>
          <a:p>
            <a:pPr algn="l"/>
            <a:r>
              <a:rPr lang="ja-JP" altLang="en-US" sz="33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〇〇中学校総合学習</a:t>
            </a:r>
          </a:p>
        </p:txBody>
      </p:sp>
      <p:sp>
        <p:nvSpPr>
          <p:cNvPr id="6" name="サブタイトル 2">
            <a:extLst>
              <a:ext uri="{FF2B5EF4-FFF2-40B4-BE49-F238E27FC236}">
                <a16:creationId xmlns:a16="http://schemas.microsoft.com/office/drawing/2014/main" id="{5C0F65EE-7F2A-48E6-B8ED-1ED50292C8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1050" y="7098694"/>
            <a:ext cx="7766936" cy="1096899"/>
          </a:xfrm>
        </p:spPr>
        <p:txBody>
          <a:bodyPr>
            <a:noAutofit/>
          </a:bodyPr>
          <a:lstStyle/>
          <a:p>
            <a:pPr algn="r"/>
            <a:r>
              <a:rPr lang="ja-JP" altLang="en-US" sz="3200" dirty="0">
                <a:solidFill>
                  <a:schemeClr val="accent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令和８年●月●日</a:t>
            </a:r>
            <a:endParaRPr lang="en-US" altLang="ja-JP" sz="3200" dirty="0">
              <a:solidFill>
                <a:schemeClr val="accent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/>
            <a:r>
              <a:rPr lang="ja-JP" altLang="en-US" sz="3200" dirty="0">
                <a:solidFill>
                  <a:schemeClr val="accent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新潟県　土木部　河川管理課</a:t>
            </a:r>
            <a:endParaRPr lang="en-US" altLang="ja-JP" sz="3200" dirty="0">
              <a:solidFill>
                <a:schemeClr val="accent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/>
            <a:endParaRPr lang="ja-JP" altLang="en-US" sz="3200" dirty="0">
              <a:solidFill>
                <a:schemeClr val="accent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482A5985-AB1D-4B2B-B057-BFC46435461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1275" y="4889555"/>
            <a:ext cx="4905375" cy="189204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C0C7A59-A736-442A-B528-0C41AB7DFF9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824" b="23252"/>
          <a:stretch/>
        </p:blipFill>
        <p:spPr>
          <a:xfrm>
            <a:off x="9044792" y="521509"/>
            <a:ext cx="3045783" cy="1642413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E7B04EF-40C4-DE3E-8D29-35F7E1AB56BA}"/>
              </a:ext>
            </a:extLst>
          </p:cNvPr>
          <p:cNvGrpSpPr/>
          <p:nvPr/>
        </p:nvGrpSpPr>
        <p:grpSpPr>
          <a:xfrm>
            <a:off x="1658961" y="970133"/>
            <a:ext cx="8874079" cy="3996468"/>
            <a:chOff x="2068678" y="1355537"/>
            <a:chExt cx="8018297" cy="3611064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9B040B53-8A57-4F44-9D32-847387ED4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8678" y="2778726"/>
              <a:ext cx="2524125" cy="1471325"/>
            </a:xfrm>
            <a:prstGeom prst="rect">
              <a:avLst/>
            </a:prstGeom>
          </p:spPr>
        </p:pic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1186B469-A2F9-4658-B562-EF3AAB81F1B5}"/>
                </a:ext>
              </a:extLst>
            </p:cNvPr>
            <p:cNvGrpSpPr/>
            <p:nvPr/>
          </p:nvGrpSpPr>
          <p:grpSpPr>
            <a:xfrm>
              <a:off x="2105025" y="4050696"/>
              <a:ext cx="7981950" cy="915905"/>
              <a:chOff x="581025" y="3971526"/>
              <a:chExt cx="7981950" cy="915905"/>
            </a:xfrm>
          </p:grpSpPr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6CC9A2BD-DDB3-48E7-8BA2-9371BF89466C}"/>
                  </a:ext>
                </a:extLst>
              </p:cNvPr>
              <p:cNvGrpSpPr/>
              <p:nvPr/>
            </p:nvGrpSpPr>
            <p:grpSpPr>
              <a:xfrm>
                <a:off x="581025" y="3971526"/>
                <a:ext cx="7981950" cy="915905"/>
                <a:chOff x="581025" y="3836812"/>
                <a:chExt cx="7981950" cy="915905"/>
              </a:xfrm>
            </p:grpSpPr>
            <p:sp>
              <p:nvSpPr>
                <p:cNvPr id="8" name="四角形: 角を丸くする 7">
                  <a:extLst>
                    <a:ext uri="{FF2B5EF4-FFF2-40B4-BE49-F238E27FC236}">
                      <a16:creationId xmlns:a16="http://schemas.microsoft.com/office/drawing/2014/main" id="{80E17DDC-59FA-4EC2-8C1E-6ED06BD2070D}"/>
                    </a:ext>
                  </a:extLst>
                </p:cNvPr>
                <p:cNvSpPr/>
                <p:nvPr/>
              </p:nvSpPr>
              <p:spPr>
                <a:xfrm>
                  <a:off x="581025" y="3944629"/>
                  <a:ext cx="7981950" cy="71916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A7E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" name="楕円 11">
                  <a:extLst>
                    <a:ext uri="{FF2B5EF4-FFF2-40B4-BE49-F238E27FC236}">
                      <a16:creationId xmlns:a16="http://schemas.microsoft.com/office/drawing/2014/main" id="{2FCD2EE9-B914-47B4-B828-C2D76B67877F}"/>
                    </a:ext>
                  </a:extLst>
                </p:cNvPr>
                <p:cNvSpPr/>
                <p:nvPr/>
              </p:nvSpPr>
              <p:spPr>
                <a:xfrm>
                  <a:off x="1464590" y="3836812"/>
                  <a:ext cx="915905" cy="915905"/>
                </a:xfrm>
                <a:prstGeom prst="ellipse">
                  <a:avLst/>
                </a:prstGeom>
                <a:solidFill>
                  <a:schemeClr val="bg1"/>
                </a:solidFill>
                <a:ln w="76200">
                  <a:solidFill>
                    <a:srgbClr val="0A7EC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0" name="タイトル 1">
                <a:extLst>
                  <a:ext uri="{FF2B5EF4-FFF2-40B4-BE49-F238E27FC236}">
                    <a16:creationId xmlns:a16="http://schemas.microsoft.com/office/drawing/2014/main" id="{B5C0E663-4BBD-477C-9CA1-63DA717BDA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7700" y="4216180"/>
                <a:ext cx="7848600" cy="60484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ja-JP" altLang="en-US" sz="3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～　　 マ</a:t>
                </a:r>
                <a:r>
                  <a:rPr lang="ja-JP" altLang="en-US" sz="3800" b="1" spc="-100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イ</a:t>
                </a:r>
                <a:r>
                  <a:rPr lang="ja-JP" altLang="en-US" sz="3800" b="1" spc="-50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・</a:t>
                </a:r>
                <a:r>
                  <a:rPr lang="ja-JP" altLang="en-US" sz="3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タイムライン</a:t>
                </a:r>
                <a:r>
                  <a:rPr lang="ja-JP" altLang="en-US" sz="3800" b="1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教室</a:t>
                </a:r>
                <a:r>
                  <a:rPr lang="ja-JP" altLang="en-US" sz="3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～</a:t>
                </a:r>
                <a:endParaRPr lang="ja-JP" altLang="en-US" sz="3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EE8C415D-3568-481B-8D16-43DD28DD87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8323" y="4074753"/>
                <a:ext cx="498934" cy="678456"/>
              </a:xfrm>
              <a:prstGeom prst="rect">
                <a:avLst/>
              </a:prstGeom>
            </p:spPr>
          </p:pic>
        </p:grpSp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D67ACEA0-2EE1-467A-B8D9-4E1C98BEE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35918" y="1355537"/>
              <a:ext cx="7920164" cy="2454464"/>
            </a:xfrm>
            <a:prstGeom prst="rect">
              <a:avLst/>
            </a:prstGeom>
            <a:effectLst>
              <a:outerShdw dist="101600" dir="2700000" algn="tl" rotWithShape="0">
                <a:schemeClr val="tx2">
                  <a:lumMod val="50000"/>
                  <a:alpha val="40000"/>
                </a:schemeClr>
              </a:outerShdw>
            </a:effectLst>
          </p:spPr>
        </p:pic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670DB6AC-52EF-8E0A-F670-D8BFF39A2E11}"/>
              </a:ext>
            </a:extLst>
          </p:cNvPr>
          <p:cNvGrpSpPr/>
          <p:nvPr/>
        </p:nvGrpSpPr>
        <p:grpSpPr>
          <a:xfrm>
            <a:off x="9135873" y="5226188"/>
            <a:ext cx="1362075" cy="1362075"/>
            <a:chOff x="438150" y="1133474"/>
            <a:chExt cx="1362075" cy="1362075"/>
          </a:xfrm>
        </p:grpSpPr>
        <p:sp>
          <p:nvSpPr>
            <p:cNvPr id="15" name="楕円 14">
              <a:extLst>
                <a:ext uri="{FF2B5EF4-FFF2-40B4-BE49-F238E27FC236}">
                  <a16:creationId xmlns:a16="http://schemas.microsoft.com/office/drawing/2014/main" id="{CCAEA7CC-47F9-DA52-0BCE-05F1C5781D29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B308DEB4-9D0E-38B7-EC3D-93734BE6342A}"/>
                </a:ext>
              </a:extLst>
            </p:cNvPr>
            <p:cNvSpPr txBox="1"/>
            <p:nvPr/>
          </p:nvSpPr>
          <p:spPr>
            <a:xfrm>
              <a:off x="542923" y="1219200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en-US" altLang="ja-JP" sz="6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</a:p>
            <a:p>
              <a:pPr algn="ctr">
                <a:lnSpc>
                  <a:spcPts val="2000"/>
                </a:lnSpc>
              </a:pPr>
              <a:r>
                <a:rPr kumimoji="1" lang="ja-JP" altLang="en-US" sz="25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96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楕円 2">
            <a:extLst>
              <a:ext uri="{FF2B5EF4-FFF2-40B4-BE49-F238E27FC236}">
                <a16:creationId xmlns:a16="http://schemas.microsoft.com/office/drawing/2014/main" id="{596CA01B-430A-4553-97C4-CD5F484160C1}"/>
              </a:ext>
            </a:extLst>
          </p:cNvPr>
          <p:cNvSpPr/>
          <p:nvPr/>
        </p:nvSpPr>
        <p:spPr>
          <a:xfrm rot="20493144">
            <a:off x="3302400" y="1368073"/>
            <a:ext cx="5386831" cy="178475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9103B8A-4356-46C4-A21A-326E1ABFD5BD}"/>
              </a:ext>
            </a:extLst>
          </p:cNvPr>
          <p:cNvSpPr txBox="1"/>
          <p:nvPr/>
        </p:nvSpPr>
        <p:spPr>
          <a:xfrm>
            <a:off x="1066800" y="3972904"/>
            <a:ext cx="10782300" cy="257356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ts val="5500"/>
              </a:lnSpc>
            </a:pP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</a:t>
            </a:r>
            <a:r>
              <a:rPr kumimoji="1" lang="ja-JP" altLang="en-US" sz="4000" spc="-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イ・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タイムラインの作成を通じて、</a:t>
            </a:r>
            <a:endParaRPr kumimoji="1" lang="en-US" altLang="ja-JP" sz="4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5500"/>
              </a:lnSpc>
            </a:pPr>
            <a:r>
              <a:rPr kumimoji="1" lang="ja-JP" altLang="en-US" sz="40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の命は</a:t>
            </a:r>
            <a:r>
              <a:rPr kumimoji="1" lang="ja-JP" altLang="en-US" sz="40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で守り、率先して安全を</a:t>
            </a:r>
            <a:endParaRPr kumimoji="1" lang="en-US" altLang="ja-JP" sz="4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5500"/>
              </a:lnSpc>
            </a:pP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確保するための</a:t>
            </a:r>
            <a:r>
              <a:rPr kumimoji="1" lang="ja-JP" altLang="en-US" sz="40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行動ができる人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になろう！</a:t>
            </a:r>
            <a:endParaRPr kumimoji="1" lang="en-US" altLang="ja-JP" sz="4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C2353AE-6718-4B26-B3A9-9353AB01355E}"/>
              </a:ext>
            </a:extLst>
          </p:cNvPr>
          <p:cNvSpPr txBox="1"/>
          <p:nvPr/>
        </p:nvSpPr>
        <p:spPr>
          <a:xfrm>
            <a:off x="1524000" y="1248229"/>
            <a:ext cx="9144000" cy="71932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kumimoji="1" lang="ja-JP" altLang="en-US" sz="55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災害発生</a:t>
            </a:r>
            <a:r>
              <a:rPr kumimoji="1" lang="ja-JP" altLang="en-US" sz="5500" b="1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時の</a:t>
            </a:r>
            <a:endParaRPr kumimoji="1" lang="en-US" altLang="ja-JP" sz="7000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52328D-6A50-4DFA-9EDE-1E6F4C2A10A5}"/>
              </a:ext>
            </a:extLst>
          </p:cNvPr>
          <p:cNvSpPr txBox="1"/>
          <p:nvPr/>
        </p:nvSpPr>
        <p:spPr>
          <a:xfrm>
            <a:off x="1524000" y="2214375"/>
            <a:ext cx="9144000" cy="1071751"/>
          </a:xfrm>
          <a:prstGeom prst="rect">
            <a:avLst/>
          </a:prstGeom>
          <a:noFill/>
          <a:effectLst/>
        </p:spPr>
        <p:txBody>
          <a:bodyPr wrap="square" rtlCol="0" anchor="t" anchorCtr="0">
            <a:noAutofit/>
          </a:bodyPr>
          <a:lstStyle/>
          <a:p>
            <a:pPr algn="ctr"/>
            <a:r>
              <a:rPr kumimoji="1" lang="en-US" altLang="ja-JP" sz="70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kumimoji="1" lang="ja-JP" altLang="en-US" sz="70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逃げ遅れゼロ</a:t>
            </a:r>
            <a:r>
              <a:rPr kumimoji="1" lang="en-US" altLang="ja-JP" sz="70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endParaRPr kumimoji="1" lang="en-US" altLang="ja-JP" sz="70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9F1C1AE2-5E67-44BA-B62A-16003E3EE666}"/>
              </a:ext>
            </a:extLst>
          </p:cNvPr>
          <p:cNvGrpSpPr/>
          <p:nvPr/>
        </p:nvGrpSpPr>
        <p:grpSpPr>
          <a:xfrm rot="21436746">
            <a:off x="2171700" y="1694680"/>
            <a:ext cx="781050" cy="853298"/>
            <a:chOff x="647700" y="1694680"/>
            <a:chExt cx="781050" cy="853298"/>
          </a:xfrm>
        </p:grpSpPr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3E2F33D1-3E5D-4EE3-BEB6-87E24D250110}"/>
                </a:ext>
              </a:extLst>
            </p:cNvPr>
            <p:cNvCxnSpPr/>
            <p:nvPr/>
          </p:nvCxnSpPr>
          <p:spPr>
            <a:xfrm>
              <a:off x="752475" y="2054344"/>
              <a:ext cx="485775" cy="246817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7FE4BC0B-7950-4A27-9F00-883FA60E7728}"/>
                </a:ext>
              </a:extLst>
            </p:cNvPr>
            <p:cNvCxnSpPr>
              <a:cxnSpLocks/>
            </p:cNvCxnSpPr>
            <p:nvPr/>
          </p:nvCxnSpPr>
          <p:spPr>
            <a:xfrm>
              <a:off x="647700" y="2487934"/>
              <a:ext cx="485775" cy="60044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5D38F08A-65D9-4FC4-819C-EF99BA2BC4A2}"/>
                </a:ext>
              </a:extLst>
            </p:cNvPr>
            <p:cNvCxnSpPr>
              <a:cxnSpLocks/>
            </p:cNvCxnSpPr>
            <p:nvPr/>
          </p:nvCxnSpPr>
          <p:spPr>
            <a:xfrm>
              <a:off x="1133475" y="1694680"/>
              <a:ext cx="295275" cy="349306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4DF9961D-70D4-4E35-ACC5-704A707D9F12}"/>
              </a:ext>
            </a:extLst>
          </p:cNvPr>
          <p:cNvGrpSpPr/>
          <p:nvPr/>
        </p:nvGrpSpPr>
        <p:grpSpPr>
          <a:xfrm rot="6603925">
            <a:off x="9247437" y="1810400"/>
            <a:ext cx="781050" cy="853298"/>
            <a:chOff x="647700" y="1694680"/>
            <a:chExt cx="781050" cy="853298"/>
          </a:xfrm>
        </p:grpSpPr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69A67E2A-4D1F-455A-8FEA-0816C3A48486}"/>
                </a:ext>
              </a:extLst>
            </p:cNvPr>
            <p:cNvCxnSpPr/>
            <p:nvPr/>
          </p:nvCxnSpPr>
          <p:spPr>
            <a:xfrm>
              <a:off x="752475" y="2054344"/>
              <a:ext cx="485775" cy="246817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C64DD3F5-A4F8-465B-8DF9-F84FCBA0051D}"/>
                </a:ext>
              </a:extLst>
            </p:cNvPr>
            <p:cNvCxnSpPr>
              <a:cxnSpLocks/>
            </p:cNvCxnSpPr>
            <p:nvPr/>
          </p:nvCxnSpPr>
          <p:spPr>
            <a:xfrm>
              <a:off x="647700" y="2487934"/>
              <a:ext cx="485775" cy="60044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57D1DD42-4F61-4C8B-BD33-7AABF1555322}"/>
                </a:ext>
              </a:extLst>
            </p:cNvPr>
            <p:cNvCxnSpPr>
              <a:cxnSpLocks/>
            </p:cNvCxnSpPr>
            <p:nvPr/>
          </p:nvCxnSpPr>
          <p:spPr>
            <a:xfrm>
              <a:off x="1133475" y="1694680"/>
              <a:ext cx="295275" cy="349306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CEF269B3-0955-C0A6-2C3C-E3C4B4A8468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1C80745-5D48-6C45-987C-377337B3BFA6}"/>
              </a:ext>
            </a:extLst>
          </p:cNvPr>
          <p:cNvSpPr txBox="1"/>
          <p:nvPr/>
        </p:nvSpPr>
        <p:spPr>
          <a:xfrm>
            <a:off x="65000" y="107328"/>
            <a:ext cx="9144000" cy="612000"/>
          </a:xfrm>
          <a:prstGeom prst="rect">
            <a:avLst/>
          </a:prstGeom>
          <a:noFill/>
        </p:spPr>
        <p:txBody>
          <a:bodyPr wrap="square" lIns="180000" tIns="180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授業の目的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19D1019-36F9-B57A-3281-08C46E4E9796}"/>
              </a:ext>
            </a:extLst>
          </p:cNvPr>
          <p:cNvSpPr txBox="1"/>
          <p:nvPr/>
        </p:nvSpPr>
        <p:spPr>
          <a:xfrm>
            <a:off x="3692056" y="1845497"/>
            <a:ext cx="447110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20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en-US" altLang="ja-JP" sz="2000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C1AC22E-B7C3-DBF9-0CE6-0F22D57C4ED3}"/>
              </a:ext>
            </a:extLst>
          </p:cNvPr>
          <p:cNvSpPr txBox="1"/>
          <p:nvPr/>
        </p:nvSpPr>
        <p:spPr>
          <a:xfrm>
            <a:off x="5320226" y="1850467"/>
            <a:ext cx="786837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20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おく</a:t>
            </a:r>
            <a:endParaRPr kumimoji="1" lang="en-US" altLang="ja-JP" sz="2000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スライド番号プレースホルダー 9">
            <a:extLst>
              <a:ext uri="{FF2B5EF4-FFF2-40B4-BE49-F238E27FC236}">
                <a16:creationId xmlns:a16="http://schemas.microsoft.com/office/drawing/2014/main" id="{5086472E-1B28-403C-6617-426C1916DBE6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1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091E818-DFF2-ABC5-414B-58A09B744238}"/>
              </a:ext>
            </a:extLst>
          </p:cNvPr>
          <p:cNvSpPr txBox="1"/>
          <p:nvPr/>
        </p:nvSpPr>
        <p:spPr>
          <a:xfrm>
            <a:off x="4011808" y="818184"/>
            <a:ext cx="1383956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kumimoji="1" lang="en-US" altLang="ja-JP" sz="1600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4C68337-41A4-B40E-6C69-920B281FF34C}"/>
              </a:ext>
            </a:extLst>
          </p:cNvPr>
          <p:cNvSpPr txBox="1"/>
          <p:nvPr/>
        </p:nvSpPr>
        <p:spPr>
          <a:xfrm>
            <a:off x="5395764" y="818184"/>
            <a:ext cx="1326312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はっせい</a:t>
            </a:r>
            <a:endParaRPr kumimoji="1" lang="en-US" altLang="ja-JP" sz="1600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30D3CF8-3A59-83F9-3D30-B35F2DE56A3D}"/>
              </a:ext>
            </a:extLst>
          </p:cNvPr>
          <p:cNvSpPr txBox="1"/>
          <p:nvPr/>
        </p:nvSpPr>
        <p:spPr>
          <a:xfrm>
            <a:off x="6893818" y="818184"/>
            <a:ext cx="543977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</a:t>
            </a:r>
            <a:endParaRPr kumimoji="1" lang="en-US" altLang="ja-JP" sz="1600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75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ED5BF-B56F-F117-FAF4-E6DC582BE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F0FDC13D-5A60-D403-C1B4-E93BE6D6E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036" y="918672"/>
            <a:ext cx="8241659" cy="5832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1CDC97B-D043-1B5C-0B8A-1C0C7A1E6C10}"/>
              </a:ext>
            </a:extLst>
          </p:cNvPr>
          <p:cNvSpPr/>
          <p:nvPr/>
        </p:nvSpPr>
        <p:spPr>
          <a:xfrm>
            <a:off x="6118382" y="946585"/>
            <a:ext cx="4122475" cy="5829255"/>
          </a:xfrm>
          <a:prstGeom prst="rect">
            <a:avLst/>
          </a:prstGeom>
          <a:noFill/>
          <a:ln w="76200">
            <a:solidFill>
              <a:srgbClr val="EB4C3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D3C6A1F7-2912-8B06-EF81-5FEB9509E260}"/>
              </a:ext>
            </a:extLst>
          </p:cNvPr>
          <p:cNvSpPr/>
          <p:nvPr/>
        </p:nvSpPr>
        <p:spPr>
          <a:xfrm>
            <a:off x="1966009" y="969638"/>
            <a:ext cx="4012000" cy="2646865"/>
          </a:xfrm>
          <a:prstGeom prst="rect">
            <a:avLst/>
          </a:prstGeom>
          <a:noFill/>
          <a:ln w="508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7459A23-735B-F014-D25D-3994C6067FF3}"/>
              </a:ext>
            </a:extLst>
          </p:cNvPr>
          <p:cNvSpPr/>
          <p:nvPr/>
        </p:nvSpPr>
        <p:spPr>
          <a:xfrm>
            <a:off x="1973525" y="3696050"/>
            <a:ext cx="4012000" cy="3079790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C73DC31-F588-5831-BC35-FA51CCF52DE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718B042-167F-7A04-CD1F-3A1E5B9863BF}"/>
              </a:ext>
            </a:extLst>
          </p:cNvPr>
          <p:cNvSpPr txBox="1"/>
          <p:nvPr/>
        </p:nvSpPr>
        <p:spPr>
          <a:xfrm>
            <a:off x="65000" y="107328"/>
            <a:ext cx="9144000" cy="612000"/>
          </a:xfrm>
          <a:prstGeom prst="rect">
            <a:avLst/>
          </a:prstGeom>
          <a:noFill/>
        </p:spPr>
        <p:txBody>
          <a:bodyPr wrap="square" lIns="180000" tIns="180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前回の振り返り</a:t>
            </a: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A3C563CD-B0BC-7E92-A58D-AD9BC43C1C4B}"/>
              </a:ext>
            </a:extLst>
          </p:cNvPr>
          <p:cNvSpPr/>
          <p:nvPr/>
        </p:nvSpPr>
        <p:spPr>
          <a:xfrm>
            <a:off x="236306" y="1578497"/>
            <a:ext cx="2024009" cy="719328"/>
          </a:xfrm>
          <a:prstGeom prst="roundRect">
            <a:avLst>
              <a:gd name="adj" fmla="val 50000"/>
            </a:avLst>
          </a:prstGeom>
          <a:solidFill>
            <a:srgbClr val="FDECE9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5A7DEC1-9AAC-A419-10F6-FEDE60E2369F}"/>
              </a:ext>
            </a:extLst>
          </p:cNvPr>
          <p:cNvSpPr txBox="1"/>
          <p:nvPr/>
        </p:nvSpPr>
        <p:spPr>
          <a:xfrm>
            <a:off x="195797" y="1577749"/>
            <a:ext cx="2105025" cy="619124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>
              <a:lnSpc>
                <a:spcPts val="5500"/>
              </a:lnSpc>
            </a:pPr>
            <a:r>
              <a:rPr kumimoji="1" lang="en-US" altLang="ja-JP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時間目</a:t>
            </a:r>
            <a:endParaRPr kumimoji="1" lang="en-US" altLang="ja-JP" sz="36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89A031AF-6D9E-6CCB-8429-2ECAE638169D}"/>
              </a:ext>
            </a:extLst>
          </p:cNvPr>
          <p:cNvSpPr/>
          <p:nvPr/>
        </p:nvSpPr>
        <p:spPr>
          <a:xfrm>
            <a:off x="236306" y="3941800"/>
            <a:ext cx="2024009" cy="719328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1254A55-3714-D6FC-BC0A-1FAE532B1610}"/>
              </a:ext>
            </a:extLst>
          </p:cNvPr>
          <p:cNvSpPr txBox="1"/>
          <p:nvPr/>
        </p:nvSpPr>
        <p:spPr>
          <a:xfrm>
            <a:off x="195797" y="3941052"/>
            <a:ext cx="2105025" cy="619124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>
              <a:lnSpc>
                <a:spcPts val="5500"/>
              </a:lnSpc>
            </a:pPr>
            <a:r>
              <a:rPr kumimoji="1" lang="ja-JP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</a:t>
            </a:r>
            <a:endParaRPr kumimoji="1" lang="en-US" altLang="ja-JP" sz="36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150B2F3E-33FE-F8FF-809B-0ECA8CAEB244}"/>
              </a:ext>
            </a:extLst>
          </p:cNvPr>
          <p:cNvSpPr/>
          <p:nvPr/>
        </p:nvSpPr>
        <p:spPr>
          <a:xfrm>
            <a:off x="9972194" y="1383854"/>
            <a:ext cx="2024009" cy="1439404"/>
          </a:xfrm>
          <a:prstGeom prst="roundRect">
            <a:avLst>
              <a:gd name="adj" fmla="val 27159"/>
            </a:avLst>
          </a:prstGeom>
          <a:solidFill>
            <a:srgbClr val="FDECE9"/>
          </a:solidFill>
          <a:ln w="38100">
            <a:solidFill>
              <a:srgbClr val="EB4C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6246CD6-734E-C01D-687E-7DFB8A8E57B0}"/>
              </a:ext>
            </a:extLst>
          </p:cNvPr>
          <p:cNvSpPr txBox="1"/>
          <p:nvPr/>
        </p:nvSpPr>
        <p:spPr>
          <a:xfrm>
            <a:off x="10203222" y="1553831"/>
            <a:ext cx="1561953" cy="109870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kumimoji="1" lang="ja-JP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本日</a:t>
            </a:r>
            <a:endParaRPr kumimoji="1" lang="en-US" altLang="ja-JP" sz="36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時間目</a:t>
            </a:r>
            <a:endParaRPr kumimoji="1" lang="en-US" altLang="ja-JP" sz="36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スライド番号プレースホルダー 9">
            <a:extLst>
              <a:ext uri="{FF2B5EF4-FFF2-40B4-BE49-F238E27FC236}">
                <a16:creationId xmlns:a16="http://schemas.microsoft.com/office/drawing/2014/main" id="{8A351F34-A5A2-B24B-06F6-02C5E6A2064D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2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970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6709698E-7C1D-9520-018C-2A942540E81F}"/>
              </a:ext>
            </a:extLst>
          </p:cNvPr>
          <p:cNvSpPr/>
          <p:nvPr/>
        </p:nvSpPr>
        <p:spPr>
          <a:xfrm>
            <a:off x="603214" y="5530144"/>
            <a:ext cx="11191517" cy="10800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2F78465A-D5A1-BBE4-3371-DD2FA7A0062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9103B8A-4356-46C4-A21A-326E1ABFD5BD}"/>
              </a:ext>
            </a:extLst>
          </p:cNvPr>
          <p:cNvSpPr txBox="1"/>
          <p:nvPr/>
        </p:nvSpPr>
        <p:spPr>
          <a:xfrm>
            <a:off x="2398634" y="990600"/>
            <a:ext cx="7148149" cy="12645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自分が住む地域の特徴と、</a:t>
            </a:r>
            <a:endParaRPr kumimoji="1" lang="en-US" altLang="ja-JP" sz="4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ハザードマップを学ぼう</a:t>
            </a:r>
            <a:endParaRPr kumimoji="1" lang="en-US" altLang="ja-JP" sz="4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BDF6CD8-BDB2-46FA-BAED-C7A102843B69}"/>
              </a:ext>
            </a:extLst>
          </p:cNvPr>
          <p:cNvGrpSpPr/>
          <p:nvPr/>
        </p:nvGrpSpPr>
        <p:grpSpPr>
          <a:xfrm>
            <a:off x="603214" y="990600"/>
            <a:ext cx="1362075" cy="1362075"/>
            <a:chOff x="438150" y="1133474"/>
            <a:chExt cx="1362075" cy="1362075"/>
          </a:xfrm>
        </p:grpSpPr>
        <p:sp>
          <p:nvSpPr>
            <p:cNvPr id="4" name="楕円 3">
              <a:extLst>
                <a:ext uri="{FF2B5EF4-FFF2-40B4-BE49-F238E27FC236}">
                  <a16:creationId xmlns:a16="http://schemas.microsoft.com/office/drawing/2014/main" id="{B2B22501-0D93-41C8-9940-246D95CC3FD6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1E97A78-FEC0-4C3B-9D65-CB9BEEA6E129}"/>
                </a:ext>
              </a:extLst>
            </p:cNvPr>
            <p:cNvSpPr txBox="1"/>
            <p:nvPr/>
          </p:nvSpPr>
          <p:spPr>
            <a:xfrm>
              <a:off x="542923" y="1219200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ja-JP" altLang="en-US" sz="6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</a:t>
              </a:r>
              <a:endParaRPr kumimoji="1" lang="en-US" altLang="ja-JP" sz="6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ts val="2000"/>
                </a:lnSpc>
              </a:pPr>
              <a:r>
                <a:rPr kumimoji="1" lang="ja-JP" altLang="en-US" sz="25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</a:p>
          </p:txBody>
        </p: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2FC1DCF-D53A-4F85-96B8-36246B6AE4B7}"/>
              </a:ext>
            </a:extLst>
          </p:cNvPr>
          <p:cNvSpPr txBox="1"/>
          <p:nvPr/>
        </p:nvSpPr>
        <p:spPr>
          <a:xfrm>
            <a:off x="1315769" y="5852286"/>
            <a:ext cx="9766406" cy="62027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ts val="5000"/>
              </a:lnSpc>
            </a:pPr>
            <a:r>
              <a:rPr kumimoji="1" lang="ja-JP" altLang="en-US" sz="4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マイ・タイムラインを仕上げよう</a:t>
            </a:r>
            <a:r>
              <a:rPr kumimoji="1" lang="en-US" altLang="ja-JP" sz="4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!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1099E491-2F4A-4F72-872D-A612C2CA9400}"/>
              </a:ext>
            </a:extLst>
          </p:cNvPr>
          <p:cNvGrpSpPr/>
          <p:nvPr/>
        </p:nvGrpSpPr>
        <p:grpSpPr>
          <a:xfrm>
            <a:off x="603214" y="3417796"/>
            <a:ext cx="1362075" cy="1362075"/>
            <a:chOff x="438150" y="1133474"/>
            <a:chExt cx="1362075" cy="1362075"/>
          </a:xfrm>
        </p:grpSpPr>
        <p:sp>
          <p:nvSpPr>
            <p:cNvPr id="21" name="楕円 20">
              <a:extLst>
                <a:ext uri="{FF2B5EF4-FFF2-40B4-BE49-F238E27FC236}">
                  <a16:creationId xmlns:a16="http://schemas.microsoft.com/office/drawing/2014/main" id="{DFEA52CF-23CD-4ABB-A420-95EB99D5EA05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CD5C2BDE-4A58-4903-AE7A-261359FEF37F}"/>
                </a:ext>
              </a:extLst>
            </p:cNvPr>
            <p:cNvSpPr txBox="1"/>
            <p:nvPr/>
          </p:nvSpPr>
          <p:spPr>
            <a:xfrm>
              <a:off x="542923" y="1219200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en-US" altLang="ja-JP" sz="6000" b="1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en-US" altLang="ja-JP" sz="6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ts val="2000"/>
                </a:lnSpc>
              </a:pPr>
              <a:r>
                <a:rPr kumimoji="1" lang="ja-JP" altLang="en-US" sz="250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  <a:endParaRPr kumimoji="1" lang="ja-JP" altLang="en-US" sz="25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C6AA5505-210D-4345-BA2A-7D00D4B6B7AA}"/>
              </a:ext>
            </a:extLst>
          </p:cNvPr>
          <p:cNvCxnSpPr>
            <a:cxnSpLocks/>
          </p:cNvCxnSpPr>
          <p:nvPr/>
        </p:nvCxnSpPr>
        <p:spPr>
          <a:xfrm>
            <a:off x="2398634" y="2845321"/>
            <a:ext cx="9367125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矢印: 下 29">
            <a:extLst>
              <a:ext uri="{FF2B5EF4-FFF2-40B4-BE49-F238E27FC236}">
                <a16:creationId xmlns:a16="http://schemas.microsoft.com/office/drawing/2014/main" id="{F7AADFE6-AEC2-4F77-8071-C82494A8722F}"/>
              </a:ext>
            </a:extLst>
          </p:cNvPr>
          <p:cNvSpPr/>
          <p:nvPr/>
        </p:nvSpPr>
        <p:spPr>
          <a:xfrm>
            <a:off x="751982" y="2514195"/>
            <a:ext cx="1080000" cy="742082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矢印: 下 30">
            <a:extLst>
              <a:ext uri="{FF2B5EF4-FFF2-40B4-BE49-F238E27FC236}">
                <a16:creationId xmlns:a16="http://schemas.microsoft.com/office/drawing/2014/main" id="{341302A8-0C7C-4630-A8D2-2742BA091CEC}"/>
              </a:ext>
            </a:extLst>
          </p:cNvPr>
          <p:cNvSpPr/>
          <p:nvPr/>
        </p:nvSpPr>
        <p:spPr>
          <a:xfrm>
            <a:off x="5478972" y="5072625"/>
            <a:ext cx="1440000" cy="360000"/>
          </a:xfrm>
          <a:prstGeom prst="downArrow">
            <a:avLst>
              <a:gd name="adj1" fmla="val 100000"/>
              <a:gd name="adj2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B122895-10AC-427A-96A0-BAE49B20DBBB}"/>
              </a:ext>
            </a:extLst>
          </p:cNvPr>
          <p:cNvSpPr txBox="1"/>
          <p:nvPr/>
        </p:nvSpPr>
        <p:spPr>
          <a:xfrm>
            <a:off x="2398634" y="3404150"/>
            <a:ext cx="9396097" cy="12645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警戒レベルの意味を理解し、</a:t>
            </a:r>
            <a:endParaRPr kumimoji="1" lang="en-US" altLang="ja-JP" sz="4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豪雨時に得るべき情報を調べよう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8F7C161-B4D3-F9FC-D438-7C6F95F867D7}"/>
              </a:ext>
            </a:extLst>
          </p:cNvPr>
          <p:cNvSpPr txBox="1"/>
          <p:nvPr/>
        </p:nvSpPr>
        <p:spPr>
          <a:xfrm>
            <a:off x="65000" y="107328"/>
            <a:ext cx="9144000" cy="612000"/>
          </a:xfrm>
          <a:prstGeom prst="rect">
            <a:avLst/>
          </a:prstGeom>
          <a:noFill/>
        </p:spPr>
        <p:txBody>
          <a:bodyPr wrap="square" lIns="180000" tIns="180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全２回の授業の流れ</a:t>
            </a:r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52EC3125-AAEF-1E3C-25DD-A471CB0C3E21}"/>
              </a:ext>
            </a:extLst>
          </p:cNvPr>
          <p:cNvSpPr/>
          <p:nvPr/>
        </p:nvSpPr>
        <p:spPr>
          <a:xfrm rot="958282">
            <a:off x="1656174" y="870922"/>
            <a:ext cx="753063" cy="753063"/>
          </a:xfrm>
          <a:prstGeom prst="ellipse">
            <a:avLst/>
          </a:prstGeom>
          <a:noFill/>
          <a:ln w="38100">
            <a:solidFill>
              <a:srgbClr val="EC5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ctr"/>
          <a:lstStyle/>
          <a:p>
            <a:pPr algn="ctr"/>
            <a:r>
              <a:rPr kumimoji="1" lang="ja-JP" altLang="en-US" sz="36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済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5C4F8E7-045E-0B4A-E811-B46DD0E2ABDE}"/>
              </a:ext>
            </a:extLst>
          </p:cNvPr>
          <p:cNvSpPr txBox="1"/>
          <p:nvPr/>
        </p:nvSpPr>
        <p:spPr>
          <a:xfrm>
            <a:off x="2490689" y="3028520"/>
            <a:ext cx="1270904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 い か い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E87149C-B476-7F25-28BA-9D4BC3F8F598}"/>
              </a:ext>
            </a:extLst>
          </p:cNvPr>
          <p:cNvSpPr txBox="1"/>
          <p:nvPr/>
        </p:nvSpPr>
        <p:spPr>
          <a:xfrm>
            <a:off x="2552826" y="3858085"/>
            <a:ext cx="1270905" cy="59992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  う  う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B71CFAE-BC73-B5AA-99F2-32E4DE850B9C}"/>
              </a:ext>
            </a:extLst>
          </p:cNvPr>
          <p:cNvSpPr txBox="1"/>
          <p:nvPr/>
        </p:nvSpPr>
        <p:spPr>
          <a:xfrm>
            <a:off x="7411826" y="638892"/>
            <a:ext cx="1270904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とくちょう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スライド番号プレースホルダー 9">
            <a:extLst>
              <a:ext uri="{FF2B5EF4-FFF2-40B4-BE49-F238E27FC236}">
                <a16:creationId xmlns:a16="http://schemas.microsoft.com/office/drawing/2014/main" id="{E1A4DF3D-7BDD-474D-85B1-BB0A78B7FFC0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3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713F524-474C-C75A-F8C8-B4B6E6602BEC}"/>
              </a:ext>
            </a:extLst>
          </p:cNvPr>
          <p:cNvSpPr txBox="1"/>
          <p:nvPr/>
        </p:nvSpPr>
        <p:spPr>
          <a:xfrm>
            <a:off x="5652655" y="638892"/>
            <a:ext cx="1124076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ちいき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275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3F1CA2E-0216-7218-6222-DAA04249D1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7124" y="0"/>
            <a:ext cx="12209124" cy="68580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7726CB-E0BB-4C38-849B-101A4FCEE3E2}"/>
              </a:ext>
            </a:extLst>
          </p:cNvPr>
          <p:cNvSpPr/>
          <p:nvPr/>
        </p:nvSpPr>
        <p:spPr>
          <a:xfrm>
            <a:off x="-17125" y="2546613"/>
            <a:ext cx="12209123" cy="2939786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812995-640C-4C69-80C7-6DB9D62C58E8}"/>
              </a:ext>
            </a:extLst>
          </p:cNvPr>
          <p:cNvSpPr txBox="1"/>
          <p:nvPr/>
        </p:nvSpPr>
        <p:spPr>
          <a:xfrm>
            <a:off x="1698168" y="3038777"/>
            <a:ext cx="9144000" cy="2220292"/>
          </a:xfrm>
          <a:prstGeom prst="rect">
            <a:avLst/>
          </a:prstGeom>
          <a:noFill/>
        </p:spPr>
        <p:txBody>
          <a:bodyPr wrap="square" lIns="180000" rtlCol="0" anchor="ctr" anchorCtr="0">
            <a:noAutofit/>
          </a:bodyPr>
          <a:lstStyle/>
          <a:p>
            <a:pPr algn="ctr"/>
            <a:r>
              <a:rPr kumimoji="1" lang="ja-JP" altLang="en-US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警戒レベルの意味を理解し、豪雨時に得るべき情報を</a:t>
            </a:r>
          </a:p>
          <a:p>
            <a:pPr algn="ctr"/>
            <a:r>
              <a:rPr kumimoji="1" lang="ja-JP" altLang="en-US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調べよう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B8A5F9ED-F7AA-4602-B7CE-E098881A751C}"/>
              </a:ext>
            </a:extLst>
          </p:cNvPr>
          <p:cNvGrpSpPr/>
          <p:nvPr/>
        </p:nvGrpSpPr>
        <p:grpSpPr>
          <a:xfrm>
            <a:off x="5124449" y="294710"/>
            <a:ext cx="1943102" cy="2047877"/>
            <a:chOff x="438150" y="1133474"/>
            <a:chExt cx="1362075" cy="1435520"/>
          </a:xfrm>
        </p:grpSpPr>
        <p:sp>
          <p:nvSpPr>
            <p:cNvPr id="8" name="楕円 7">
              <a:extLst>
                <a:ext uri="{FF2B5EF4-FFF2-40B4-BE49-F238E27FC236}">
                  <a16:creationId xmlns:a16="http://schemas.microsoft.com/office/drawing/2014/main" id="{5A21117F-6E39-4C51-AC7A-25179D2D78F9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20ABB29-87B5-4F47-AFC9-E2F7BD726A18}"/>
                </a:ext>
              </a:extLst>
            </p:cNvPr>
            <p:cNvSpPr txBox="1"/>
            <p:nvPr/>
          </p:nvSpPr>
          <p:spPr>
            <a:xfrm>
              <a:off x="542923" y="1292645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en-US" altLang="ja-JP" sz="8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</a:p>
            <a:p>
              <a:pPr algn="ctr">
                <a:lnSpc>
                  <a:spcPts val="3000"/>
                </a:lnSpc>
              </a:pPr>
              <a:r>
                <a:rPr kumimoji="1" lang="ja-JP" altLang="en-US" sz="35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47D1AEC-F14E-C6CA-2F57-640F20FBA901}"/>
              </a:ext>
            </a:extLst>
          </p:cNvPr>
          <p:cNvSpPr txBox="1"/>
          <p:nvPr/>
        </p:nvSpPr>
        <p:spPr>
          <a:xfrm>
            <a:off x="1707691" y="2422100"/>
            <a:ext cx="1304230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 い か い</a:t>
            </a:r>
            <a:endParaRPr kumimoji="1" lang="en-US" altLang="ja-JP" sz="1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B3E60C0-EED5-27F5-923F-0A25A31EA80C}"/>
              </a:ext>
            </a:extLst>
          </p:cNvPr>
          <p:cNvSpPr txBox="1"/>
          <p:nvPr/>
        </p:nvSpPr>
        <p:spPr>
          <a:xfrm>
            <a:off x="2213537" y="3318565"/>
            <a:ext cx="1304230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 う う</a:t>
            </a:r>
            <a:endParaRPr kumimoji="1" lang="en-US" altLang="ja-JP" sz="1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スライド番号プレースホルダー 9">
            <a:extLst>
              <a:ext uri="{FF2B5EF4-FFF2-40B4-BE49-F238E27FC236}">
                <a16:creationId xmlns:a16="http://schemas.microsoft.com/office/drawing/2014/main" id="{6180B761-B788-499C-2576-9A5BF165B63B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4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926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BAEAA645-10E7-4D47-8549-82F50556A66B}"/>
              </a:ext>
            </a:extLst>
          </p:cNvPr>
          <p:cNvSpPr/>
          <p:nvPr/>
        </p:nvSpPr>
        <p:spPr>
          <a:xfrm>
            <a:off x="860567" y="1007918"/>
            <a:ext cx="10470867" cy="5496791"/>
          </a:xfrm>
          <a:prstGeom prst="roundRect">
            <a:avLst>
              <a:gd name="adj" fmla="val 11193"/>
            </a:avLst>
          </a:prstGeom>
          <a:solidFill>
            <a:srgbClr val="FEF6DA"/>
          </a:solidFill>
          <a:ln w="57150">
            <a:solidFill>
              <a:srgbClr val="8BD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EB7C08-5D51-4E77-BB9B-01582B6D6A20}"/>
              </a:ext>
            </a:extLst>
          </p:cNvPr>
          <p:cNvSpPr txBox="1"/>
          <p:nvPr/>
        </p:nvSpPr>
        <p:spPr>
          <a:xfrm>
            <a:off x="1256979" y="1226441"/>
            <a:ext cx="9525000" cy="506006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fontAlgn="ctr">
              <a:lnSpc>
                <a:spcPts val="6000"/>
              </a:lnSpc>
              <a:spcBef>
                <a:spcPts val="2400"/>
              </a:spcBef>
            </a:pPr>
            <a:r>
              <a:rPr kumimoji="1" lang="ja-JP" altLang="en-US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</a:t>
            </a:r>
            <a: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	</a:t>
            </a:r>
            <a:r>
              <a:rPr kumimoji="1" lang="ja-JP" altLang="en-US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水害・土砂災害のしくみ</a:t>
            </a:r>
          </a:p>
          <a:p>
            <a:pPr fontAlgn="ctr">
              <a:lnSpc>
                <a:spcPts val="6000"/>
              </a:lnSpc>
              <a:spcBef>
                <a:spcPts val="2400"/>
              </a:spcBef>
            </a:pPr>
            <a:r>
              <a:rPr kumimoji="1" lang="ja-JP" altLang="en-US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	</a:t>
            </a:r>
            <a:r>
              <a:rPr kumimoji="1" lang="ja-JP" altLang="en-US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警戒レベル、避難情報、</a:t>
            </a:r>
            <a:b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en-US" altLang="ja-JP" sz="40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	</a:t>
            </a:r>
            <a:r>
              <a:rPr kumimoji="1" lang="ja-JP" altLang="en-US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避難行動の組合せゲーム</a:t>
            </a:r>
          </a:p>
          <a:p>
            <a:pPr fontAlgn="ctr">
              <a:lnSpc>
                <a:spcPts val="6000"/>
              </a:lnSpc>
              <a:spcBef>
                <a:spcPts val="2400"/>
              </a:spcBef>
            </a:pPr>
            <a:r>
              <a:rPr kumimoji="1" lang="ja-JP" altLang="en-US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</a:t>
            </a:r>
            <a: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	</a:t>
            </a:r>
            <a:r>
              <a:rPr kumimoji="1" lang="ja-JP" altLang="en-US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避難行動につながる情報の調べ方</a:t>
            </a:r>
            <a:endParaRPr kumimoji="1" lang="en-US" altLang="ja-JP" sz="4400" b="1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ctr">
              <a:lnSpc>
                <a:spcPts val="6000"/>
              </a:lnSpc>
              <a:spcBef>
                <a:spcPts val="2400"/>
              </a:spcBef>
            </a:pPr>
            <a:r>
              <a:rPr kumimoji="1" lang="ja-JP" altLang="en-US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</a:t>
            </a:r>
            <a: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ja-JP" altLang="en-US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避難の準備や避難時の注意点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ED1E06E-82F5-F723-D142-046974FA98C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DB4F71-B3DE-57E0-BEA5-7454A6555398}"/>
              </a:ext>
            </a:extLst>
          </p:cNvPr>
          <p:cNvSpPr txBox="1"/>
          <p:nvPr/>
        </p:nvSpPr>
        <p:spPr>
          <a:xfrm>
            <a:off x="65000" y="107328"/>
            <a:ext cx="9144000" cy="612000"/>
          </a:xfrm>
          <a:prstGeom prst="rect">
            <a:avLst/>
          </a:prstGeom>
          <a:noFill/>
        </p:spPr>
        <p:txBody>
          <a:bodyPr wrap="square" lIns="180000" tIns="180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本日の学習内容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51F6891-90EC-D4D0-D7F3-FFEE4DA9C561}"/>
              </a:ext>
            </a:extLst>
          </p:cNvPr>
          <p:cNvSpPr txBox="1"/>
          <p:nvPr/>
        </p:nvSpPr>
        <p:spPr>
          <a:xfrm>
            <a:off x="2289762" y="2048448"/>
            <a:ext cx="1220338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け い か 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6442730-1890-A4C2-48A8-A7D5DDF02957}"/>
              </a:ext>
            </a:extLst>
          </p:cNvPr>
          <p:cNvSpPr txBox="1"/>
          <p:nvPr/>
        </p:nvSpPr>
        <p:spPr>
          <a:xfrm>
            <a:off x="5815542" y="2048448"/>
            <a:ext cx="999734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 な ん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E3A932A-C5AE-3E9A-4D6E-62C4AB5990D3}"/>
              </a:ext>
            </a:extLst>
          </p:cNvPr>
          <p:cNvSpPr txBox="1"/>
          <p:nvPr/>
        </p:nvSpPr>
        <p:spPr>
          <a:xfrm>
            <a:off x="2390106" y="2814332"/>
            <a:ext cx="1019649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 な ん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C2FB96D-A225-979C-6543-BB78A2069F02}"/>
              </a:ext>
            </a:extLst>
          </p:cNvPr>
          <p:cNvSpPr txBox="1"/>
          <p:nvPr/>
        </p:nvSpPr>
        <p:spPr>
          <a:xfrm>
            <a:off x="2390106" y="3861138"/>
            <a:ext cx="1019649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 な ん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98AA58D-54B3-89AE-AA31-F0EBB7B3BFFB}"/>
              </a:ext>
            </a:extLst>
          </p:cNvPr>
          <p:cNvSpPr txBox="1"/>
          <p:nvPr/>
        </p:nvSpPr>
        <p:spPr>
          <a:xfrm>
            <a:off x="2390106" y="4932625"/>
            <a:ext cx="1019649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 な ん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64C15C1-08D7-6484-C8D6-8630201EEE4B}"/>
              </a:ext>
            </a:extLst>
          </p:cNvPr>
          <p:cNvSpPr txBox="1"/>
          <p:nvPr/>
        </p:nvSpPr>
        <p:spPr>
          <a:xfrm>
            <a:off x="5795626" y="4932625"/>
            <a:ext cx="1019649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 な ん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スライド番号プレースホルダー 9">
            <a:extLst>
              <a:ext uri="{FF2B5EF4-FFF2-40B4-BE49-F238E27FC236}">
                <a16:creationId xmlns:a16="http://schemas.microsoft.com/office/drawing/2014/main" id="{B74C03B5-75D9-C34A-5D6E-9AA4CDE1F77F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5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52A9A05-F8DC-1F20-6C7D-8CC2214163A3}"/>
              </a:ext>
            </a:extLst>
          </p:cNvPr>
          <p:cNvSpPr txBox="1"/>
          <p:nvPr/>
        </p:nvSpPr>
        <p:spPr>
          <a:xfrm>
            <a:off x="4012826" y="973581"/>
            <a:ext cx="2199860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どしゃさいがい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223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10180</TotalTime>
  <Words>523</Words>
  <Application>Microsoft Office PowerPoint</Application>
  <PresentationFormat>ワイド画面</PresentationFormat>
  <Paragraphs>81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ＭＳ ゴシック</vt:lpstr>
      <vt:lpstr>Calibri</vt:lpstr>
      <vt:lpstr>Calibri Light</vt:lpstr>
      <vt:lpstr>Arial</vt:lpstr>
      <vt:lpstr>ＭＳ Ｐゴシック</vt:lpstr>
      <vt:lpstr>メイリオ</vt:lpstr>
      <vt:lpstr>游ゴシック</vt:lpstr>
      <vt:lpstr>Office 2013 - 2022 テーマ</vt:lpstr>
      <vt:lpstr>〇〇中学校総合学習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07-PE0559</dc:creator>
  <cp:lastModifiedBy>新潟県</cp:lastModifiedBy>
  <cp:revision>984</cp:revision>
  <cp:lastPrinted>2026-07-30T04:26:22Z</cp:lastPrinted>
  <dcterms:created xsi:type="dcterms:W3CDTF">2020-08-24T09:47:12Z</dcterms:created>
  <dcterms:modified xsi:type="dcterms:W3CDTF">2026-08-03T05:55:06Z</dcterms:modified>
</cp:coreProperties>
</file>