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3672" r:id="rId1"/>
  </p:sldMasterIdLst>
  <p:notesMasterIdLst>
    <p:notesMasterId r:id="rId7"/>
  </p:notesMasterIdLst>
  <p:handoutMasterIdLst>
    <p:handoutMasterId r:id="rId8"/>
  </p:handoutMasterIdLst>
  <p:sldIdLst>
    <p:sldId id="1789" r:id="rId2"/>
    <p:sldId id="1790" r:id="rId3"/>
    <p:sldId id="1791" r:id="rId4"/>
    <p:sldId id="1792" r:id="rId5"/>
    <p:sldId id="1793" r:id="rId6"/>
  </p:sldIdLst>
  <p:sldSz cx="12192000" cy="6858000"/>
  <p:notesSz cx="7099300" cy="10234613"/>
  <p:embeddedFontLst>
    <p:embeddedFont>
      <p:font typeface="メイリオ" panose="020B0604030504040204" pitchFamily="50" charset="-128"/>
      <p:regular r:id="rId9"/>
      <p:bold r:id="rId10"/>
      <p:italic r:id="rId11"/>
      <p:boldItalic r:id="rId12"/>
    </p:embeddedFont>
    <p:embeddedFont>
      <p:font typeface="游ゴシック" panose="020B0400000000000000" pitchFamily="50" charset="-128"/>
      <p:regular r:id="rId13"/>
      <p:bold r:id="rId1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7-PE0559" initials="0" lastIdx="1" clrIdx="0">
    <p:extLst>
      <p:ext uri="{19B8F6BF-5375-455C-9EA6-DF929625EA0E}">
        <p15:presenceInfo xmlns:p15="http://schemas.microsoft.com/office/powerpoint/2012/main" userId="S::H-Satou@nceinccojp2.onmicrosoft.com::ea8fcc43-05d7-47eb-90be-6a3be02bba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5353"/>
    <a:srgbClr val="EC5A5A"/>
    <a:srgbClr val="0070C0"/>
    <a:srgbClr val="5B9BD5"/>
    <a:srgbClr val="214DA0"/>
    <a:srgbClr val="C00000"/>
    <a:srgbClr val="F7D9DA"/>
    <a:srgbClr val="F2C0C1"/>
    <a:srgbClr val="EDA4A5"/>
    <a:srgbClr val="E8E9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21" autoAdjust="0"/>
    <p:restoredTop sz="72904" autoAdjust="0"/>
  </p:normalViewPr>
  <p:slideViewPr>
    <p:cSldViewPr snapToGrid="0">
      <p:cViewPr varScale="1">
        <p:scale>
          <a:sx n="65" d="100"/>
          <a:sy n="65" d="100"/>
        </p:scale>
        <p:origin x="894" y="51"/>
      </p:cViewPr>
      <p:guideLst/>
    </p:cSldViewPr>
  </p:slideViewPr>
  <p:notesTextViewPr>
    <p:cViewPr>
      <p:scale>
        <a:sx n="150" d="100"/>
        <a:sy n="150" d="100"/>
      </p:scale>
      <p:origin x="0" y="0"/>
    </p:cViewPr>
  </p:notesTextViewPr>
  <p:notesViewPr>
    <p:cSldViewPr snapToGrid="0">
      <p:cViewPr varScale="1">
        <p:scale>
          <a:sx n="64" d="100"/>
          <a:sy n="64" d="100"/>
        </p:scale>
        <p:origin x="331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93A6887-7F11-4B65-A981-7101893C818E}"/>
              </a:ext>
            </a:extLst>
          </p:cNvPr>
          <p:cNvSpPr>
            <a:spLocks noGrp="1"/>
          </p:cNvSpPr>
          <p:nvPr>
            <p:ph type="hdr" sz="quarter"/>
          </p:nvPr>
        </p:nvSpPr>
        <p:spPr>
          <a:xfrm>
            <a:off x="0" y="0"/>
            <a:ext cx="3077137" cy="512304"/>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AA15208-E28C-4EDA-882B-43C2834DEB54}"/>
              </a:ext>
            </a:extLst>
          </p:cNvPr>
          <p:cNvSpPr>
            <a:spLocks noGrp="1"/>
          </p:cNvSpPr>
          <p:nvPr>
            <p:ph type="dt" sz="quarter" idx="1"/>
          </p:nvPr>
        </p:nvSpPr>
        <p:spPr>
          <a:xfrm>
            <a:off x="4020506" y="0"/>
            <a:ext cx="3077137" cy="512304"/>
          </a:xfrm>
          <a:prstGeom prst="rect">
            <a:avLst/>
          </a:prstGeom>
        </p:spPr>
        <p:txBody>
          <a:bodyPr vert="horz" lIns="91440" tIns="45720" rIns="91440" bIns="45720" rtlCol="0"/>
          <a:lstStyle>
            <a:lvl1pPr algn="r">
              <a:defRPr sz="1200"/>
            </a:lvl1pPr>
          </a:lstStyle>
          <a:p>
            <a:fld id="{26DF5CD9-1BC7-4322-A0AF-8CBD11DAA09C}" type="datetime1">
              <a:rPr kumimoji="1" lang="ja-JP" altLang="en-US" smtClean="0"/>
              <a:t>2026/8/14</a:t>
            </a:fld>
            <a:endParaRPr kumimoji="1" lang="ja-JP" altLang="en-US"/>
          </a:p>
        </p:txBody>
      </p:sp>
      <p:sp>
        <p:nvSpPr>
          <p:cNvPr id="4" name="フッター プレースホルダー 3">
            <a:extLst>
              <a:ext uri="{FF2B5EF4-FFF2-40B4-BE49-F238E27FC236}">
                <a16:creationId xmlns:a16="http://schemas.microsoft.com/office/drawing/2014/main" id="{DC5C71D3-A553-4BDD-BC0E-80917D432852}"/>
              </a:ext>
            </a:extLst>
          </p:cNvPr>
          <p:cNvSpPr>
            <a:spLocks noGrp="1"/>
          </p:cNvSpPr>
          <p:nvPr>
            <p:ph type="ftr" sz="quarter" idx="2"/>
          </p:nvPr>
        </p:nvSpPr>
        <p:spPr>
          <a:xfrm>
            <a:off x="0" y="9722309"/>
            <a:ext cx="3077137" cy="512304"/>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C94B761-B5EE-459A-8619-403E17B35851}"/>
              </a:ext>
            </a:extLst>
          </p:cNvPr>
          <p:cNvSpPr>
            <a:spLocks noGrp="1"/>
          </p:cNvSpPr>
          <p:nvPr>
            <p:ph type="sldNum" sz="quarter" idx="3"/>
          </p:nvPr>
        </p:nvSpPr>
        <p:spPr>
          <a:xfrm>
            <a:off x="4020506" y="9722309"/>
            <a:ext cx="3077137" cy="512304"/>
          </a:xfrm>
          <a:prstGeom prst="rect">
            <a:avLst/>
          </a:prstGeom>
        </p:spPr>
        <p:txBody>
          <a:bodyPr vert="horz" lIns="91440" tIns="45720" rIns="91440" bIns="45720" rtlCol="0" anchor="b"/>
          <a:lstStyle>
            <a:lvl1pPr algn="r">
              <a:defRPr sz="1200"/>
            </a:lvl1pPr>
          </a:lstStyle>
          <a:p>
            <a:fld id="{10817BBF-2506-419F-BDAD-6695407A8CD2}" type="slidenum">
              <a:rPr kumimoji="1" lang="ja-JP" altLang="en-US" smtClean="0"/>
              <a:t>‹#›</a:t>
            </a:fld>
            <a:endParaRPr kumimoji="1" lang="ja-JP" altLang="en-US"/>
          </a:p>
        </p:txBody>
      </p:sp>
    </p:spTree>
    <p:extLst>
      <p:ext uri="{BB962C8B-B14F-4D97-AF65-F5344CB8AC3E}">
        <p14:creationId xmlns:p14="http://schemas.microsoft.com/office/powerpoint/2010/main" val="73111757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709601" y="4924989"/>
            <a:ext cx="5680103" cy="4029684"/>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2309"/>
            <a:ext cx="3077137" cy="512304"/>
          </a:xfrm>
          <a:prstGeom prst="rect">
            <a:avLst/>
          </a:prstGeom>
        </p:spPr>
        <p:txBody>
          <a:bodyPr vert="horz" lIns="91424" tIns="45712" rIns="91424" bIns="45712" rtlCol="0" anchor="b"/>
          <a:lstStyle>
            <a:lvl1pPr algn="l">
              <a:defRPr sz="1200"/>
            </a:lvl1pPr>
          </a:lstStyle>
          <a:p>
            <a:endParaRPr kumimoji="1" lang="ja-JP" altLang="en-US"/>
          </a:p>
        </p:txBody>
      </p:sp>
      <p:sp>
        <p:nvSpPr>
          <p:cNvPr id="8" name="ヘッダー プレースホルダー 7">
            <a:extLst>
              <a:ext uri="{FF2B5EF4-FFF2-40B4-BE49-F238E27FC236}">
                <a16:creationId xmlns:a16="http://schemas.microsoft.com/office/drawing/2014/main" id="{6AC1BE29-42C0-4851-B748-E81A40789E1E}"/>
              </a:ext>
            </a:extLst>
          </p:cNvPr>
          <p:cNvSpPr>
            <a:spLocks noGrp="1"/>
          </p:cNvSpPr>
          <p:nvPr>
            <p:ph type="hdr" sz="quarter"/>
          </p:nvPr>
        </p:nvSpPr>
        <p:spPr>
          <a:xfrm>
            <a:off x="0" y="0"/>
            <a:ext cx="3077137" cy="512304"/>
          </a:xfrm>
          <a:prstGeom prst="rect">
            <a:avLst/>
          </a:prstGeom>
        </p:spPr>
        <p:txBody>
          <a:bodyPr vert="horz" lIns="91440" tIns="45720" rIns="91440" bIns="4572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7400523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1279525"/>
            <a:ext cx="6140450" cy="3454400"/>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●最初は○○○（市町村名）の特徴です。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（生徒へ投げかけ）</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●皆さんは、○○○（市町村名）をどんなまちだと思っていますか？</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pPr defTabSz="882142"/>
            <a:r>
              <a:rPr kumimoji="1" lang="ja-JP" altLang="en-US" dirty="0">
                <a:latin typeface="ＭＳ ゴシック" panose="020B0609070205080204" pitchFamily="49" charset="-128"/>
                <a:ea typeface="ＭＳ ゴシック" panose="020B0609070205080204" pitchFamily="49" charset="-128"/>
              </a:rPr>
              <a:t>（引出したい回答）</a:t>
            </a:r>
            <a:endParaRPr kumimoji="1" lang="en-US" altLang="ja-JP" dirty="0">
              <a:latin typeface="ＭＳ ゴシック" panose="020B0609070205080204" pitchFamily="49" charset="-128"/>
              <a:ea typeface="ＭＳ ゴシック" panose="020B0609070205080204" pitchFamily="49" charset="-128"/>
            </a:endParaRPr>
          </a:p>
          <a:p>
            <a:pPr defTabSz="882142"/>
            <a:r>
              <a:rPr kumimoji="1" lang="ja-JP" altLang="en-US" dirty="0">
                <a:latin typeface="ＭＳ ゴシック" panose="020B0609070205080204" pitchFamily="49" charset="-128"/>
                <a:ea typeface="ＭＳ ゴシック" panose="020B0609070205080204" pitchFamily="49" charset="-128"/>
              </a:rPr>
              <a:t>・自然の恵み</a:t>
            </a:r>
          </a:p>
          <a:p>
            <a:pPr defTabSz="882142"/>
            <a:r>
              <a:rPr kumimoji="1" lang="ja-JP" altLang="en-US" dirty="0">
                <a:latin typeface="ＭＳ ゴシック" panose="020B0609070205080204" pitchFamily="49" charset="-128"/>
                <a:ea typeface="ＭＳ ゴシック" panose="020B0609070205080204" pitchFamily="49" charset="-128"/>
              </a:rPr>
              <a:t>・自然の驚異</a:t>
            </a:r>
          </a:p>
          <a:p>
            <a:pPr defTabSz="882142"/>
            <a:r>
              <a:rPr kumimoji="1" lang="ja-JP" altLang="en-US" dirty="0">
                <a:latin typeface="ＭＳ ゴシック" panose="020B0609070205080204" pitchFamily="49" charset="-128"/>
                <a:ea typeface="ＭＳ ゴシック" panose="020B0609070205080204" pitchFamily="49" charset="-128"/>
              </a:rPr>
              <a:t>・まちへの思い</a:t>
            </a:r>
          </a:p>
          <a:p>
            <a:pPr defTabSz="882142"/>
            <a:endParaRPr kumimoji="1" lang="ja-JP" altLang="en-US" dirty="0">
              <a:latin typeface="ＭＳ ゴシック" panose="020B0609070205080204" pitchFamily="49" charset="-128"/>
              <a:ea typeface="ＭＳ ゴシック" panose="020B0609070205080204" pitchFamily="49" charset="-128"/>
            </a:endParaRPr>
          </a:p>
          <a:p>
            <a:pPr defTabSz="882142"/>
            <a:r>
              <a:rPr kumimoji="1" lang="ja-JP" altLang="en-US" dirty="0">
                <a:latin typeface="ＭＳ ゴシック" panose="020B0609070205080204" pitchFamily="49" charset="-128"/>
                <a:ea typeface="ＭＳ ゴシック" panose="020B0609070205080204" pitchFamily="49" charset="-128"/>
              </a:rPr>
              <a:t>（想定回答）</a:t>
            </a:r>
            <a:endParaRPr kumimoji="1" lang="en-US" altLang="ja-JP" dirty="0">
              <a:latin typeface="ＭＳ ゴシック" panose="020B0609070205080204" pitchFamily="49" charset="-128"/>
              <a:ea typeface="ＭＳ ゴシック" panose="020B0609070205080204" pitchFamily="49" charset="-128"/>
            </a:endParaRPr>
          </a:p>
          <a:p>
            <a:pPr defTabSz="882142"/>
            <a:r>
              <a:rPr kumimoji="1" lang="ja-JP" altLang="en-US" dirty="0">
                <a:latin typeface="ＭＳ ゴシック" panose="020B0609070205080204" pitchFamily="49" charset="-128"/>
                <a:ea typeface="ＭＳ ゴシック" panose="020B0609070205080204" pitchFamily="49" charset="-128"/>
              </a:rPr>
              <a:t>・自然が豊か、田舎</a:t>
            </a:r>
          </a:p>
          <a:p>
            <a:pPr defTabSz="882142"/>
            <a:r>
              <a:rPr kumimoji="1" lang="ja-JP" altLang="en-US" dirty="0">
                <a:latin typeface="ＭＳ ゴシック" panose="020B0609070205080204" pitchFamily="49" charset="-128"/>
                <a:ea typeface="ＭＳ ゴシック" panose="020B0609070205080204" pitchFamily="49" charset="-128"/>
              </a:rPr>
              <a:t>・食べ物がおいしい</a:t>
            </a:r>
          </a:p>
          <a:p>
            <a:pPr defTabSz="882142"/>
            <a:r>
              <a:rPr kumimoji="1" lang="ja-JP" altLang="en-US" dirty="0">
                <a:latin typeface="ＭＳ ゴシック" panose="020B0609070205080204" pitchFamily="49" charset="-128"/>
                <a:ea typeface="ＭＳ ゴシック" panose="020B0609070205080204" pitchFamily="49" charset="-128"/>
              </a:rPr>
              <a:t>・雪が多い、災害があった</a:t>
            </a:r>
          </a:p>
          <a:p>
            <a:pPr defTabSz="882142"/>
            <a:r>
              <a:rPr kumimoji="1" lang="ja-JP" altLang="en-US" dirty="0">
                <a:latin typeface="ＭＳ ゴシック" panose="020B0609070205080204" pitchFamily="49" charset="-128"/>
                <a:ea typeface="ＭＳ ゴシック" panose="020B0609070205080204" pitchFamily="49" charset="-128"/>
              </a:rPr>
              <a:t>・人がやさしい、大好き</a:t>
            </a:r>
            <a:endParaRPr kumimoji="1" lang="en-US" altLang="ja-JP" dirty="0">
              <a:latin typeface="ＭＳ ゴシック" panose="020B0609070205080204" pitchFamily="49" charset="-128"/>
              <a:ea typeface="ＭＳ ゴシック" panose="020B0609070205080204" pitchFamily="49" charset="-128"/>
            </a:endParaRPr>
          </a:p>
          <a:p>
            <a:pPr defTabSz="882142"/>
            <a:endParaRPr kumimoji="1" lang="en-US" altLang="ja-JP" dirty="0">
              <a:latin typeface="ＭＳ ゴシック" panose="020B0609070205080204" pitchFamily="49" charset="-128"/>
              <a:ea typeface="ＭＳ ゴシック" panose="020B0609070205080204" pitchFamily="49" charset="-128"/>
            </a:endParaRPr>
          </a:p>
          <a:p>
            <a:pPr defTabSz="882142">
              <a:defRPr/>
            </a:pPr>
            <a:r>
              <a:rPr kumimoji="1" lang="ja-JP" altLang="en-US" dirty="0">
                <a:latin typeface="ＭＳ ゴシック" panose="020B0609070205080204" pitchFamily="49" charset="-128"/>
                <a:ea typeface="ＭＳ ゴシック" panose="020B0609070205080204" pitchFamily="49" charset="-128"/>
              </a:rPr>
              <a:t>●それでは、</a:t>
            </a:r>
            <a:r>
              <a:rPr kumimoji="1" lang="en-US" altLang="ja-JP" dirty="0">
                <a:latin typeface="ＭＳ ゴシック" panose="020B0609070205080204" pitchFamily="49" charset="-128"/>
                <a:ea typeface="ＭＳ ゴシック" panose="020B0609070205080204" pitchFamily="49" charset="-128"/>
              </a:rPr>
              <a:t> </a:t>
            </a:r>
            <a:r>
              <a:rPr kumimoji="1" lang="ja-JP" altLang="en-US" dirty="0">
                <a:latin typeface="ＭＳ ゴシック" panose="020B0609070205080204" pitchFamily="49" charset="-128"/>
                <a:ea typeface="ＭＳ ゴシック" panose="020B0609070205080204" pitchFamily="49" charset="-128"/>
              </a:rPr>
              <a:t>○○○（市町村名）の特徴について、簡単におさらいしていきます。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08296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1279525"/>
            <a:ext cx="6140450" cy="3454400"/>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●○○○（市町村名）の地形です。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・これは地形の高さごとに色を分けた標高図で、青色が低い箇所、赤色が高い箇所です。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・青色の低い場所には、主に○○川、○○川、○○川、○○川の○つの川（市町村に合わせて変更）が流れています。</a:t>
            </a: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・○○中学校は、約○ｍの高さの場所に位置しています。</a:t>
            </a:r>
            <a:endParaRPr kumimoji="1" lang="en-US" altLang="ja-JP" dirty="0">
              <a:latin typeface="ＭＳ ゴシック" panose="020B0609070205080204" pitchFamily="49" charset="-128"/>
              <a:ea typeface="ＭＳ ゴシック" panose="020B0609070205080204" pitchFamily="49" charset="-128"/>
            </a:endParaRPr>
          </a:p>
          <a:p>
            <a:pPr defTabSz="914251">
              <a:defRPr/>
            </a:pP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（以下、説明内容の例：授業を実施するエリアの特徴を解説すること）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・信濃川より北側は山や谷が入り組んでおり、いたるところで土砂災害が発生する可能性があります。</a:t>
            </a: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・信濃川より南側は日本有数の河岸段丘であり、こちらでも北側ほどではないですが、土砂災害の可能性があります。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22290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1279525"/>
            <a:ext cx="6140450" cy="34544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●信濃川の流域です。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流域とは、降った雨が川に流れる範囲のことです。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信濃川は、関東山地の甲武信ヶ岳から、上流の千曲川、</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中流の新潟県・津南町を通り、下流の新潟市・日本海へと流れて行きます。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●流域の範囲の地域で雨が降ると、その雨が信濃川に流れるため、</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津南町で雨が降っていなくても、信濃川の水の量が増えることがあります。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301866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1279525"/>
            <a:ext cx="6140450" cy="34544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●信濃川の特徴を３つ取りあげてみました。</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●川の長さは３６７ｋｍで全国１位、津南町から京都府までの距離と同じ長さになります。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川の流域の広さは、１１，９００ｋｍ</a:t>
            </a:r>
            <a:r>
              <a:rPr kumimoji="1" lang="ja-JP" altLang="en-US" baseline="30000" dirty="0">
                <a:latin typeface="ＭＳ ゴシック" panose="020B0609070205080204" pitchFamily="49" charset="-128"/>
                <a:ea typeface="ＭＳ ゴシック" panose="020B0609070205080204" pitchFamily="49" charset="-128"/>
              </a:rPr>
              <a:t>２</a:t>
            </a:r>
            <a:r>
              <a:rPr kumimoji="1" lang="ja-JP" altLang="en-US" dirty="0">
                <a:latin typeface="ＭＳ ゴシック" panose="020B0609070205080204" pitchFamily="49" charset="-128"/>
                <a:ea typeface="ＭＳ ゴシック" panose="020B0609070205080204" pitchFamily="49" charset="-128"/>
              </a:rPr>
              <a:t>で、新潟県とほぼ同じ広さです。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川の水量は１６３億ｍ</a:t>
            </a:r>
            <a:r>
              <a:rPr kumimoji="1" lang="ja-JP" altLang="en-US" baseline="30000" dirty="0">
                <a:latin typeface="ＭＳ ゴシック" panose="020B0609070205080204" pitchFamily="49" charset="-128"/>
                <a:ea typeface="ＭＳ ゴシック" panose="020B0609070205080204" pitchFamily="49" charset="-128"/>
              </a:rPr>
              <a:t>３</a:t>
            </a:r>
            <a:r>
              <a:rPr kumimoji="1" lang="ja-JP" altLang="en-US" dirty="0">
                <a:latin typeface="ＭＳ ゴシック" panose="020B0609070205080204" pitchFamily="49" charset="-128"/>
                <a:ea typeface="ＭＳ ゴシック" panose="020B0609070205080204" pitchFamily="49" charset="-128"/>
              </a:rPr>
              <a:t>で全国１位、１分あたりに換算すると、２５ｍプール５０杯分の水量に相当します。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●まさに信濃川は日本一の川と言えると思います。</a:t>
            </a:r>
          </a:p>
        </p:txBody>
      </p:sp>
    </p:spTree>
    <p:extLst>
      <p:ext uri="{BB962C8B-B14F-4D97-AF65-F5344CB8AC3E}">
        <p14:creationId xmlns:p14="http://schemas.microsoft.com/office/powerpoint/2010/main" val="1943349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79425" y="1279525"/>
            <a:ext cx="6140450" cy="34544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●津南町の地形・地質です。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津南町は“フォッサマグナ”と呼ばれる、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比較的新しい時代にできた地層とされる範囲に含まれており、</a:t>
            </a:r>
          </a:p>
          <a:p>
            <a:r>
              <a:rPr kumimoji="1" lang="ja-JP" altLang="en-US" dirty="0">
                <a:latin typeface="ＭＳ ゴシック" panose="020B0609070205080204" pitchFamily="49" charset="-128"/>
                <a:ea typeface="ＭＳ ゴシック" panose="020B0609070205080204" pitchFamily="49" charset="-128"/>
              </a:rPr>
              <a:t>信濃川の北側は谷や沢などが多く、水が集まりやすい地形をしているため、</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土砂災害が起きる可能性があります。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●地質は、主に砂や小石などで構成されている比較的軟弱な地質であることもあって、</a:t>
            </a:r>
          </a:p>
          <a:p>
            <a:r>
              <a:rPr kumimoji="1" lang="ja-JP" altLang="en-US" dirty="0">
                <a:latin typeface="ＭＳ ゴシック" panose="020B0609070205080204" pitchFamily="49" charset="-128"/>
                <a:ea typeface="ＭＳ ゴシック" panose="020B0609070205080204" pitchFamily="49" charset="-128"/>
              </a:rPr>
              <a:t>土砂災害のおそれのある</a:t>
            </a:r>
            <a:r>
              <a:rPr kumimoji="1" lang="zh-TW" altLang="en-US" dirty="0">
                <a:latin typeface="ＭＳ ゴシック" panose="020B0609070205080204" pitchFamily="49" charset="-128"/>
                <a:ea typeface="ＭＳ ゴシック" panose="020B0609070205080204" pitchFamily="49" charset="-128"/>
              </a:rPr>
              <a:t>土砂災害警戒区域</a:t>
            </a:r>
            <a:r>
              <a:rPr kumimoji="1" lang="ja-JP" altLang="en-US" dirty="0">
                <a:latin typeface="ＭＳ ゴシック" panose="020B0609070205080204" pitchFamily="49" charset="-128"/>
                <a:ea typeface="ＭＳ ゴシック" panose="020B0609070205080204" pitchFamily="49" charset="-128"/>
              </a:rPr>
              <a:t>が</a:t>
            </a:r>
            <a:r>
              <a:rPr kumimoji="1" lang="zh-TW" altLang="en-US" dirty="0">
                <a:latin typeface="ＭＳ ゴシック" panose="020B0609070205080204" pitchFamily="49" charset="-128"/>
                <a:ea typeface="ＭＳ ゴシック" panose="020B0609070205080204" pitchFamily="49" charset="-128"/>
              </a:rPr>
              <a:t>１９１箇所</a:t>
            </a:r>
            <a:r>
              <a:rPr kumimoji="1" lang="ja-JP" altLang="en-US" dirty="0">
                <a:latin typeface="ＭＳ ゴシック" panose="020B0609070205080204" pitchFamily="49" charset="-128"/>
                <a:ea typeface="ＭＳ ゴシック" panose="020B0609070205080204" pitchFamily="49" charset="-128"/>
              </a:rPr>
              <a:t>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a:t>
            </a:r>
            <a:r>
              <a:rPr kumimoji="1" lang="zh-TW" altLang="en-US" dirty="0">
                <a:latin typeface="ＭＳ ゴシック" panose="020B0609070205080204" pitchFamily="49" charset="-128"/>
                <a:ea typeface="ＭＳ ゴシック" panose="020B0609070205080204" pitchFamily="49" charset="-128"/>
              </a:rPr>
              <a:t>土砂災害警戒区域</a:t>
            </a:r>
            <a:r>
              <a:rPr kumimoji="1" lang="ja-JP" altLang="en-US" dirty="0">
                <a:latin typeface="ＭＳ ゴシック" panose="020B0609070205080204" pitchFamily="49" charset="-128"/>
                <a:ea typeface="ＭＳ ゴシック" panose="020B0609070205080204" pitchFamily="49" charset="-128"/>
              </a:rPr>
              <a:t>については後ほど説明します。</a:t>
            </a: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（参考）</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第四期更新世の中期から後期。段丘堆積物は旧信濃川の河床堆積物である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砂礫層からなり、谷上、米原、貝坂の各ローム層がのる。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津南町～十日町市周辺では、高位から、谷上、米原</a:t>
            </a:r>
            <a:r>
              <a:rPr kumimoji="1" lang="en-US" altLang="ja-JP" dirty="0">
                <a:latin typeface="ＭＳ ゴシック" panose="020B0609070205080204" pitchFamily="49" charset="-128"/>
                <a:ea typeface="ＭＳ ゴシック" panose="020B0609070205080204" pitchFamily="49" charset="-128"/>
              </a:rPr>
              <a:t>Ⅰ</a:t>
            </a:r>
            <a:r>
              <a:rPr kumimoji="1" lang="ja-JP" altLang="en-US" dirty="0">
                <a:latin typeface="ＭＳ ゴシック" panose="020B0609070205080204" pitchFamily="49" charset="-128"/>
                <a:ea typeface="ＭＳ ゴシック" panose="020B0609070205080204" pitchFamily="49" charset="-128"/>
              </a:rPr>
              <a:t>、米原</a:t>
            </a:r>
            <a:r>
              <a:rPr kumimoji="1" lang="en-US" altLang="ja-JP" dirty="0">
                <a:latin typeface="ＭＳ ゴシック" panose="020B0609070205080204" pitchFamily="49" charset="-128"/>
                <a:ea typeface="ＭＳ ゴシック" panose="020B0609070205080204" pitchFamily="49" charset="-128"/>
              </a:rPr>
              <a:t>Ⅱ</a:t>
            </a:r>
            <a:r>
              <a:rPr kumimoji="1" lang="ja-JP" altLang="en-US" dirty="0">
                <a:latin typeface="ＭＳ ゴシック" panose="020B0609070205080204" pitchFamily="49" charset="-128"/>
                <a:ea typeface="ＭＳ ゴシック" panose="020B0609070205080204" pitchFamily="49" charset="-128"/>
              </a:rPr>
              <a:t>、卯ノ木、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朴ノ木坂、貝坂</a:t>
            </a:r>
            <a:r>
              <a:rPr kumimoji="1" lang="en-US" altLang="ja-JP" dirty="0">
                <a:latin typeface="ＭＳ ゴシック" panose="020B0609070205080204" pitchFamily="49" charset="-128"/>
                <a:ea typeface="ＭＳ ゴシック" panose="020B0609070205080204" pitchFamily="49" charset="-128"/>
              </a:rPr>
              <a:t>Ⅰ</a:t>
            </a:r>
            <a:r>
              <a:rPr kumimoji="1" lang="ja-JP" altLang="en-US" dirty="0">
                <a:latin typeface="ＭＳ ゴシック" panose="020B0609070205080204" pitchFamily="49" charset="-128"/>
                <a:ea typeface="ＭＳ ゴシック" panose="020B0609070205080204" pitchFamily="49" charset="-128"/>
              </a:rPr>
              <a:t>、正面、大割野</a:t>
            </a:r>
            <a:r>
              <a:rPr kumimoji="1" lang="en-US" altLang="ja-JP" dirty="0">
                <a:latin typeface="ＭＳ ゴシック" panose="020B0609070205080204" pitchFamily="49" charset="-128"/>
                <a:ea typeface="ＭＳ ゴシック" panose="020B0609070205080204" pitchFamily="49" charset="-128"/>
              </a:rPr>
              <a:t>Ⅰ</a:t>
            </a:r>
            <a:r>
              <a:rPr kumimoji="1" lang="ja-JP" altLang="en-US" dirty="0">
                <a:latin typeface="ＭＳ ゴシック" panose="020B0609070205080204" pitchFamily="49" charset="-128"/>
                <a:ea typeface="ＭＳ ゴシック" panose="020B0609070205080204" pitchFamily="49" charset="-128"/>
              </a:rPr>
              <a:t>、大割野</a:t>
            </a:r>
            <a:r>
              <a:rPr kumimoji="1" lang="en-US" altLang="ja-JP" dirty="0">
                <a:latin typeface="ＭＳ ゴシック" panose="020B0609070205080204" pitchFamily="49" charset="-128"/>
                <a:ea typeface="ＭＳ ゴシック" panose="020B0609070205080204" pitchFamily="49" charset="-128"/>
              </a:rPr>
              <a:t>Ⅱ</a:t>
            </a:r>
            <a:r>
              <a:rPr kumimoji="1" lang="ja-JP" altLang="en-US" dirty="0">
                <a:latin typeface="ＭＳ ゴシック" panose="020B0609070205080204" pitchFamily="49" charset="-128"/>
                <a:ea typeface="ＭＳ ゴシック" panose="020B0609070205080204" pitchFamily="49" charset="-128"/>
              </a:rPr>
              <a:t>の各段丘が識別されている。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段丘堆積物は各段丘とも</a:t>
            </a:r>
            <a:r>
              <a:rPr kumimoji="1" lang="en-US" altLang="ja-JP" dirty="0">
                <a:latin typeface="ＭＳ ゴシック" panose="020B0609070205080204" pitchFamily="49" charset="-128"/>
                <a:ea typeface="ＭＳ ゴシック" panose="020B0609070205080204" pitchFamily="49" charset="-128"/>
              </a:rPr>
              <a:t>10m</a:t>
            </a:r>
            <a:r>
              <a:rPr kumimoji="1" lang="ja-JP" altLang="en-US" dirty="0">
                <a:latin typeface="ＭＳ ゴシック" panose="020B0609070205080204" pitchFamily="49" charset="-128"/>
                <a:ea typeface="ＭＳ ゴシック" panose="020B0609070205080204" pitchFamily="49" charset="-128"/>
              </a:rPr>
              <a:t>～</a:t>
            </a:r>
            <a:r>
              <a:rPr kumimoji="1" lang="en-US" altLang="ja-JP" dirty="0">
                <a:latin typeface="ＭＳ ゴシック" panose="020B0609070205080204" pitchFamily="49" charset="-128"/>
                <a:ea typeface="ＭＳ ゴシック" panose="020B0609070205080204" pitchFamily="49" charset="-128"/>
              </a:rPr>
              <a:t>20m</a:t>
            </a:r>
            <a:r>
              <a:rPr kumimoji="1" lang="ja-JP" altLang="en-US" dirty="0">
                <a:latin typeface="ＭＳ ゴシック" panose="020B0609070205080204" pitchFamily="49" charset="-128"/>
                <a:ea typeface="ＭＳ ゴシック" panose="020B0609070205080204" pitchFamily="49" charset="-128"/>
              </a:rPr>
              <a:t>の礫層からなり、</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さらに大割野</a:t>
            </a:r>
            <a:r>
              <a:rPr kumimoji="1" lang="en-US" altLang="ja-JP" dirty="0">
                <a:latin typeface="ＭＳ ゴシック" panose="020B0609070205080204" pitchFamily="49" charset="-128"/>
                <a:ea typeface="ＭＳ ゴシック" panose="020B0609070205080204" pitchFamily="49" charset="-128"/>
              </a:rPr>
              <a:t>Ⅰ</a:t>
            </a:r>
            <a:r>
              <a:rPr kumimoji="1" lang="ja-JP" altLang="en-US" dirty="0">
                <a:latin typeface="ＭＳ ゴシック" panose="020B0609070205080204" pitchFamily="49" charset="-128"/>
                <a:ea typeface="ＭＳ ゴシック" panose="020B0609070205080204" pitchFamily="49" charset="-128"/>
              </a:rPr>
              <a:t>・</a:t>
            </a:r>
            <a:r>
              <a:rPr kumimoji="1" lang="en-US" altLang="ja-JP" dirty="0">
                <a:latin typeface="ＭＳ ゴシック" panose="020B0609070205080204" pitchFamily="49" charset="-128"/>
                <a:ea typeface="ＭＳ ゴシック" panose="020B0609070205080204" pitchFamily="49" charset="-128"/>
              </a:rPr>
              <a:t>Ⅱ</a:t>
            </a:r>
            <a:r>
              <a:rPr kumimoji="1" lang="ja-JP" altLang="en-US" dirty="0">
                <a:latin typeface="ＭＳ ゴシック" panose="020B0609070205080204" pitchFamily="49" charset="-128"/>
                <a:ea typeface="ＭＳ ゴシック" panose="020B0609070205080204" pitchFamily="49" charset="-128"/>
              </a:rPr>
              <a:t>段丘を除き、その上にローム層がのる。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新潟県地質図説明書（</a:t>
            </a:r>
            <a:r>
              <a:rPr kumimoji="1" lang="en-US" altLang="ja-JP" dirty="0">
                <a:latin typeface="ＭＳ ゴシック" panose="020B0609070205080204" pitchFamily="49" charset="-128"/>
                <a:ea typeface="ＭＳ ゴシック" panose="020B0609070205080204" pitchFamily="49" charset="-128"/>
              </a:rPr>
              <a:t>2000</a:t>
            </a:r>
            <a:r>
              <a:rPr kumimoji="1" lang="ja-JP" altLang="en-US" dirty="0">
                <a:latin typeface="ＭＳ ゴシック" panose="020B0609070205080204" pitchFamily="49" charset="-128"/>
                <a:ea typeface="ＭＳ ゴシック" panose="020B0609070205080204" pitchFamily="49" charset="-128"/>
              </a:rPr>
              <a:t>年版）より</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70626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1FFF374-7A9E-4B5B-8398-25923AFBA4F1}" type="datetime1">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26573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626E42-716A-4007-8AB2-ED1B0C305BD8}" type="datetime1">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7352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681A61-720D-424C-986D-BED8A969DA12}" type="datetime1">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2921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EB59F6-BAD1-4AA2-BC14-17928811EC32}" type="datetime1">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283956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5BDCF31-7DF0-4D1F-A63B-4616FAC01971}" type="datetime1">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299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EBA5BE-C80B-4C3D-BB6A-BFB8B0335372}" type="datetime1">
              <a:rPr kumimoji="1" lang="ja-JP" altLang="en-US" smtClean="0"/>
              <a:t>2026/8/14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5765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4CA772D-CF34-4FBE-B0CB-1720DA979718}" type="datetime1">
              <a:rPr kumimoji="1" lang="ja-JP" altLang="en-US" smtClean="0"/>
              <a:t>2026/8/14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3107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750D3F6-50A8-4C0B-A3A3-31EAEE6ACD9D}" type="datetime1">
              <a:rPr kumimoji="1" lang="ja-JP" altLang="en-US" smtClean="0"/>
              <a:t>2026/8/14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8962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068D0F-5177-484F-B105-4858C294B432}" type="datetime1">
              <a:rPr kumimoji="1" lang="ja-JP" altLang="en-US" smtClean="0"/>
              <a:t>2026/8/14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16994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8FB061-6F5D-462D-8F53-F92D6903E190}" type="datetime1">
              <a:rPr kumimoji="1" lang="ja-JP" altLang="en-US" smtClean="0"/>
              <a:t>2026/8/14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38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1906C6A-41ED-496B-B053-11F015C95472}" type="datetime1">
              <a:rPr kumimoji="1" lang="ja-JP" altLang="en-US" smtClean="0"/>
              <a:t>2026/8/14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99694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B6838-A77A-4EBD-9EA5-A14474B6F383}" type="datetime1">
              <a:rPr kumimoji="1" lang="ja-JP" altLang="en-US" smtClean="0"/>
              <a:t>2026/8/14</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0690006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4EF0770-BC5B-75FC-0047-956168E60CB6}"/>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sp>
        <p:nvSpPr>
          <p:cNvPr id="10" name="正方形/長方形 9">
            <a:extLst>
              <a:ext uri="{FF2B5EF4-FFF2-40B4-BE49-F238E27FC236}">
                <a16:creationId xmlns:a16="http://schemas.microsoft.com/office/drawing/2014/main" id="{3C7726CB-E0BB-4C38-849B-101A4FCEE3E2}"/>
              </a:ext>
            </a:extLst>
          </p:cNvPr>
          <p:cNvSpPr/>
          <p:nvPr/>
        </p:nvSpPr>
        <p:spPr>
          <a:xfrm>
            <a:off x="-17127" y="1921764"/>
            <a:ext cx="12209123" cy="1943102"/>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812995-640C-4C69-80C7-6DB9D62C58E8}"/>
              </a:ext>
            </a:extLst>
          </p:cNvPr>
          <p:cNvSpPr txBox="1"/>
          <p:nvPr/>
        </p:nvSpPr>
        <p:spPr>
          <a:xfrm>
            <a:off x="1524000" y="2044058"/>
            <a:ext cx="9144000" cy="1820808"/>
          </a:xfrm>
          <a:prstGeom prst="rect">
            <a:avLst/>
          </a:prstGeom>
          <a:noFill/>
        </p:spPr>
        <p:txBody>
          <a:bodyPr wrap="square" lIns="180000" rtlCol="0" anchor="ctr" anchorCtr="0">
            <a:noAutofit/>
          </a:bodyPr>
          <a:lstStyle/>
          <a:p>
            <a:pPr algn="ctr"/>
            <a:r>
              <a:rPr kumimoji="1" lang="ja-JP" altLang="en-US"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１．〇〇〇の特徴</a:t>
            </a:r>
            <a:endParaRPr kumimoji="1" lang="en-US" altLang="ja-JP"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p:txBody>
      </p:sp>
      <p:sp>
        <p:nvSpPr>
          <p:cNvPr id="12" name="四角形: 角を丸くする 11">
            <a:extLst>
              <a:ext uri="{FF2B5EF4-FFF2-40B4-BE49-F238E27FC236}">
                <a16:creationId xmlns:a16="http://schemas.microsoft.com/office/drawing/2014/main" id="{74377335-E0C2-439F-A0CB-7D160476A143}"/>
              </a:ext>
            </a:extLst>
          </p:cNvPr>
          <p:cNvSpPr/>
          <p:nvPr/>
        </p:nvSpPr>
        <p:spPr>
          <a:xfrm>
            <a:off x="2152649" y="4685684"/>
            <a:ext cx="7886702" cy="828762"/>
          </a:xfrm>
          <a:prstGeom prst="roundRect">
            <a:avLst>
              <a:gd name="adj" fmla="val 50000"/>
            </a:avLst>
          </a:prstGeom>
          <a:solidFill>
            <a:schemeClr val="accent2"/>
          </a:solidFill>
          <a:ln>
            <a:noFill/>
          </a:ln>
          <a:effectLst>
            <a:outerShdw dist="76200" dir="2700000" algn="tl" rotWithShape="0">
              <a:schemeClr val="accent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252000" bIns="0" rtlCol="0" anchor="ctr"/>
          <a:lstStyle/>
          <a:p>
            <a:pPr algn="ctr">
              <a:lnSpc>
                <a:spcPts val="4500"/>
              </a:lnSpc>
            </a:pPr>
            <a:r>
              <a:rPr kumimoji="1" lang="ja-JP" altLang="en-US" sz="4500" b="1" dirty="0">
                <a:latin typeface="メイリオ" panose="020B0604030504040204" pitchFamily="50" charset="-128"/>
                <a:ea typeface="メイリオ" panose="020B0604030504040204" pitchFamily="50" charset="-128"/>
              </a:rPr>
              <a:t>Ｑ</a:t>
            </a:r>
            <a:r>
              <a:rPr kumimoji="1" lang="en-US" altLang="ja-JP" sz="4500" b="1" dirty="0">
                <a:latin typeface="メイリオ" panose="020B0604030504040204" pitchFamily="50" charset="-128"/>
                <a:ea typeface="メイリオ" panose="020B0604030504040204" pitchFamily="50" charset="-128"/>
              </a:rPr>
              <a:t>.</a:t>
            </a:r>
            <a:r>
              <a:rPr kumimoji="1" lang="ja-JP" altLang="en-US" sz="4500" b="1" dirty="0">
                <a:latin typeface="メイリオ" panose="020B0604030504040204" pitchFamily="50" charset="-128"/>
                <a:ea typeface="メイリオ" panose="020B0604030504040204" pitchFamily="50" charset="-128"/>
              </a:rPr>
              <a:t>〇〇〇ってどんなまち？</a:t>
            </a:r>
          </a:p>
        </p:txBody>
      </p:sp>
      <p:sp>
        <p:nvSpPr>
          <p:cNvPr id="5" name="テキスト ボックス 4">
            <a:extLst>
              <a:ext uri="{FF2B5EF4-FFF2-40B4-BE49-F238E27FC236}">
                <a16:creationId xmlns:a16="http://schemas.microsoft.com/office/drawing/2014/main" id="{52B1AF8A-AE3D-98CB-2E1B-BA2536AAED98}"/>
              </a:ext>
            </a:extLst>
          </p:cNvPr>
          <p:cNvSpPr txBox="1"/>
          <p:nvPr/>
        </p:nvSpPr>
        <p:spPr>
          <a:xfrm>
            <a:off x="7589520" y="2180853"/>
            <a:ext cx="1531619" cy="447864"/>
          </a:xfrm>
          <a:prstGeom prst="rect">
            <a:avLst/>
          </a:prstGeom>
          <a:noFill/>
          <a:ln>
            <a:noFill/>
          </a:ln>
        </p:spPr>
        <p:txBody>
          <a:bodyPr wrap="square" rtlCol="0" anchor="ctr" anchorCtr="0">
            <a:noAutofit/>
          </a:bodyPr>
          <a:lstStyle/>
          <a:p>
            <a:pPr algn="dist"/>
            <a:r>
              <a:rPr kumimoji="1" lang="ja-JP" altLang="en-US" dirty="0">
                <a:solidFill>
                  <a:schemeClr val="bg1"/>
                </a:solidFill>
                <a:latin typeface="メイリオ" panose="020B0604030504040204" pitchFamily="50" charset="-128"/>
                <a:ea typeface="メイリオ" panose="020B0604030504040204" pitchFamily="50" charset="-128"/>
              </a:rPr>
              <a:t>とくちょう</a:t>
            </a:r>
            <a:endParaRPr kumimoji="1" lang="en-US" altLang="ja-JP" dirty="0">
              <a:solidFill>
                <a:schemeClr val="bg1"/>
              </a:solidFill>
              <a:latin typeface="メイリオ" panose="020B0604030504040204" pitchFamily="50" charset="-128"/>
              <a:ea typeface="メイリオ" panose="020B0604030504040204" pitchFamily="50" charset="-128"/>
            </a:endParaRPr>
          </a:p>
        </p:txBody>
      </p:sp>
      <p:sp>
        <p:nvSpPr>
          <p:cNvPr id="4" name="スライド番号プレースホルダー 9">
            <a:extLst>
              <a:ext uri="{FF2B5EF4-FFF2-40B4-BE49-F238E27FC236}">
                <a16:creationId xmlns:a16="http://schemas.microsoft.com/office/drawing/2014/main" id="{070E8E81-8520-16A7-7A96-D56910A8A965}"/>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8387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3C1B9A6-C611-4CF4-8C63-3702D6EEAB1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24000" y="718680"/>
            <a:ext cx="9144000" cy="6138672"/>
          </a:xfrm>
          <a:prstGeom prst="rect">
            <a:avLst/>
          </a:prstGeom>
        </p:spPr>
      </p:pic>
      <p:pic>
        <p:nvPicPr>
          <p:cNvPr id="5" name="図 4">
            <a:extLst>
              <a:ext uri="{FF2B5EF4-FFF2-40B4-BE49-F238E27FC236}">
                <a16:creationId xmlns:a16="http://schemas.microsoft.com/office/drawing/2014/main" id="{06E2257C-5D19-4EBF-A3E8-B7CEFE555AB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65588" y="807087"/>
            <a:ext cx="1577541" cy="1623667"/>
          </a:xfrm>
          <a:prstGeom prst="rect">
            <a:avLst/>
          </a:prstGeom>
        </p:spPr>
      </p:pic>
      <p:sp>
        <p:nvSpPr>
          <p:cNvPr id="12" name="テキスト ボックス 11">
            <a:extLst>
              <a:ext uri="{FF2B5EF4-FFF2-40B4-BE49-F238E27FC236}">
                <a16:creationId xmlns:a16="http://schemas.microsoft.com/office/drawing/2014/main" id="{0E57077E-F4AF-4680-8C60-9A0BB125904E}"/>
              </a:ext>
            </a:extLst>
          </p:cNvPr>
          <p:cNvSpPr txBox="1"/>
          <p:nvPr/>
        </p:nvSpPr>
        <p:spPr>
          <a:xfrm>
            <a:off x="1650598" y="6116553"/>
            <a:ext cx="2940393" cy="615553"/>
          </a:xfrm>
          <a:prstGeom prst="rect">
            <a:avLst/>
          </a:prstGeom>
          <a:noFill/>
          <a:effectLst>
            <a:glow rad="127000">
              <a:schemeClr val="tx1"/>
            </a:glow>
          </a:effectLst>
        </p:spPr>
        <p:txBody>
          <a:bodyPr vert="horz" wrap="square" rtlCol="0" anchor="ctr" anchorCtr="0">
            <a:spAutoFit/>
          </a:bodyPr>
          <a:lstStyle/>
          <a:p>
            <a:pPr algn="ctr"/>
            <a:r>
              <a:rPr kumimoji="1" lang="ja-JP" altLang="en-US"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志久見川</a:t>
            </a:r>
            <a:endParaRPr kumimoji="1" lang="en-US" altLang="ja-JP"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EA91D6AC-B0AE-486B-B483-D1CB6EF1CD87}"/>
              </a:ext>
            </a:extLst>
          </p:cNvPr>
          <p:cNvSpPr txBox="1"/>
          <p:nvPr/>
        </p:nvSpPr>
        <p:spPr>
          <a:xfrm>
            <a:off x="4457701" y="6640964"/>
            <a:ext cx="6197840"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出典：地理院地図（国土地理院）</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 https://maps.gsi.go.jp/ </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ja-JP" altLang="en-US" sz="1000" dirty="0">
                <a:solidFill>
                  <a:schemeClr val="bg1"/>
                </a:solidFill>
                <a:latin typeface="メイリオ" panose="020B0604030504040204" pitchFamily="50" charset="-128"/>
                <a:ea typeface="メイリオ" panose="020B0604030504040204" pitchFamily="50" charset="-128"/>
              </a:rPr>
              <a:t>をもとに作成</a:t>
            </a:r>
          </a:p>
        </p:txBody>
      </p:sp>
      <p:sp>
        <p:nvSpPr>
          <p:cNvPr id="6" name="楕円 5">
            <a:extLst>
              <a:ext uri="{FF2B5EF4-FFF2-40B4-BE49-F238E27FC236}">
                <a16:creationId xmlns:a16="http://schemas.microsoft.com/office/drawing/2014/main" id="{12D52276-46AF-430A-B12B-8DD80C7C678F}"/>
              </a:ext>
            </a:extLst>
          </p:cNvPr>
          <p:cNvSpPr/>
          <p:nvPr/>
        </p:nvSpPr>
        <p:spPr>
          <a:xfrm>
            <a:off x="7308000" y="2921569"/>
            <a:ext cx="312230" cy="312230"/>
          </a:xfrm>
          <a:prstGeom prst="ellipse">
            <a:avLst/>
          </a:prstGeom>
          <a:solidFill>
            <a:schemeClr val="bg1"/>
          </a:solidFill>
          <a:ln w="47625">
            <a:noFill/>
          </a:ln>
          <a:effectLst>
            <a:glow rad="127000">
              <a:schemeClr val="tx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514187B-34B0-41DB-85B2-8DE2A73BD2C1}"/>
              </a:ext>
            </a:extLst>
          </p:cNvPr>
          <p:cNvSpPr txBox="1"/>
          <p:nvPr/>
        </p:nvSpPr>
        <p:spPr>
          <a:xfrm>
            <a:off x="7710651" y="1051501"/>
            <a:ext cx="2764971" cy="707886"/>
          </a:xfrm>
          <a:prstGeom prst="rect">
            <a:avLst/>
          </a:prstGeom>
          <a:noFill/>
        </p:spPr>
        <p:txBody>
          <a:bodyPr wrap="square" rtlCol="0">
            <a:spAutoFit/>
          </a:bodyPr>
          <a:lstStyle/>
          <a:p>
            <a:r>
              <a:rPr kumimoji="1" lang="ja-JP" altLang="en-US" sz="4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津南中学校</a:t>
            </a:r>
          </a:p>
        </p:txBody>
      </p:sp>
      <p:sp>
        <p:nvSpPr>
          <p:cNvPr id="9" name="楕円 8">
            <a:extLst>
              <a:ext uri="{FF2B5EF4-FFF2-40B4-BE49-F238E27FC236}">
                <a16:creationId xmlns:a16="http://schemas.microsoft.com/office/drawing/2014/main" id="{86C91E5E-E6CE-4752-B119-9692F38F534D}"/>
              </a:ext>
            </a:extLst>
          </p:cNvPr>
          <p:cNvSpPr/>
          <p:nvPr/>
        </p:nvSpPr>
        <p:spPr>
          <a:xfrm rot="19291937">
            <a:off x="2152876" y="1881366"/>
            <a:ext cx="4876228" cy="1459511"/>
          </a:xfrm>
          <a:prstGeom prst="ellipse">
            <a:avLst/>
          </a:prstGeom>
          <a:noFill/>
          <a:ln w="127000">
            <a:solidFill>
              <a:srgbClr val="0070C0"/>
            </a:solidFill>
            <a:prstDash val="sysDot"/>
          </a:ln>
          <a:effectLst>
            <a:glow rad="127000">
              <a:schemeClr val="bg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テキスト ボックス 14">
            <a:extLst>
              <a:ext uri="{FF2B5EF4-FFF2-40B4-BE49-F238E27FC236}">
                <a16:creationId xmlns:a16="http://schemas.microsoft.com/office/drawing/2014/main" id="{4064817D-AA67-47E8-9BCC-EDFEA4E85352}"/>
              </a:ext>
            </a:extLst>
          </p:cNvPr>
          <p:cNvSpPr txBox="1"/>
          <p:nvPr/>
        </p:nvSpPr>
        <p:spPr>
          <a:xfrm rot="19275856">
            <a:off x="2731509" y="2257178"/>
            <a:ext cx="3894024" cy="707886"/>
          </a:xfrm>
          <a:prstGeom prst="rect">
            <a:avLst/>
          </a:prstGeom>
          <a:noFill/>
        </p:spPr>
        <p:txBody>
          <a:bodyPr wrap="square" rtlCol="0">
            <a:spAutoFit/>
          </a:bodyPr>
          <a:lstStyle/>
          <a:p>
            <a:r>
              <a:rPr kumimoji="1" lang="ja-JP" altLang="en-US" sz="4000" b="1" dirty="0">
                <a:solidFill>
                  <a:srgbClr val="0070C0"/>
                </a:solidFill>
                <a:effectLst>
                  <a:glow rad="127000">
                    <a:schemeClr val="bg1"/>
                  </a:glow>
                </a:effectLst>
                <a:latin typeface="メイリオ" panose="020B0604030504040204" pitchFamily="50" charset="-128"/>
                <a:ea typeface="メイリオ" panose="020B0604030504040204" pitchFamily="50" charset="-128"/>
              </a:rPr>
              <a:t>土砂災害の危険</a:t>
            </a:r>
          </a:p>
        </p:txBody>
      </p:sp>
      <p:sp>
        <p:nvSpPr>
          <p:cNvPr id="10" name="テキスト ボックス 9">
            <a:extLst>
              <a:ext uri="{FF2B5EF4-FFF2-40B4-BE49-F238E27FC236}">
                <a16:creationId xmlns:a16="http://schemas.microsoft.com/office/drawing/2014/main" id="{BF3B9CA6-98B0-405D-8C17-2CC8C7E3610E}"/>
              </a:ext>
            </a:extLst>
          </p:cNvPr>
          <p:cNvSpPr txBox="1"/>
          <p:nvPr/>
        </p:nvSpPr>
        <p:spPr>
          <a:xfrm rot="19882775">
            <a:off x="9346549" y="2037035"/>
            <a:ext cx="707886" cy="2503808"/>
          </a:xfrm>
          <a:prstGeom prst="rect">
            <a:avLst/>
          </a:prstGeom>
          <a:noFill/>
          <a:effectLst>
            <a:glow rad="127000">
              <a:schemeClr val="tx1"/>
            </a:glow>
          </a:effectLst>
        </p:spPr>
        <p:txBody>
          <a:bodyPr vert="eaVert" wrap="square" rtlCol="0" anchor="ctr" anchorCtr="0">
            <a:spAutoFit/>
          </a:bodyPr>
          <a:lstStyle/>
          <a:p>
            <a:pPr algn="ctr"/>
            <a:r>
              <a:rPr kumimoji="1" lang="ja-JP" altLang="en-US"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清津川</a:t>
            </a:r>
            <a:endParaRPr kumimoji="1" lang="en-US" altLang="ja-JP"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0C6D9A4B-9C07-4AE0-ABB0-3CF332A2E03B}"/>
              </a:ext>
            </a:extLst>
          </p:cNvPr>
          <p:cNvSpPr txBox="1"/>
          <p:nvPr/>
        </p:nvSpPr>
        <p:spPr>
          <a:xfrm rot="2218285">
            <a:off x="5420955" y="2090216"/>
            <a:ext cx="800219" cy="2554545"/>
          </a:xfrm>
          <a:prstGeom prst="rect">
            <a:avLst/>
          </a:prstGeom>
          <a:noFill/>
        </p:spPr>
        <p:txBody>
          <a:bodyPr vert="eaVert" wrap="square" rtlCol="0" anchor="ctr" anchorCtr="0">
            <a:spAutoFit/>
          </a:bodyPr>
          <a:lstStyle/>
          <a:p>
            <a:pPr algn="ctr"/>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信濃川</a:t>
            </a:r>
            <a:endParaRPr kumimoji="1" lang="en-US" altLang="ja-JP"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4A0534F2-ADD4-456A-9FAE-7049361C2FBE}"/>
              </a:ext>
            </a:extLst>
          </p:cNvPr>
          <p:cNvSpPr txBox="1"/>
          <p:nvPr/>
        </p:nvSpPr>
        <p:spPr>
          <a:xfrm rot="20645699">
            <a:off x="6332376" y="4041981"/>
            <a:ext cx="707886" cy="2530853"/>
          </a:xfrm>
          <a:prstGeom prst="rect">
            <a:avLst/>
          </a:prstGeom>
          <a:noFill/>
          <a:effectLst>
            <a:glow rad="127000">
              <a:schemeClr val="tx1"/>
            </a:glow>
          </a:effectLst>
        </p:spPr>
        <p:txBody>
          <a:bodyPr vert="eaVert" wrap="square" rtlCol="0" anchor="ctr" anchorCtr="0">
            <a:spAutoFit/>
          </a:bodyPr>
          <a:lstStyle/>
          <a:p>
            <a:pPr algn="ctr"/>
            <a:r>
              <a:rPr kumimoji="1" lang="ja-JP" altLang="en-US"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中津川</a:t>
            </a:r>
            <a:endParaRPr kumimoji="1" lang="en-US" altLang="ja-JP"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cxnSp>
        <p:nvCxnSpPr>
          <p:cNvPr id="19" name="直線コネクタ 18">
            <a:extLst>
              <a:ext uri="{FF2B5EF4-FFF2-40B4-BE49-F238E27FC236}">
                <a16:creationId xmlns:a16="http://schemas.microsoft.com/office/drawing/2014/main" id="{A72B4A09-391F-4518-997E-E24989FF297C}"/>
              </a:ext>
            </a:extLst>
          </p:cNvPr>
          <p:cNvCxnSpPr>
            <a:cxnSpLocks/>
          </p:cNvCxnSpPr>
          <p:nvPr/>
        </p:nvCxnSpPr>
        <p:spPr>
          <a:xfrm flipV="1">
            <a:off x="7486650" y="1607983"/>
            <a:ext cx="960684" cy="1468593"/>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3" name="グループ化 32">
            <a:extLst>
              <a:ext uri="{FF2B5EF4-FFF2-40B4-BE49-F238E27FC236}">
                <a16:creationId xmlns:a16="http://schemas.microsoft.com/office/drawing/2014/main" id="{F3445810-3B5D-45D1-82F0-96C0F9111679}"/>
              </a:ext>
            </a:extLst>
          </p:cNvPr>
          <p:cNvGrpSpPr/>
          <p:nvPr/>
        </p:nvGrpSpPr>
        <p:grpSpPr>
          <a:xfrm>
            <a:off x="1384112" y="2530229"/>
            <a:ext cx="1174718" cy="1180342"/>
            <a:chOff x="-141948" y="3993667"/>
            <a:chExt cx="1174718" cy="1180342"/>
          </a:xfrm>
        </p:grpSpPr>
        <p:grpSp>
          <p:nvGrpSpPr>
            <p:cNvPr id="30" name="グループ化 29">
              <a:extLst>
                <a:ext uri="{FF2B5EF4-FFF2-40B4-BE49-F238E27FC236}">
                  <a16:creationId xmlns:a16="http://schemas.microsoft.com/office/drawing/2014/main" id="{EB1D7499-535A-4F12-BFB4-0B3AB0F79D1A}"/>
                </a:ext>
              </a:extLst>
            </p:cNvPr>
            <p:cNvGrpSpPr/>
            <p:nvPr/>
          </p:nvGrpSpPr>
          <p:grpSpPr>
            <a:xfrm>
              <a:off x="200829" y="4417256"/>
              <a:ext cx="574975" cy="756753"/>
              <a:chOff x="839325" y="5409410"/>
              <a:chExt cx="264536" cy="348169"/>
            </a:xfrm>
          </p:grpSpPr>
          <p:cxnSp>
            <p:nvCxnSpPr>
              <p:cNvPr id="24" name="直線コネクタ 23">
                <a:extLst>
                  <a:ext uri="{FF2B5EF4-FFF2-40B4-BE49-F238E27FC236}">
                    <a16:creationId xmlns:a16="http://schemas.microsoft.com/office/drawing/2014/main" id="{A1F0673D-D389-4A5B-88D8-C33822B750B5}"/>
                  </a:ext>
                </a:extLst>
              </p:cNvPr>
              <p:cNvCxnSpPr>
                <a:cxnSpLocks/>
              </p:cNvCxnSpPr>
              <p:nvPr/>
            </p:nvCxnSpPr>
            <p:spPr>
              <a:xfrm>
                <a:off x="839325" y="5629426"/>
                <a:ext cx="264536" cy="0"/>
              </a:xfrm>
              <a:prstGeom prst="line">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フリーフォーム: 図形 24">
                <a:extLst>
                  <a:ext uri="{FF2B5EF4-FFF2-40B4-BE49-F238E27FC236}">
                    <a16:creationId xmlns:a16="http://schemas.microsoft.com/office/drawing/2014/main" id="{10D9C1F9-1237-4A10-8E60-43EA9C36E51D}"/>
                  </a:ext>
                </a:extLst>
              </p:cNvPr>
              <p:cNvSpPr/>
              <p:nvPr/>
            </p:nvSpPr>
            <p:spPr>
              <a:xfrm>
                <a:off x="915504" y="5409410"/>
                <a:ext cx="135082" cy="348169"/>
              </a:xfrm>
              <a:custGeom>
                <a:avLst/>
                <a:gdLst>
                  <a:gd name="connsiteX0" fmla="*/ 51955 w 135082"/>
                  <a:gd name="connsiteY0" fmla="*/ 581891 h 581891"/>
                  <a:gd name="connsiteX1" fmla="*/ 51955 w 135082"/>
                  <a:gd name="connsiteY1" fmla="*/ 0 h 581891"/>
                  <a:gd name="connsiteX2" fmla="*/ 0 w 135082"/>
                  <a:gd name="connsiteY2" fmla="*/ 124691 h 581891"/>
                  <a:gd name="connsiteX3" fmla="*/ 135082 w 135082"/>
                  <a:gd name="connsiteY3" fmla="*/ 124691 h 581891"/>
                  <a:gd name="connsiteX0" fmla="*/ 54876 w 135082"/>
                  <a:gd name="connsiteY0" fmla="*/ 348169 h 348169"/>
                  <a:gd name="connsiteX1" fmla="*/ 51955 w 135082"/>
                  <a:gd name="connsiteY1" fmla="*/ 0 h 348169"/>
                  <a:gd name="connsiteX2" fmla="*/ 0 w 135082"/>
                  <a:gd name="connsiteY2" fmla="*/ 124691 h 348169"/>
                  <a:gd name="connsiteX3" fmla="*/ 135082 w 135082"/>
                  <a:gd name="connsiteY3" fmla="*/ 124691 h 348169"/>
                </a:gdLst>
                <a:ahLst/>
                <a:cxnLst>
                  <a:cxn ang="0">
                    <a:pos x="connsiteX0" y="connsiteY0"/>
                  </a:cxn>
                  <a:cxn ang="0">
                    <a:pos x="connsiteX1" y="connsiteY1"/>
                  </a:cxn>
                  <a:cxn ang="0">
                    <a:pos x="connsiteX2" y="connsiteY2"/>
                  </a:cxn>
                  <a:cxn ang="0">
                    <a:pos x="connsiteX3" y="connsiteY3"/>
                  </a:cxn>
                </a:cxnLst>
                <a:rect l="l" t="t" r="r" b="b"/>
                <a:pathLst>
                  <a:path w="135082" h="348169">
                    <a:moveTo>
                      <a:pt x="54876" y="348169"/>
                    </a:moveTo>
                    <a:cubicBezTo>
                      <a:pt x="53902" y="232113"/>
                      <a:pt x="52929" y="116056"/>
                      <a:pt x="51955" y="0"/>
                    </a:cubicBezTo>
                    <a:lnTo>
                      <a:pt x="0" y="124691"/>
                    </a:lnTo>
                    <a:lnTo>
                      <a:pt x="135082" y="124691"/>
                    </a:lnTo>
                  </a:path>
                </a:pathLst>
              </a:custGeom>
              <a:noFill/>
              <a:ln w="508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2" name="テキスト ボックス 31">
              <a:extLst>
                <a:ext uri="{FF2B5EF4-FFF2-40B4-BE49-F238E27FC236}">
                  <a16:creationId xmlns:a16="http://schemas.microsoft.com/office/drawing/2014/main" id="{583B06EC-BEA5-46D4-8792-9A86004C70D8}"/>
                </a:ext>
              </a:extLst>
            </p:cNvPr>
            <p:cNvSpPr txBox="1"/>
            <p:nvPr/>
          </p:nvSpPr>
          <p:spPr>
            <a:xfrm>
              <a:off x="-141948" y="3993667"/>
              <a:ext cx="1174718" cy="400110"/>
            </a:xfrm>
            <a:prstGeom prst="rect">
              <a:avLst/>
            </a:prstGeom>
            <a:noFill/>
            <a:effectLst>
              <a:glow rad="127000">
                <a:schemeClr val="tx1"/>
              </a:glow>
            </a:effectLst>
          </p:spPr>
          <p:txBody>
            <a:bodyPr vert="horz" wrap="square" rtlCol="0" anchor="ctr" anchorCtr="0">
              <a:spAutoFit/>
            </a:bodyPr>
            <a:lstStyle/>
            <a:p>
              <a:pPr algn="ctr"/>
              <a:r>
                <a:rPr kumimoji="1" lang="en-US" altLang="ja-JP" sz="2000" b="1" dirty="0">
                  <a:solidFill>
                    <a:schemeClr val="bg1"/>
                  </a:solidFill>
                  <a:latin typeface="メイリオ" panose="020B0604030504040204" pitchFamily="50" charset="-128"/>
                  <a:ea typeface="メイリオ" panose="020B0604030504040204" pitchFamily="50" charset="-128"/>
                </a:rPr>
                <a:t>N</a:t>
              </a:r>
            </a:p>
          </p:txBody>
        </p:sp>
      </p:grpSp>
      <p:pic>
        <p:nvPicPr>
          <p:cNvPr id="13" name="図 12">
            <a:extLst>
              <a:ext uri="{FF2B5EF4-FFF2-40B4-BE49-F238E27FC236}">
                <a16:creationId xmlns:a16="http://schemas.microsoft.com/office/drawing/2014/main" id="{76CF7A17-F492-5984-B01C-0034729EDD6E}"/>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6" name="テキスト ボックス 15">
            <a:extLst>
              <a:ext uri="{FF2B5EF4-FFF2-40B4-BE49-F238E27FC236}">
                <a16:creationId xmlns:a16="http://schemas.microsoft.com/office/drawing/2014/main" id="{6012DE9C-FB12-7873-5C0E-051629F16186}"/>
              </a:ext>
            </a:extLst>
          </p:cNvPr>
          <p:cNvSpPr txBox="1"/>
          <p:nvPr/>
        </p:nvSpPr>
        <p:spPr>
          <a:xfrm>
            <a:off x="65000" y="90236"/>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zh-TW" altLang="en-US" i="0" dirty="0"/>
              <a:t>地形（標高）</a:t>
            </a:r>
          </a:p>
        </p:txBody>
      </p:sp>
      <p:sp>
        <p:nvSpPr>
          <p:cNvPr id="7" name="テキスト ボックス 6">
            <a:extLst>
              <a:ext uri="{FF2B5EF4-FFF2-40B4-BE49-F238E27FC236}">
                <a16:creationId xmlns:a16="http://schemas.microsoft.com/office/drawing/2014/main" id="{6EC0ADFA-DFFC-6E87-0B1F-B7C7C282288C}"/>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授業を実施するエリアの特徴を記載する</a:t>
            </a:r>
          </a:p>
        </p:txBody>
      </p:sp>
      <p:sp>
        <p:nvSpPr>
          <p:cNvPr id="18" name="テキスト ボックス 17">
            <a:extLst>
              <a:ext uri="{FF2B5EF4-FFF2-40B4-BE49-F238E27FC236}">
                <a16:creationId xmlns:a16="http://schemas.microsoft.com/office/drawing/2014/main" id="{7190B38F-E1C7-D197-E235-ADBD3608A41D}"/>
              </a:ext>
            </a:extLst>
          </p:cNvPr>
          <p:cNvSpPr txBox="1"/>
          <p:nvPr/>
        </p:nvSpPr>
        <p:spPr>
          <a:xfrm rot="19288618">
            <a:off x="2680791" y="2244010"/>
            <a:ext cx="2755529" cy="663864"/>
          </a:xfrm>
          <a:prstGeom prst="rect">
            <a:avLst/>
          </a:prstGeom>
          <a:noFill/>
          <a:ln>
            <a:noFill/>
          </a:ln>
        </p:spPr>
        <p:txBody>
          <a:bodyPr wrap="square" rtlCol="0" anchor="ctr" anchorCtr="0">
            <a:noAutofit/>
          </a:bodyPr>
          <a:lstStyle/>
          <a:p>
            <a:r>
              <a:rPr kumimoji="1" lang="ja-JP" altLang="en-US" dirty="0">
                <a:solidFill>
                  <a:schemeClr val="bg1"/>
                </a:solidFill>
                <a:latin typeface="メイリオ" panose="020B0604030504040204" pitchFamily="50" charset="-128"/>
                <a:ea typeface="メイリオ" panose="020B0604030504040204" pitchFamily="50" charset="-128"/>
              </a:rPr>
              <a:t>どしゃ　</a:t>
            </a:r>
            <a:r>
              <a:rPr kumimoji="1" lang="ja-JP" altLang="en-US" dirty="0" err="1">
                <a:solidFill>
                  <a:schemeClr val="bg1"/>
                </a:solidFill>
                <a:latin typeface="メイリオ" panose="020B0604030504040204" pitchFamily="50" charset="-128"/>
                <a:ea typeface="メイリオ" panose="020B0604030504040204" pitchFamily="50" charset="-128"/>
              </a:rPr>
              <a:t>さ</a:t>
            </a:r>
            <a:r>
              <a:rPr kumimoji="1" lang="ja-JP" altLang="en-US" dirty="0">
                <a:solidFill>
                  <a:schemeClr val="bg1"/>
                </a:solidFill>
                <a:latin typeface="メイリオ" panose="020B0604030504040204" pitchFamily="50" charset="-128"/>
                <a:ea typeface="メイリオ" panose="020B0604030504040204" pitchFamily="50" charset="-128"/>
              </a:rPr>
              <a:t>いがい</a:t>
            </a:r>
            <a:endParaRPr kumimoji="1" lang="en-US" altLang="ja-JP" dirty="0">
              <a:solidFill>
                <a:schemeClr val="bg1"/>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60FA7E88-D9BD-FC4C-D424-9C6EF1E3C4CA}"/>
              </a:ext>
            </a:extLst>
          </p:cNvPr>
          <p:cNvSpPr txBox="1"/>
          <p:nvPr/>
        </p:nvSpPr>
        <p:spPr>
          <a:xfrm rot="19288618">
            <a:off x="4674008" y="625477"/>
            <a:ext cx="2755529" cy="663864"/>
          </a:xfrm>
          <a:prstGeom prst="rect">
            <a:avLst/>
          </a:prstGeom>
          <a:noFill/>
          <a:ln>
            <a:noFill/>
          </a:ln>
        </p:spPr>
        <p:txBody>
          <a:bodyPr wrap="square" rtlCol="0" anchor="ctr" anchorCtr="0">
            <a:noAutofit/>
          </a:bodyPr>
          <a:lstStyle/>
          <a:p>
            <a:r>
              <a:rPr kumimoji="1" lang="ja-JP" altLang="en-US" dirty="0">
                <a:solidFill>
                  <a:schemeClr val="bg1"/>
                </a:solidFill>
                <a:latin typeface="メイリオ" panose="020B0604030504040204" pitchFamily="50" charset="-128"/>
                <a:ea typeface="メイリオ" panose="020B0604030504040204" pitchFamily="50" charset="-128"/>
              </a:rPr>
              <a:t>きけん</a:t>
            </a:r>
            <a:endParaRPr kumimoji="1" lang="en-US" altLang="ja-JP" dirty="0">
              <a:solidFill>
                <a:schemeClr val="bg1"/>
              </a:solidFill>
              <a:latin typeface="メイリオ" panose="020B0604030504040204" pitchFamily="50" charset="-128"/>
              <a:ea typeface="メイリオ" panose="020B0604030504040204" pitchFamily="50" charset="-128"/>
            </a:endParaRPr>
          </a:p>
        </p:txBody>
      </p:sp>
      <p:sp>
        <p:nvSpPr>
          <p:cNvPr id="2" name="スライド番号プレースホルダー 9">
            <a:extLst>
              <a:ext uri="{FF2B5EF4-FFF2-40B4-BE49-F238E27FC236}">
                <a16:creationId xmlns:a16="http://schemas.microsoft.com/office/drawing/2014/main" id="{7BE209FF-0E72-ED9D-0541-AC554792EE59}"/>
              </a:ext>
            </a:extLst>
          </p:cNvPr>
          <p:cNvSpPr>
            <a:spLocks noGrp="1"/>
          </p:cNvSpPr>
          <p:nvPr>
            <p:ph type="sldNum" sz="quarter" idx="12"/>
          </p:nvPr>
        </p:nvSpPr>
        <p:spPr>
          <a:xfrm>
            <a:off x="10134600"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4537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descr="テキスト, 地図 が含まれている画像&#10;&#10;自動的に生成された説明">
            <a:extLst>
              <a:ext uri="{FF2B5EF4-FFF2-40B4-BE49-F238E27FC236}">
                <a16:creationId xmlns:a16="http://schemas.microsoft.com/office/drawing/2014/main" id="{A5C2B117-4C0B-40F0-B7E8-C9A6C0EFECF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3999" y="721153"/>
            <a:ext cx="4766484" cy="6135062"/>
          </a:xfrm>
          <a:prstGeom prst="rect">
            <a:avLst/>
          </a:prstGeom>
        </p:spPr>
      </p:pic>
      <p:cxnSp>
        <p:nvCxnSpPr>
          <p:cNvPr id="39" name="直線矢印コネクタ 38">
            <a:extLst>
              <a:ext uri="{FF2B5EF4-FFF2-40B4-BE49-F238E27FC236}">
                <a16:creationId xmlns:a16="http://schemas.microsoft.com/office/drawing/2014/main" id="{F301F422-732C-4FE5-A0E6-EF0FE651B5EA}"/>
              </a:ext>
            </a:extLst>
          </p:cNvPr>
          <p:cNvCxnSpPr>
            <a:cxnSpLocks/>
          </p:cNvCxnSpPr>
          <p:nvPr/>
        </p:nvCxnSpPr>
        <p:spPr>
          <a:xfrm>
            <a:off x="8411803" y="805409"/>
            <a:ext cx="0" cy="1036395"/>
          </a:xfrm>
          <a:prstGeom prst="straightConnector1">
            <a:avLst/>
          </a:prstGeom>
          <a:ln w="127000">
            <a:solidFill>
              <a:srgbClr val="00B0F0"/>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2D0389BC-7305-4FFF-A732-3A59A65CAF64}"/>
              </a:ext>
            </a:extLst>
          </p:cNvPr>
          <p:cNvCxnSpPr>
            <a:cxnSpLocks/>
          </p:cNvCxnSpPr>
          <p:nvPr/>
        </p:nvCxnSpPr>
        <p:spPr>
          <a:xfrm>
            <a:off x="8411803" y="1841804"/>
            <a:ext cx="0" cy="2082305"/>
          </a:xfrm>
          <a:prstGeom prst="straightConnector1">
            <a:avLst/>
          </a:prstGeom>
          <a:ln w="127000">
            <a:solidFill>
              <a:srgbClr val="0070C0"/>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F4CF7BBC-F9A3-4544-8128-E2F4852FCE1C}"/>
              </a:ext>
            </a:extLst>
          </p:cNvPr>
          <p:cNvCxnSpPr>
            <a:cxnSpLocks/>
          </p:cNvCxnSpPr>
          <p:nvPr/>
        </p:nvCxnSpPr>
        <p:spPr>
          <a:xfrm>
            <a:off x="8411803" y="3924108"/>
            <a:ext cx="0" cy="1968172"/>
          </a:xfrm>
          <a:prstGeom prst="straightConnector1">
            <a:avLst/>
          </a:prstGeom>
          <a:ln w="127000">
            <a:solidFill>
              <a:schemeClr val="tx2"/>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id="{4AC6C091-6864-4FEA-8BA0-9CB013E129AE}"/>
              </a:ext>
            </a:extLst>
          </p:cNvPr>
          <p:cNvSpPr txBox="1"/>
          <p:nvPr/>
        </p:nvSpPr>
        <p:spPr>
          <a:xfrm>
            <a:off x="5584110" y="6627254"/>
            <a:ext cx="5083890"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出典：信濃川水系信濃川下流（平野部）圏域河川整備計画（新潟県）をもとに作成</a:t>
            </a:r>
          </a:p>
        </p:txBody>
      </p:sp>
      <p:sp>
        <p:nvSpPr>
          <p:cNvPr id="23" name="四角形: 角を丸くする 22">
            <a:extLst>
              <a:ext uri="{FF2B5EF4-FFF2-40B4-BE49-F238E27FC236}">
                <a16:creationId xmlns:a16="http://schemas.microsoft.com/office/drawing/2014/main" id="{5F27C5CF-99DE-4AEE-928A-37262EB822E1}"/>
              </a:ext>
            </a:extLst>
          </p:cNvPr>
          <p:cNvSpPr/>
          <p:nvPr/>
        </p:nvSpPr>
        <p:spPr>
          <a:xfrm>
            <a:off x="7147527" y="1062900"/>
            <a:ext cx="2528555" cy="540000"/>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0" rtlCol="0" anchor="ctr"/>
          <a:lstStyle/>
          <a:p>
            <a:pPr algn="ctr"/>
            <a:r>
              <a:rPr kumimoji="1" lang="ja-JP" altLang="en-US" sz="3200" b="1" dirty="0">
                <a:latin typeface="メイリオ" panose="020B0604030504040204" pitchFamily="50" charset="-128"/>
                <a:ea typeface="メイリオ" panose="020B0604030504040204" pitchFamily="50" charset="-128"/>
              </a:rPr>
              <a:t>信濃川下流</a:t>
            </a:r>
          </a:p>
        </p:txBody>
      </p:sp>
      <p:sp>
        <p:nvSpPr>
          <p:cNvPr id="24" name="四角形: 角を丸くする 23">
            <a:extLst>
              <a:ext uri="{FF2B5EF4-FFF2-40B4-BE49-F238E27FC236}">
                <a16:creationId xmlns:a16="http://schemas.microsoft.com/office/drawing/2014/main" id="{549DDFB6-4476-49BD-933A-D6C611334D05}"/>
              </a:ext>
            </a:extLst>
          </p:cNvPr>
          <p:cNvSpPr/>
          <p:nvPr/>
        </p:nvSpPr>
        <p:spPr>
          <a:xfrm>
            <a:off x="7166164" y="2583962"/>
            <a:ext cx="2491281" cy="540000"/>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0" rtlCol="0" anchor="ctr"/>
          <a:lstStyle/>
          <a:p>
            <a:pPr algn="ctr"/>
            <a:r>
              <a:rPr kumimoji="1" lang="ja-JP" altLang="en-US" sz="3200" b="1" dirty="0">
                <a:latin typeface="メイリオ" panose="020B0604030504040204" pitchFamily="50" charset="-128"/>
                <a:ea typeface="メイリオ" panose="020B0604030504040204" pitchFamily="50" charset="-128"/>
              </a:rPr>
              <a:t>信濃川中流</a:t>
            </a:r>
          </a:p>
        </p:txBody>
      </p:sp>
      <p:sp>
        <p:nvSpPr>
          <p:cNvPr id="25" name="四角形: 角を丸くする 24">
            <a:extLst>
              <a:ext uri="{FF2B5EF4-FFF2-40B4-BE49-F238E27FC236}">
                <a16:creationId xmlns:a16="http://schemas.microsoft.com/office/drawing/2014/main" id="{BCA9220B-583A-4B8C-A0CB-03D3F87BF6C7}"/>
              </a:ext>
            </a:extLst>
          </p:cNvPr>
          <p:cNvSpPr/>
          <p:nvPr/>
        </p:nvSpPr>
        <p:spPr>
          <a:xfrm>
            <a:off x="7166164" y="4313401"/>
            <a:ext cx="2491281" cy="1193790"/>
          </a:xfrm>
          <a:prstGeom prst="roundRect">
            <a:avLst>
              <a:gd name="adj" fmla="val 23050"/>
            </a:avLst>
          </a:prstGeom>
          <a:solidFill>
            <a:schemeClr val="tx2"/>
          </a:solidFill>
          <a:ln w="63500">
            <a:noFill/>
          </a:ln>
        </p:spPr>
        <p:style>
          <a:lnRef idx="2">
            <a:schemeClr val="accent1">
              <a:shade val="50000"/>
            </a:schemeClr>
          </a:lnRef>
          <a:fillRef idx="1">
            <a:schemeClr val="accent1"/>
          </a:fillRef>
          <a:effectRef idx="0">
            <a:schemeClr val="accent1"/>
          </a:effectRef>
          <a:fontRef idx="minor">
            <a:schemeClr val="lt1"/>
          </a:fontRef>
        </p:style>
        <p:txBody>
          <a:bodyPr tIns="108000" bIns="0" rtlCol="0" anchor="ctr"/>
          <a:lstStyle/>
          <a:p>
            <a:pPr algn="ctr"/>
            <a:r>
              <a:rPr kumimoji="1" lang="ja-JP" altLang="en-US" sz="3200" b="1" dirty="0">
                <a:latin typeface="メイリオ" panose="020B0604030504040204" pitchFamily="50" charset="-128"/>
                <a:ea typeface="メイリオ" panose="020B0604030504040204" pitchFamily="50" charset="-128"/>
              </a:rPr>
              <a:t>信濃川上流</a:t>
            </a:r>
            <a:endParaRPr kumimoji="1" lang="en-US" altLang="ja-JP" sz="3200" b="1" dirty="0">
              <a:latin typeface="メイリオ" panose="020B0604030504040204" pitchFamily="50" charset="-128"/>
              <a:ea typeface="メイリオ" panose="020B0604030504040204" pitchFamily="50" charset="-128"/>
            </a:endParaRPr>
          </a:p>
          <a:p>
            <a:pPr algn="ctr"/>
            <a:r>
              <a:rPr kumimoji="1" lang="ja-JP" altLang="en-US" sz="3200" b="1" dirty="0">
                <a:latin typeface="メイリオ" panose="020B0604030504040204" pitchFamily="50" charset="-128"/>
                <a:ea typeface="メイリオ" panose="020B0604030504040204" pitchFamily="50" charset="-128"/>
              </a:rPr>
              <a:t>（千曲川）</a:t>
            </a:r>
          </a:p>
        </p:txBody>
      </p:sp>
      <p:cxnSp>
        <p:nvCxnSpPr>
          <p:cNvPr id="27" name="直線コネクタ 26">
            <a:extLst>
              <a:ext uri="{FF2B5EF4-FFF2-40B4-BE49-F238E27FC236}">
                <a16:creationId xmlns:a16="http://schemas.microsoft.com/office/drawing/2014/main" id="{44628008-5233-4CE9-A7DC-1978E2F493EC}"/>
              </a:ext>
            </a:extLst>
          </p:cNvPr>
          <p:cNvCxnSpPr>
            <a:cxnSpLocks/>
          </p:cNvCxnSpPr>
          <p:nvPr/>
        </p:nvCxnSpPr>
        <p:spPr>
          <a:xfrm>
            <a:off x="5562601" y="1841803"/>
            <a:ext cx="4880657" cy="0"/>
          </a:xfrm>
          <a:prstGeom prst="line">
            <a:avLst/>
          </a:prstGeom>
          <a:ln w="190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D42B5BCB-E045-4780-B112-03A600F3DF87}"/>
              </a:ext>
            </a:extLst>
          </p:cNvPr>
          <p:cNvCxnSpPr>
            <a:cxnSpLocks/>
          </p:cNvCxnSpPr>
          <p:nvPr/>
        </p:nvCxnSpPr>
        <p:spPr>
          <a:xfrm>
            <a:off x="5010151" y="3925462"/>
            <a:ext cx="5433107" cy="0"/>
          </a:xfrm>
          <a:prstGeom prst="line">
            <a:avLst/>
          </a:prstGeom>
          <a:ln w="190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F9F6A78B-BEFB-430B-83D3-48B2CA4F99DF}"/>
              </a:ext>
            </a:extLst>
          </p:cNvPr>
          <p:cNvCxnSpPr>
            <a:cxnSpLocks/>
          </p:cNvCxnSpPr>
          <p:nvPr/>
        </p:nvCxnSpPr>
        <p:spPr>
          <a:xfrm>
            <a:off x="4746855" y="805408"/>
            <a:ext cx="5696402" cy="0"/>
          </a:xfrm>
          <a:prstGeom prst="line">
            <a:avLst/>
          </a:prstGeom>
          <a:ln w="190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BAB512E8-6C3E-4881-BA9C-D463B21623CE}"/>
              </a:ext>
            </a:extLst>
          </p:cNvPr>
          <p:cNvCxnSpPr>
            <a:cxnSpLocks/>
          </p:cNvCxnSpPr>
          <p:nvPr/>
        </p:nvCxnSpPr>
        <p:spPr>
          <a:xfrm>
            <a:off x="6956015" y="5892280"/>
            <a:ext cx="3487243" cy="0"/>
          </a:xfrm>
          <a:prstGeom prst="line">
            <a:avLst/>
          </a:prstGeom>
          <a:ln w="190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9" name="図 8" descr="黒い背景と白い文字&#10;&#10;自動的に生成された説明">
            <a:extLst>
              <a:ext uri="{FF2B5EF4-FFF2-40B4-BE49-F238E27FC236}">
                <a16:creationId xmlns:a16="http://schemas.microsoft.com/office/drawing/2014/main" id="{EDC74BB4-1572-4468-9EAE-55C0D494E37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43798" y="926116"/>
            <a:ext cx="294552" cy="867419"/>
          </a:xfrm>
          <a:prstGeom prst="rect">
            <a:avLst/>
          </a:prstGeom>
        </p:spPr>
      </p:pic>
      <p:sp>
        <p:nvSpPr>
          <p:cNvPr id="20" name="テキスト ボックス 19">
            <a:extLst>
              <a:ext uri="{FF2B5EF4-FFF2-40B4-BE49-F238E27FC236}">
                <a16:creationId xmlns:a16="http://schemas.microsoft.com/office/drawing/2014/main" id="{9C4B293B-10F5-4D7D-BF1E-1DECADD590EF}"/>
              </a:ext>
            </a:extLst>
          </p:cNvPr>
          <p:cNvSpPr txBox="1"/>
          <p:nvPr/>
        </p:nvSpPr>
        <p:spPr>
          <a:xfrm>
            <a:off x="2292120" y="2516387"/>
            <a:ext cx="1572528" cy="721179"/>
          </a:xfrm>
          <a:prstGeom prst="rect">
            <a:avLst/>
          </a:prstGeom>
          <a:noFill/>
          <a:ln>
            <a:noFill/>
          </a:ln>
        </p:spPr>
        <p:txBody>
          <a:bodyPr wrap="square" rtlCol="0" anchor="t" anchorCtr="0">
            <a:noAutofit/>
          </a:bodyPr>
          <a:lstStyle/>
          <a:p>
            <a:r>
              <a:rPr kumimoji="1" lang="ja-JP" altLang="en-US" sz="3200" b="1" dirty="0">
                <a:effectLst>
                  <a:glow rad="127000">
                    <a:schemeClr val="bg1"/>
                  </a:glow>
                </a:effectLst>
                <a:latin typeface="メイリオ" panose="020B0604030504040204" pitchFamily="50" charset="-128"/>
                <a:ea typeface="メイリオ" panose="020B0604030504040204" pitchFamily="50" charset="-128"/>
              </a:rPr>
              <a:t>津南町</a:t>
            </a:r>
          </a:p>
        </p:txBody>
      </p:sp>
      <p:cxnSp>
        <p:nvCxnSpPr>
          <p:cNvPr id="13" name="直線コネクタ 12">
            <a:extLst>
              <a:ext uri="{FF2B5EF4-FFF2-40B4-BE49-F238E27FC236}">
                <a16:creationId xmlns:a16="http://schemas.microsoft.com/office/drawing/2014/main" id="{A260A6C6-5466-41A9-906E-965ABA7C8566}"/>
              </a:ext>
            </a:extLst>
          </p:cNvPr>
          <p:cNvCxnSpPr>
            <a:cxnSpLocks/>
            <a:stCxn id="22" idx="1"/>
          </p:cNvCxnSpPr>
          <p:nvPr/>
        </p:nvCxnSpPr>
        <p:spPr>
          <a:xfrm flipH="1">
            <a:off x="3802548" y="4387967"/>
            <a:ext cx="770186" cy="391024"/>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CD53A9E8-AEB2-449B-B91D-005E19145D3C}"/>
              </a:ext>
            </a:extLst>
          </p:cNvPr>
          <p:cNvSpPr txBox="1"/>
          <p:nvPr/>
        </p:nvSpPr>
        <p:spPr>
          <a:xfrm>
            <a:off x="4572734" y="4137043"/>
            <a:ext cx="2383280" cy="501848"/>
          </a:xfrm>
          <a:prstGeom prst="rect">
            <a:avLst/>
          </a:prstGeom>
          <a:solidFill>
            <a:srgbClr val="F9F8DC"/>
          </a:solidFill>
          <a:ln w="50800">
            <a:solidFill>
              <a:srgbClr val="E98E23"/>
            </a:solidFill>
          </a:ln>
        </p:spPr>
        <p:txBody>
          <a:bodyPr wrap="square" tIns="72000" rtlCol="0" anchor="t" anchorCtr="0">
            <a:noAutofit/>
          </a:bodyPr>
          <a:lstStyle/>
          <a:p>
            <a:pPr algn="ctr"/>
            <a:r>
              <a:rPr kumimoji="1" lang="ja-JP" altLang="en-US" sz="3200" b="1" dirty="0">
                <a:latin typeface="メイリオ" panose="020B0604030504040204" pitchFamily="50" charset="-128"/>
                <a:ea typeface="メイリオ" panose="020B0604030504040204" pitchFamily="50" charset="-128"/>
              </a:rPr>
              <a:t>信濃川流域</a:t>
            </a:r>
          </a:p>
        </p:txBody>
      </p:sp>
      <p:cxnSp>
        <p:nvCxnSpPr>
          <p:cNvPr id="32" name="直線コネクタ 31">
            <a:extLst>
              <a:ext uri="{FF2B5EF4-FFF2-40B4-BE49-F238E27FC236}">
                <a16:creationId xmlns:a16="http://schemas.microsoft.com/office/drawing/2014/main" id="{D512662F-0CD6-4740-A75B-612AD596DF09}"/>
              </a:ext>
            </a:extLst>
          </p:cNvPr>
          <p:cNvCxnSpPr>
            <a:cxnSpLocks/>
          </p:cNvCxnSpPr>
          <p:nvPr/>
        </p:nvCxnSpPr>
        <p:spPr>
          <a:xfrm>
            <a:off x="3723066" y="2849511"/>
            <a:ext cx="474526" cy="44730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37B2A3CE-11ED-4C23-9C59-7B52808C8F7F}"/>
              </a:ext>
            </a:extLst>
          </p:cNvPr>
          <p:cNvSpPr txBox="1"/>
          <p:nvPr/>
        </p:nvSpPr>
        <p:spPr>
          <a:xfrm>
            <a:off x="2360898" y="3563518"/>
            <a:ext cx="1142271" cy="360590"/>
          </a:xfrm>
          <a:prstGeom prst="rect">
            <a:avLst/>
          </a:prstGeom>
          <a:noFill/>
          <a:ln>
            <a:noFill/>
          </a:ln>
        </p:spPr>
        <p:txBody>
          <a:bodyPr wrap="square" rtlCol="0" anchor="t" anchorCtr="0">
            <a:noAutofit/>
          </a:bodyPr>
          <a:lstStyle/>
          <a:p>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新潟県</a:t>
            </a:r>
          </a:p>
        </p:txBody>
      </p:sp>
      <p:sp>
        <p:nvSpPr>
          <p:cNvPr id="36" name="テキスト ボックス 35">
            <a:extLst>
              <a:ext uri="{FF2B5EF4-FFF2-40B4-BE49-F238E27FC236}">
                <a16:creationId xmlns:a16="http://schemas.microsoft.com/office/drawing/2014/main" id="{D06375FA-8C15-4BD9-A859-61160F0D029B}"/>
              </a:ext>
            </a:extLst>
          </p:cNvPr>
          <p:cNvSpPr txBox="1"/>
          <p:nvPr/>
        </p:nvSpPr>
        <p:spPr>
          <a:xfrm>
            <a:off x="3219732" y="6093900"/>
            <a:ext cx="1142271" cy="360590"/>
          </a:xfrm>
          <a:prstGeom prst="rect">
            <a:avLst/>
          </a:prstGeom>
          <a:noFill/>
          <a:ln>
            <a:noFill/>
          </a:ln>
        </p:spPr>
        <p:txBody>
          <a:bodyPr wrap="square" rtlCol="0" anchor="t" anchorCtr="0">
            <a:noAutofit/>
          </a:bodyPr>
          <a:lstStyle/>
          <a:p>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長野県</a:t>
            </a:r>
          </a:p>
        </p:txBody>
      </p:sp>
      <p:sp>
        <p:nvSpPr>
          <p:cNvPr id="40" name="テキスト ボックス 39">
            <a:extLst>
              <a:ext uri="{FF2B5EF4-FFF2-40B4-BE49-F238E27FC236}">
                <a16:creationId xmlns:a16="http://schemas.microsoft.com/office/drawing/2014/main" id="{D4D232BB-C682-40D7-B574-1EE3F3E2283D}"/>
              </a:ext>
            </a:extLst>
          </p:cNvPr>
          <p:cNvSpPr txBox="1"/>
          <p:nvPr/>
        </p:nvSpPr>
        <p:spPr>
          <a:xfrm>
            <a:off x="2336283" y="1354833"/>
            <a:ext cx="1798620" cy="360590"/>
          </a:xfrm>
          <a:prstGeom prst="rect">
            <a:avLst/>
          </a:prstGeom>
          <a:noFill/>
          <a:ln>
            <a:noFill/>
          </a:ln>
        </p:spPr>
        <p:txBody>
          <a:bodyPr wrap="square" rtlCol="0" anchor="t" anchorCtr="0">
            <a:noAutofit/>
          </a:bodyPr>
          <a:lstStyle/>
          <a:p>
            <a:pPr algn="ctr"/>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大河津分水</a:t>
            </a:r>
          </a:p>
        </p:txBody>
      </p:sp>
      <p:sp>
        <p:nvSpPr>
          <p:cNvPr id="41" name="テキスト ボックス 40">
            <a:extLst>
              <a:ext uri="{FF2B5EF4-FFF2-40B4-BE49-F238E27FC236}">
                <a16:creationId xmlns:a16="http://schemas.microsoft.com/office/drawing/2014/main" id="{5F23EBE3-4136-4319-BB73-DBE2F1BB3B13}"/>
              </a:ext>
            </a:extLst>
          </p:cNvPr>
          <p:cNvSpPr txBox="1"/>
          <p:nvPr/>
        </p:nvSpPr>
        <p:spPr>
          <a:xfrm>
            <a:off x="2888739" y="758893"/>
            <a:ext cx="1798620" cy="360590"/>
          </a:xfrm>
          <a:prstGeom prst="rect">
            <a:avLst/>
          </a:prstGeom>
          <a:noFill/>
          <a:ln>
            <a:noFill/>
          </a:ln>
        </p:spPr>
        <p:txBody>
          <a:bodyPr wrap="square" rtlCol="0" anchor="t" anchorCtr="0">
            <a:noAutofit/>
          </a:bodyPr>
          <a:lstStyle/>
          <a:p>
            <a:pPr algn="ctr"/>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関屋分水</a:t>
            </a:r>
          </a:p>
        </p:txBody>
      </p:sp>
      <p:sp>
        <p:nvSpPr>
          <p:cNvPr id="31" name="四角形: 角を丸くする 30">
            <a:extLst>
              <a:ext uri="{FF2B5EF4-FFF2-40B4-BE49-F238E27FC236}">
                <a16:creationId xmlns:a16="http://schemas.microsoft.com/office/drawing/2014/main" id="{A3B3EA18-2FCB-454B-9A80-A4757B2707B1}"/>
              </a:ext>
            </a:extLst>
          </p:cNvPr>
          <p:cNvSpPr/>
          <p:nvPr/>
        </p:nvSpPr>
        <p:spPr>
          <a:xfrm>
            <a:off x="4693314" y="5987228"/>
            <a:ext cx="5912977" cy="59273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47C2706C-4D64-4D45-B746-BAC4E7902E6C}"/>
              </a:ext>
            </a:extLst>
          </p:cNvPr>
          <p:cNvSpPr txBox="1"/>
          <p:nvPr/>
        </p:nvSpPr>
        <p:spPr>
          <a:xfrm>
            <a:off x="4867434" y="6109128"/>
            <a:ext cx="5581400" cy="533316"/>
          </a:xfrm>
          <a:prstGeom prst="rect">
            <a:avLst/>
          </a:prstGeom>
          <a:noFill/>
          <a:ln w="25400">
            <a:noFill/>
          </a:ln>
        </p:spPr>
        <p:txBody>
          <a:bodyPr wrap="square" tIns="72000" rtlCol="0" anchor="t" anchorCtr="0">
            <a:noAutofit/>
          </a:bodyPr>
          <a:lstStyle/>
          <a:p>
            <a:pPr algn="ctr"/>
            <a:r>
              <a:rPr kumimoji="1" lang="ja-JP" altLang="en-US" sz="2800" b="1" dirty="0">
                <a:solidFill>
                  <a:schemeClr val="bg1"/>
                </a:solidFill>
                <a:latin typeface="メイリオ" panose="020B0604030504040204" pitchFamily="50" charset="-128"/>
                <a:ea typeface="メイリオ" panose="020B0604030504040204" pitchFamily="50" charset="-128"/>
              </a:rPr>
              <a:t>流域：降った雨が川に流れる範囲</a:t>
            </a:r>
          </a:p>
        </p:txBody>
      </p:sp>
      <p:sp>
        <p:nvSpPr>
          <p:cNvPr id="38" name="テキスト ボックス 37">
            <a:extLst>
              <a:ext uri="{FF2B5EF4-FFF2-40B4-BE49-F238E27FC236}">
                <a16:creationId xmlns:a16="http://schemas.microsoft.com/office/drawing/2014/main" id="{32C3450A-2570-416D-A99F-2908DC0C6A14}"/>
              </a:ext>
            </a:extLst>
          </p:cNvPr>
          <p:cNvSpPr txBox="1"/>
          <p:nvPr/>
        </p:nvSpPr>
        <p:spPr>
          <a:xfrm>
            <a:off x="4898493" y="864903"/>
            <a:ext cx="1163140" cy="360590"/>
          </a:xfrm>
          <a:prstGeom prst="rect">
            <a:avLst/>
          </a:prstGeom>
          <a:noFill/>
          <a:ln>
            <a:noFill/>
          </a:ln>
        </p:spPr>
        <p:txBody>
          <a:bodyPr wrap="square" rtlCol="0" anchor="t" anchorCtr="0">
            <a:noAutofit/>
          </a:bodyPr>
          <a:lstStyle/>
          <a:p>
            <a:pPr algn="ctr"/>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新潟市</a:t>
            </a:r>
          </a:p>
        </p:txBody>
      </p:sp>
      <p:cxnSp>
        <p:nvCxnSpPr>
          <p:cNvPr id="42" name="直線コネクタ 41">
            <a:extLst>
              <a:ext uri="{FF2B5EF4-FFF2-40B4-BE49-F238E27FC236}">
                <a16:creationId xmlns:a16="http://schemas.microsoft.com/office/drawing/2014/main" id="{D1CCF450-6126-4F26-93F4-3B57463C7AFE}"/>
              </a:ext>
            </a:extLst>
          </p:cNvPr>
          <p:cNvCxnSpPr>
            <a:cxnSpLocks/>
            <a:endCxn id="38" idx="1"/>
          </p:cNvCxnSpPr>
          <p:nvPr/>
        </p:nvCxnSpPr>
        <p:spPr>
          <a:xfrm>
            <a:off x="4570887" y="895742"/>
            <a:ext cx="327606" cy="14945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CFB658E3-AC53-4207-9596-F3D3C59F5318}"/>
              </a:ext>
            </a:extLst>
          </p:cNvPr>
          <p:cNvSpPr txBox="1"/>
          <p:nvPr/>
        </p:nvSpPr>
        <p:spPr>
          <a:xfrm>
            <a:off x="5017420" y="5602139"/>
            <a:ext cx="2157159" cy="360590"/>
          </a:xfrm>
          <a:prstGeom prst="rect">
            <a:avLst/>
          </a:prstGeom>
          <a:noFill/>
          <a:ln>
            <a:noFill/>
          </a:ln>
        </p:spPr>
        <p:txBody>
          <a:bodyPr wrap="square" rtlCol="0" anchor="t" anchorCtr="0">
            <a:noAutofit/>
          </a:bodyPr>
          <a:lstStyle/>
          <a:p>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▲甲武信ヶ岳</a:t>
            </a:r>
          </a:p>
        </p:txBody>
      </p:sp>
      <p:sp>
        <p:nvSpPr>
          <p:cNvPr id="44" name="テキスト ボックス 43">
            <a:extLst>
              <a:ext uri="{FF2B5EF4-FFF2-40B4-BE49-F238E27FC236}">
                <a16:creationId xmlns:a16="http://schemas.microsoft.com/office/drawing/2014/main" id="{5A49E3CB-BF33-46E8-A264-091D4419A2DA}"/>
              </a:ext>
            </a:extLst>
          </p:cNvPr>
          <p:cNvSpPr txBox="1"/>
          <p:nvPr/>
        </p:nvSpPr>
        <p:spPr>
          <a:xfrm>
            <a:off x="9676083" y="965720"/>
            <a:ext cx="809629" cy="830997"/>
          </a:xfrm>
          <a:prstGeom prst="rect">
            <a:avLst/>
          </a:prstGeom>
          <a:noFill/>
        </p:spPr>
        <p:txBody>
          <a:bodyPr wrap="square" rtlCol="0">
            <a:spAutoFit/>
          </a:bodyPr>
          <a:lstStyle/>
          <a:p>
            <a:pPr algn="ctr"/>
            <a:r>
              <a:rPr kumimoji="1" lang="en-US" altLang="ja-JP" sz="2400" dirty="0">
                <a:latin typeface="メイリオ" panose="020B0604030504040204" pitchFamily="50" charset="-128"/>
                <a:ea typeface="メイリオ" panose="020B0604030504040204" pitchFamily="50" charset="-128"/>
              </a:rPr>
              <a:t>58</a:t>
            </a:r>
          </a:p>
          <a:p>
            <a:pPr algn="ctr"/>
            <a:r>
              <a:rPr kumimoji="1" lang="en-US" altLang="ja-JP" sz="2400" dirty="0">
                <a:latin typeface="メイリオ" panose="020B0604030504040204" pitchFamily="50" charset="-128"/>
                <a:ea typeface="メイリオ" panose="020B0604030504040204" pitchFamily="50" charset="-128"/>
              </a:rPr>
              <a:t>km</a:t>
            </a:r>
            <a:endParaRPr kumimoji="1" lang="ja-JP" altLang="en-US" sz="2400" dirty="0">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DE924DC5-F081-4AD7-84C2-CD11FD1A922C}"/>
              </a:ext>
            </a:extLst>
          </p:cNvPr>
          <p:cNvSpPr txBox="1"/>
          <p:nvPr/>
        </p:nvSpPr>
        <p:spPr>
          <a:xfrm>
            <a:off x="9676083" y="2506647"/>
            <a:ext cx="809629" cy="830997"/>
          </a:xfrm>
          <a:prstGeom prst="rect">
            <a:avLst/>
          </a:prstGeom>
          <a:noFill/>
        </p:spPr>
        <p:txBody>
          <a:bodyPr wrap="square" rtlCol="0">
            <a:spAutoFit/>
          </a:bodyPr>
          <a:lstStyle/>
          <a:p>
            <a:pPr algn="ctr"/>
            <a:r>
              <a:rPr kumimoji="1" lang="en-US" altLang="ja-JP" sz="2400" dirty="0">
                <a:latin typeface="メイリオ" panose="020B0604030504040204" pitchFamily="50" charset="-128"/>
                <a:ea typeface="メイリオ" panose="020B0604030504040204" pitchFamily="50" charset="-128"/>
              </a:rPr>
              <a:t>95</a:t>
            </a:r>
          </a:p>
          <a:p>
            <a:pPr algn="ctr"/>
            <a:r>
              <a:rPr kumimoji="1" lang="en-US" altLang="ja-JP" sz="2400" dirty="0">
                <a:latin typeface="メイリオ" panose="020B0604030504040204" pitchFamily="50" charset="-128"/>
                <a:ea typeface="メイリオ" panose="020B0604030504040204" pitchFamily="50" charset="-128"/>
              </a:rPr>
              <a:t>km</a:t>
            </a:r>
            <a:endParaRPr kumimoji="1" lang="ja-JP" altLang="en-US" sz="24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E8A48E2-A98B-4A56-9D4E-41545BD273F5}"/>
              </a:ext>
            </a:extLst>
          </p:cNvPr>
          <p:cNvSpPr txBox="1"/>
          <p:nvPr/>
        </p:nvSpPr>
        <p:spPr>
          <a:xfrm>
            <a:off x="9676082" y="4490326"/>
            <a:ext cx="809629" cy="830997"/>
          </a:xfrm>
          <a:prstGeom prst="rect">
            <a:avLst/>
          </a:prstGeom>
          <a:noFill/>
        </p:spPr>
        <p:txBody>
          <a:bodyPr wrap="square" rtlCol="0">
            <a:spAutoFit/>
          </a:bodyPr>
          <a:lstStyle/>
          <a:p>
            <a:pPr algn="ctr"/>
            <a:r>
              <a:rPr kumimoji="1" lang="en-US" altLang="ja-JP" sz="2400" dirty="0">
                <a:latin typeface="メイリオ" panose="020B0604030504040204" pitchFamily="50" charset="-128"/>
                <a:ea typeface="メイリオ" panose="020B0604030504040204" pitchFamily="50" charset="-128"/>
              </a:rPr>
              <a:t>214</a:t>
            </a:r>
          </a:p>
          <a:p>
            <a:pPr algn="ctr"/>
            <a:r>
              <a:rPr kumimoji="1" lang="en-US" altLang="ja-JP" sz="2400" dirty="0">
                <a:latin typeface="メイリオ" panose="020B0604030504040204" pitchFamily="50" charset="-128"/>
                <a:ea typeface="メイリオ" panose="020B0604030504040204" pitchFamily="50" charset="-128"/>
              </a:rPr>
              <a:t>km</a:t>
            </a:r>
            <a:endParaRPr kumimoji="1" lang="ja-JP" altLang="en-US" sz="2400"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F2DB825F-2A22-8D46-7E1D-3FBB8FAAA4CC}"/>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52353B44-B0DB-F0CC-193B-6C0834F663F2}"/>
              </a:ext>
            </a:extLst>
          </p:cNvPr>
          <p:cNvSpPr txBox="1"/>
          <p:nvPr/>
        </p:nvSpPr>
        <p:spPr>
          <a:xfrm>
            <a:off x="115359" y="90415"/>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信濃川の流域</a:t>
            </a:r>
          </a:p>
        </p:txBody>
      </p:sp>
      <p:sp>
        <p:nvSpPr>
          <p:cNvPr id="7" name="テキスト ボックス 6">
            <a:extLst>
              <a:ext uri="{FF2B5EF4-FFF2-40B4-BE49-F238E27FC236}">
                <a16:creationId xmlns:a16="http://schemas.microsoft.com/office/drawing/2014/main" id="{9BC792D0-1E5E-DF98-3D7B-6C8BA8DE5BEB}"/>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授業を実施するエリアの特徴を記載する</a:t>
            </a:r>
          </a:p>
        </p:txBody>
      </p:sp>
      <p:sp>
        <p:nvSpPr>
          <p:cNvPr id="10" name="テキスト ボックス 9">
            <a:extLst>
              <a:ext uri="{FF2B5EF4-FFF2-40B4-BE49-F238E27FC236}">
                <a16:creationId xmlns:a16="http://schemas.microsoft.com/office/drawing/2014/main" id="{927B1DBC-3E29-DF63-9901-FFF8CF0A6969}"/>
              </a:ext>
            </a:extLst>
          </p:cNvPr>
          <p:cNvSpPr txBox="1"/>
          <p:nvPr/>
        </p:nvSpPr>
        <p:spPr>
          <a:xfrm>
            <a:off x="2038351" y="15210"/>
            <a:ext cx="979170" cy="277456"/>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りゅういき</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426B5290-A66B-B851-85C9-CB84E2541EA2}"/>
              </a:ext>
            </a:extLst>
          </p:cNvPr>
          <p:cNvSpPr txBox="1"/>
          <p:nvPr/>
        </p:nvSpPr>
        <p:spPr>
          <a:xfrm>
            <a:off x="4890294" y="5782909"/>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りゅういき</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DD68458C-A6AB-5407-FF80-5B350666D5BB}"/>
              </a:ext>
            </a:extLst>
          </p:cNvPr>
          <p:cNvSpPr txBox="1"/>
          <p:nvPr/>
        </p:nvSpPr>
        <p:spPr>
          <a:xfrm>
            <a:off x="6078141" y="5794746"/>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ふ</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1F22A614-B75C-2456-7499-FC367FC28FD7}"/>
              </a:ext>
            </a:extLst>
          </p:cNvPr>
          <p:cNvSpPr txBox="1"/>
          <p:nvPr/>
        </p:nvSpPr>
        <p:spPr>
          <a:xfrm>
            <a:off x="9639001" y="5753405"/>
            <a:ext cx="1259457" cy="663864"/>
          </a:xfrm>
          <a:prstGeom prst="rect">
            <a:avLst/>
          </a:prstGeom>
          <a:noFill/>
          <a:ln>
            <a:noFill/>
          </a:ln>
        </p:spPr>
        <p:txBody>
          <a:bodyPr wrap="square" rtlCol="0" anchor="ctr" anchorCtr="0">
            <a:noAutofit/>
          </a:bodyPr>
          <a:lstStyle/>
          <a:p>
            <a:r>
              <a:rPr kumimoji="1" lang="ja-JP" altLang="en-US" sz="1200" dirty="0" err="1">
                <a:solidFill>
                  <a:schemeClr val="bg1"/>
                </a:solidFill>
                <a:latin typeface="メイリオ" panose="020B0604030504040204" pitchFamily="50" charset="-128"/>
                <a:ea typeface="メイリオ" panose="020B0604030504040204" pitchFamily="50" charset="-128"/>
              </a:rPr>
              <a:t>はんい</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3" name="スライド番号プレースホルダー 9">
            <a:extLst>
              <a:ext uri="{FF2B5EF4-FFF2-40B4-BE49-F238E27FC236}">
                <a16:creationId xmlns:a16="http://schemas.microsoft.com/office/drawing/2014/main" id="{F7872A8B-5345-9821-7F36-03033D0A73BD}"/>
              </a:ext>
            </a:extLst>
          </p:cNvPr>
          <p:cNvSpPr>
            <a:spLocks noGrp="1"/>
          </p:cNvSpPr>
          <p:nvPr>
            <p:ph type="sldNum" sz="quarter" idx="12"/>
          </p:nvPr>
        </p:nvSpPr>
        <p:spPr>
          <a:xfrm>
            <a:off x="10134600"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68884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65B9C2BE-3A0C-479A-AFD7-29C917A7975C}"/>
              </a:ext>
            </a:extLst>
          </p:cNvPr>
          <p:cNvSpPr txBox="1"/>
          <p:nvPr/>
        </p:nvSpPr>
        <p:spPr>
          <a:xfrm>
            <a:off x="1992893" y="942655"/>
            <a:ext cx="2520000" cy="612000"/>
          </a:xfrm>
          <a:prstGeom prst="rect">
            <a:avLst/>
          </a:prstGeom>
          <a:noFill/>
          <a:ln>
            <a:noFill/>
          </a:ln>
        </p:spPr>
        <p:txBody>
          <a:bodyPr wrap="square" rtlCol="0" anchor="ctr" anchorCtr="0">
            <a:noAutofit/>
          </a:bodyPr>
          <a:lstStyle/>
          <a:p>
            <a:pPr algn="ctr">
              <a:lnSpc>
                <a:spcPts val="5500"/>
              </a:lnSpc>
            </a:pPr>
            <a:r>
              <a:rPr kumimoji="1" lang="ja-JP" altLang="en-US" sz="4000" dirty="0">
                <a:latin typeface="メイリオ" panose="020B0604030504040204" pitchFamily="50" charset="-128"/>
                <a:ea typeface="メイリオ" panose="020B0604030504040204" pitchFamily="50" charset="-128"/>
              </a:rPr>
              <a:t>川の</a:t>
            </a:r>
            <a:r>
              <a:rPr kumimoji="1" lang="ja-JP" altLang="en-US" sz="4000" b="1" dirty="0">
                <a:solidFill>
                  <a:srgbClr val="00B0F0"/>
                </a:solidFill>
                <a:latin typeface="メイリオ" panose="020B0604030504040204" pitchFamily="50" charset="-128"/>
                <a:ea typeface="メイリオ" panose="020B0604030504040204" pitchFamily="50" charset="-128"/>
              </a:rPr>
              <a:t>長さ</a:t>
            </a:r>
          </a:p>
        </p:txBody>
      </p:sp>
      <p:sp>
        <p:nvSpPr>
          <p:cNvPr id="6" name="テキスト ボックス 5">
            <a:extLst>
              <a:ext uri="{FF2B5EF4-FFF2-40B4-BE49-F238E27FC236}">
                <a16:creationId xmlns:a16="http://schemas.microsoft.com/office/drawing/2014/main" id="{122B20A5-04DB-4527-BC08-E75B4E3729ED}"/>
              </a:ext>
            </a:extLst>
          </p:cNvPr>
          <p:cNvSpPr txBox="1"/>
          <p:nvPr/>
        </p:nvSpPr>
        <p:spPr>
          <a:xfrm>
            <a:off x="1992893" y="3017335"/>
            <a:ext cx="2520000" cy="612000"/>
          </a:xfrm>
          <a:prstGeom prst="rect">
            <a:avLst/>
          </a:prstGeom>
          <a:noFill/>
          <a:ln>
            <a:noFill/>
          </a:ln>
        </p:spPr>
        <p:txBody>
          <a:bodyPr wrap="square" rtlCol="0" anchor="ctr" anchorCtr="0">
            <a:noAutofit/>
          </a:bodyPr>
          <a:lstStyle/>
          <a:p>
            <a:pPr algn="ctr">
              <a:lnSpc>
                <a:spcPts val="5500"/>
              </a:lnSpc>
            </a:pPr>
            <a:r>
              <a:rPr kumimoji="1" lang="ja-JP" altLang="en-US" sz="4000" dirty="0">
                <a:latin typeface="メイリオ" panose="020B0604030504040204" pitchFamily="50" charset="-128"/>
                <a:ea typeface="メイリオ" panose="020B0604030504040204" pitchFamily="50" charset="-128"/>
              </a:rPr>
              <a:t>川の</a:t>
            </a:r>
            <a:r>
              <a:rPr kumimoji="1" lang="ja-JP" altLang="en-US" sz="4000" b="1" dirty="0">
                <a:solidFill>
                  <a:srgbClr val="00B0F0"/>
                </a:solidFill>
                <a:latin typeface="メイリオ" panose="020B0604030504040204" pitchFamily="50" charset="-128"/>
                <a:ea typeface="メイリオ" panose="020B0604030504040204" pitchFamily="50" charset="-128"/>
              </a:rPr>
              <a:t>流域</a:t>
            </a:r>
            <a:endParaRPr kumimoji="1" lang="en-US" altLang="ja-JP" sz="4000" b="1" dirty="0">
              <a:solidFill>
                <a:srgbClr val="00B0F0"/>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1A5FF644-4600-4C18-99D3-CF7348BAEA59}"/>
              </a:ext>
            </a:extLst>
          </p:cNvPr>
          <p:cNvSpPr txBox="1"/>
          <p:nvPr/>
        </p:nvSpPr>
        <p:spPr>
          <a:xfrm>
            <a:off x="1992893" y="5081912"/>
            <a:ext cx="2520000" cy="612000"/>
          </a:xfrm>
          <a:prstGeom prst="rect">
            <a:avLst/>
          </a:prstGeom>
          <a:noFill/>
          <a:ln>
            <a:noFill/>
          </a:ln>
        </p:spPr>
        <p:txBody>
          <a:bodyPr wrap="square" rtlCol="0" anchor="ctr" anchorCtr="0">
            <a:noAutofit/>
          </a:bodyPr>
          <a:lstStyle/>
          <a:p>
            <a:pPr algn="ctr">
              <a:lnSpc>
                <a:spcPts val="5500"/>
              </a:lnSpc>
            </a:pPr>
            <a:r>
              <a:rPr kumimoji="1" lang="ja-JP" altLang="en-US" sz="4000" dirty="0">
                <a:latin typeface="メイリオ" panose="020B0604030504040204" pitchFamily="50" charset="-128"/>
                <a:ea typeface="メイリオ" panose="020B0604030504040204" pitchFamily="50" charset="-128"/>
              </a:rPr>
              <a:t>川の</a:t>
            </a:r>
            <a:r>
              <a:rPr kumimoji="1" lang="ja-JP" altLang="en-US" sz="4000" b="1" dirty="0">
                <a:solidFill>
                  <a:srgbClr val="00B0F0"/>
                </a:solidFill>
                <a:latin typeface="メイリオ" panose="020B0604030504040204" pitchFamily="50" charset="-128"/>
                <a:ea typeface="メイリオ" panose="020B0604030504040204" pitchFamily="50" charset="-128"/>
              </a:rPr>
              <a:t>水量</a:t>
            </a:r>
            <a:endParaRPr kumimoji="1" lang="en-US" altLang="ja-JP" sz="4000" b="1" dirty="0">
              <a:solidFill>
                <a:srgbClr val="00B0F0"/>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4F693C11-C3E4-418A-84B5-5A4776A47D30}"/>
              </a:ext>
            </a:extLst>
          </p:cNvPr>
          <p:cNvSpPr txBox="1"/>
          <p:nvPr/>
        </p:nvSpPr>
        <p:spPr>
          <a:xfrm>
            <a:off x="1452893" y="1734515"/>
            <a:ext cx="3600000" cy="720000"/>
          </a:xfrm>
          <a:prstGeom prst="rect">
            <a:avLst/>
          </a:prstGeom>
          <a:noFill/>
          <a:ln>
            <a:noFill/>
          </a:ln>
        </p:spPr>
        <p:txBody>
          <a:bodyPr wrap="square" rtlCol="0" anchor="ctr" anchorCtr="0">
            <a:noAutofit/>
          </a:bodyPr>
          <a:lstStyle>
            <a:defPPr>
              <a:defRPr lang="en-US"/>
            </a:defPPr>
            <a:lvl1pPr algn="ctr">
              <a:lnSpc>
                <a:spcPts val="5500"/>
              </a:lnSpc>
              <a:defRPr kumimoji="1" sz="4000">
                <a:latin typeface="メイリオ" panose="020B0604030504040204" pitchFamily="50" charset="-128"/>
                <a:ea typeface="メイリオ" panose="020B0604030504040204" pitchFamily="50" charset="-128"/>
              </a:defRPr>
            </a:lvl1pPr>
          </a:lstStyle>
          <a:p>
            <a:pPr>
              <a:lnSpc>
                <a:spcPts val="6000"/>
              </a:lnSpc>
            </a:pPr>
            <a:r>
              <a:rPr lang="en-US" altLang="ja-JP" sz="5000" b="1" dirty="0">
                <a:solidFill>
                  <a:srgbClr val="0070C0"/>
                </a:solidFill>
              </a:rPr>
              <a:t>367km</a:t>
            </a:r>
            <a:endParaRPr lang="ja-JP" altLang="en-US" sz="5000" b="1" dirty="0">
              <a:solidFill>
                <a:srgbClr val="0070C0"/>
              </a:solidFill>
            </a:endParaRPr>
          </a:p>
        </p:txBody>
      </p:sp>
      <p:sp>
        <p:nvSpPr>
          <p:cNvPr id="15" name="テキスト ボックス 14">
            <a:extLst>
              <a:ext uri="{FF2B5EF4-FFF2-40B4-BE49-F238E27FC236}">
                <a16:creationId xmlns:a16="http://schemas.microsoft.com/office/drawing/2014/main" id="{3EE65E7E-096A-47C8-A627-0B1C26DEF834}"/>
              </a:ext>
            </a:extLst>
          </p:cNvPr>
          <p:cNvSpPr txBox="1"/>
          <p:nvPr/>
        </p:nvSpPr>
        <p:spPr>
          <a:xfrm>
            <a:off x="1452893" y="3811737"/>
            <a:ext cx="3600000" cy="720000"/>
          </a:xfrm>
          <a:prstGeom prst="rect">
            <a:avLst/>
          </a:prstGeom>
          <a:noFill/>
          <a:ln>
            <a:noFill/>
          </a:ln>
        </p:spPr>
        <p:txBody>
          <a:bodyPr wrap="square" rtlCol="0" anchor="ctr" anchorCtr="0">
            <a:noAutofit/>
          </a:bodyPr>
          <a:lstStyle>
            <a:defPPr>
              <a:defRPr lang="en-US"/>
            </a:defPPr>
            <a:lvl1pPr algn="ctr">
              <a:lnSpc>
                <a:spcPts val="5500"/>
              </a:lnSpc>
              <a:defRPr kumimoji="1" sz="4000">
                <a:latin typeface="メイリオ" panose="020B0604030504040204" pitchFamily="50" charset="-128"/>
                <a:ea typeface="メイリオ" panose="020B0604030504040204" pitchFamily="50" charset="-128"/>
              </a:defRPr>
            </a:lvl1pPr>
          </a:lstStyle>
          <a:p>
            <a:pPr>
              <a:lnSpc>
                <a:spcPts val="6000"/>
              </a:lnSpc>
            </a:pPr>
            <a:r>
              <a:rPr lang="en-US" altLang="ja-JP" sz="5000" b="1" spc="-500" dirty="0">
                <a:solidFill>
                  <a:srgbClr val="0070C0"/>
                </a:solidFill>
              </a:rPr>
              <a:t>11,</a:t>
            </a:r>
            <a:r>
              <a:rPr lang="en-US" altLang="ja-JP" sz="5000" b="1" dirty="0">
                <a:solidFill>
                  <a:srgbClr val="0070C0"/>
                </a:solidFill>
              </a:rPr>
              <a:t>900k</a:t>
            </a:r>
            <a:r>
              <a:rPr lang="ja-JP" altLang="en-US" sz="5000" b="1" dirty="0">
                <a:solidFill>
                  <a:srgbClr val="0070C0"/>
                </a:solidFill>
              </a:rPr>
              <a:t>㎡</a:t>
            </a:r>
            <a:endParaRPr lang="en-US" altLang="ja-JP" sz="5000" b="1" dirty="0">
              <a:solidFill>
                <a:srgbClr val="0070C0"/>
              </a:solidFill>
            </a:endParaRPr>
          </a:p>
        </p:txBody>
      </p:sp>
      <p:sp>
        <p:nvSpPr>
          <p:cNvPr id="16" name="テキスト ボックス 15">
            <a:extLst>
              <a:ext uri="{FF2B5EF4-FFF2-40B4-BE49-F238E27FC236}">
                <a16:creationId xmlns:a16="http://schemas.microsoft.com/office/drawing/2014/main" id="{8B58EEB3-2C03-4D31-9496-338B46D0357F}"/>
              </a:ext>
            </a:extLst>
          </p:cNvPr>
          <p:cNvSpPr txBox="1"/>
          <p:nvPr/>
        </p:nvSpPr>
        <p:spPr>
          <a:xfrm>
            <a:off x="1452893" y="5839193"/>
            <a:ext cx="3600000" cy="720000"/>
          </a:xfrm>
          <a:prstGeom prst="rect">
            <a:avLst/>
          </a:prstGeom>
          <a:noFill/>
          <a:ln>
            <a:noFill/>
          </a:ln>
        </p:spPr>
        <p:txBody>
          <a:bodyPr wrap="square" rtlCol="0" anchor="ctr" anchorCtr="0">
            <a:noAutofit/>
          </a:bodyPr>
          <a:lstStyle>
            <a:defPPr>
              <a:defRPr lang="en-US"/>
            </a:defPPr>
            <a:lvl1pPr algn="ctr">
              <a:lnSpc>
                <a:spcPts val="5500"/>
              </a:lnSpc>
              <a:defRPr kumimoji="1" sz="4000">
                <a:latin typeface="メイリオ" panose="020B0604030504040204" pitchFamily="50" charset="-128"/>
                <a:ea typeface="メイリオ" panose="020B0604030504040204" pitchFamily="50" charset="-128"/>
              </a:defRPr>
            </a:lvl1pPr>
          </a:lstStyle>
          <a:p>
            <a:pPr>
              <a:lnSpc>
                <a:spcPts val="6000"/>
              </a:lnSpc>
            </a:pPr>
            <a:r>
              <a:rPr lang="en-US" altLang="ja-JP" sz="5000" b="1">
                <a:solidFill>
                  <a:srgbClr val="0070C0"/>
                </a:solidFill>
              </a:rPr>
              <a:t>163</a:t>
            </a:r>
            <a:r>
              <a:rPr lang="ja-JP" altLang="en-US" sz="5000" b="1">
                <a:solidFill>
                  <a:srgbClr val="0070C0"/>
                </a:solidFill>
              </a:rPr>
              <a:t>億㎥</a:t>
            </a:r>
            <a:endParaRPr lang="en-US" altLang="ja-JP" sz="5000" b="1" dirty="0">
              <a:solidFill>
                <a:srgbClr val="0070C0"/>
              </a:solidFill>
            </a:endParaRPr>
          </a:p>
        </p:txBody>
      </p:sp>
      <p:cxnSp>
        <p:nvCxnSpPr>
          <p:cNvPr id="17" name="直線コネクタ 16">
            <a:extLst>
              <a:ext uri="{FF2B5EF4-FFF2-40B4-BE49-F238E27FC236}">
                <a16:creationId xmlns:a16="http://schemas.microsoft.com/office/drawing/2014/main" id="{419D8D1D-189F-4512-89A5-8285C54F91A5}"/>
              </a:ext>
            </a:extLst>
          </p:cNvPr>
          <p:cNvCxnSpPr>
            <a:cxnSpLocks/>
          </p:cNvCxnSpPr>
          <p:nvPr/>
        </p:nvCxnSpPr>
        <p:spPr>
          <a:xfrm>
            <a:off x="1755320" y="2657475"/>
            <a:ext cx="8681360" cy="0"/>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B29F2234-8FE2-4838-8F50-74D982F314E5}"/>
              </a:ext>
            </a:extLst>
          </p:cNvPr>
          <p:cNvCxnSpPr>
            <a:cxnSpLocks/>
          </p:cNvCxnSpPr>
          <p:nvPr/>
        </p:nvCxnSpPr>
        <p:spPr>
          <a:xfrm>
            <a:off x="1755320" y="4791075"/>
            <a:ext cx="8681360" cy="0"/>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0" name="グループ化 19">
            <a:extLst>
              <a:ext uri="{FF2B5EF4-FFF2-40B4-BE49-F238E27FC236}">
                <a16:creationId xmlns:a16="http://schemas.microsoft.com/office/drawing/2014/main" id="{ABC56C4A-7CC8-4751-85E0-9395C10E9E7D}"/>
              </a:ext>
            </a:extLst>
          </p:cNvPr>
          <p:cNvGrpSpPr/>
          <p:nvPr/>
        </p:nvGrpSpPr>
        <p:grpSpPr>
          <a:xfrm>
            <a:off x="5594929" y="985241"/>
            <a:ext cx="4924879" cy="1282957"/>
            <a:chOff x="3607596" y="985240"/>
            <a:chExt cx="5305083" cy="1282957"/>
          </a:xfrm>
        </p:grpSpPr>
        <p:sp>
          <p:nvSpPr>
            <p:cNvPr id="5" name="四角形: 角を丸くする 4">
              <a:extLst>
                <a:ext uri="{FF2B5EF4-FFF2-40B4-BE49-F238E27FC236}">
                  <a16:creationId xmlns:a16="http://schemas.microsoft.com/office/drawing/2014/main" id="{C7CD1D03-5225-4F85-B149-A12B4AA8AE71}"/>
                </a:ext>
              </a:extLst>
            </p:cNvPr>
            <p:cNvSpPr/>
            <p:nvPr/>
          </p:nvSpPr>
          <p:spPr>
            <a:xfrm>
              <a:off x="4147594" y="985240"/>
              <a:ext cx="4765085" cy="1282957"/>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9" name="二等辺三角形 18">
              <a:extLst>
                <a:ext uri="{FF2B5EF4-FFF2-40B4-BE49-F238E27FC236}">
                  <a16:creationId xmlns:a16="http://schemas.microsoft.com/office/drawing/2014/main" id="{434BCA56-FB7D-4AB9-A4CF-10F8AC43F04C}"/>
                </a:ext>
              </a:extLst>
            </p:cNvPr>
            <p:cNvSpPr/>
            <p:nvPr/>
          </p:nvSpPr>
          <p:spPr>
            <a:xfrm rot="16200000">
              <a:off x="3633254" y="1285023"/>
              <a:ext cx="617493" cy="668810"/>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grpSp>
      <p:grpSp>
        <p:nvGrpSpPr>
          <p:cNvPr id="27" name="グループ化 26">
            <a:extLst>
              <a:ext uri="{FF2B5EF4-FFF2-40B4-BE49-F238E27FC236}">
                <a16:creationId xmlns:a16="http://schemas.microsoft.com/office/drawing/2014/main" id="{CA7402D4-F808-41B3-A111-908FD81D23D4}"/>
              </a:ext>
            </a:extLst>
          </p:cNvPr>
          <p:cNvGrpSpPr/>
          <p:nvPr/>
        </p:nvGrpSpPr>
        <p:grpSpPr>
          <a:xfrm>
            <a:off x="5626102" y="3079059"/>
            <a:ext cx="4924879" cy="1282957"/>
            <a:chOff x="3607596" y="985240"/>
            <a:chExt cx="5305083" cy="1282957"/>
          </a:xfrm>
        </p:grpSpPr>
        <p:sp>
          <p:nvSpPr>
            <p:cNvPr id="28" name="四角形: 角を丸くする 27">
              <a:extLst>
                <a:ext uri="{FF2B5EF4-FFF2-40B4-BE49-F238E27FC236}">
                  <a16:creationId xmlns:a16="http://schemas.microsoft.com/office/drawing/2014/main" id="{57AC9E1D-AA11-48A6-A846-EFABF98C6466}"/>
                </a:ext>
              </a:extLst>
            </p:cNvPr>
            <p:cNvSpPr/>
            <p:nvPr/>
          </p:nvSpPr>
          <p:spPr>
            <a:xfrm>
              <a:off x="4147594" y="985240"/>
              <a:ext cx="4765085" cy="1282957"/>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9" name="二等辺三角形 28">
              <a:extLst>
                <a:ext uri="{FF2B5EF4-FFF2-40B4-BE49-F238E27FC236}">
                  <a16:creationId xmlns:a16="http://schemas.microsoft.com/office/drawing/2014/main" id="{83766C0F-F123-4F5E-B1F2-BFACED4F8815}"/>
                </a:ext>
              </a:extLst>
            </p:cNvPr>
            <p:cNvSpPr/>
            <p:nvPr/>
          </p:nvSpPr>
          <p:spPr>
            <a:xfrm rot="16200000">
              <a:off x="3633254" y="1285023"/>
              <a:ext cx="617493" cy="668810"/>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grpSp>
        <p:nvGrpSpPr>
          <p:cNvPr id="30" name="グループ化 29">
            <a:extLst>
              <a:ext uri="{FF2B5EF4-FFF2-40B4-BE49-F238E27FC236}">
                <a16:creationId xmlns:a16="http://schemas.microsoft.com/office/drawing/2014/main" id="{3D9F6901-EBB2-4EAC-9369-7F747DBE90B5}"/>
              </a:ext>
            </a:extLst>
          </p:cNvPr>
          <p:cNvGrpSpPr/>
          <p:nvPr/>
        </p:nvGrpSpPr>
        <p:grpSpPr>
          <a:xfrm>
            <a:off x="5626102" y="5164317"/>
            <a:ext cx="4924879" cy="1282957"/>
            <a:chOff x="3607596" y="985240"/>
            <a:chExt cx="5305083" cy="1282957"/>
          </a:xfrm>
        </p:grpSpPr>
        <p:sp>
          <p:nvSpPr>
            <p:cNvPr id="31" name="四角形: 角を丸くする 30">
              <a:extLst>
                <a:ext uri="{FF2B5EF4-FFF2-40B4-BE49-F238E27FC236}">
                  <a16:creationId xmlns:a16="http://schemas.microsoft.com/office/drawing/2014/main" id="{2EF85D3F-47BC-4ACC-BC1F-9AD2B2A4746B}"/>
                </a:ext>
              </a:extLst>
            </p:cNvPr>
            <p:cNvSpPr/>
            <p:nvPr/>
          </p:nvSpPr>
          <p:spPr>
            <a:xfrm>
              <a:off x="4147594" y="985240"/>
              <a:ext cx="4765085" cy="1282957"/>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2" name="二等辺三角形 31">
              <a:extLst>
                <a:ext uri="{FF2B5EF4-FFF2-40B4-BE49-F238E27FC236}">
                  <a16:creationId xmlns:a16="http://schemas.microsoft.com/office/drawing/2014/main" id="{D90BBB11-247D-433F-B6D6-0DCDF08F5B91}"/>
                </a:ext>
              </a:extLst>
            </p:cNvPr>
            <p:cNvSpPr/>
            <p:nvPr/>
          </p:nvSpPr>
          <p:spPr>
            <a:xfrm rot="16200000">
              <a:off x="3633254" y="1285023"/>
              <a:ext cx="617493" cy="668810"/>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10" name="テキスト ボックス 9">
            <a:extLst>
              <a:ext uri="{FF2B5EF4-FFF2-40B4-BE49-F238E27FC236}">
                <a16:creationId xmlns:a16="http://schemas.microsoft.com/office/drawing/2014/main" id="{FF98BC16-3ACF-4D6C-B14C-258BAEE1B1B2}"/>
              </a:ext>
            </a:extLst>
          </p:cNvPr>
          <p:cNvSpPr txBox="1"/>
          <p:nvPr/>
        </p:nvSpPr>
        <p:spPr>
          <a:xfrm>
            <a:off x="5936772" y="3181350"/>
            <a:ext cx="4765086" cy="1080000"/>
          </a:xfrm>
          <a:prstGeom prst="rect">
            <a:avLst/>
          </a:prstGeom>
          <a:noFill/>
          <a:ln w="38100">
            <a:noFill/>
          </a:ln>
        </p:spPr>
        <p:txBody>
          <a:bodyPr wrap="square" lIns="0" tIns="36000" rIns="0" bIns="0" rtlCol="0" anchor="ctr" anchorCtr="0">
            <a:noAutofit/>
          </a:bodyPr>
          <a:lstStyle/>
          <a:p>
            <a:pPr algn="ctr">
              <a:lnSpc>
                <a:spcPts val="4200"/>
              </a:lnSpc>
            </a:pPr>
            <a:r>
              <a:rPr kumimoji="1" lang="ja-JP" altLang="en-US" sz="3200" b="1" dirty="0">
                <a:latin typeface="メイリオ" panose="020B0604030504040204" pitchFamily="50" charset="-128"/>
                <a:ea typeface="メイリオ" panose="020B0604030504040204" pitchFamily="50" charset="-128"/>
              </a:rPr>
              <a:t> 新潟県</a:t>
            </a:r>
            <a:r>
              <a:rPr kumimoji="1" lang="ja-JP" altLang="en-US" sz="3200" dirty="0">
                <a:latin typeface="メイリオ" panose="020B0604030504040204" pitchFamily="50" charset="-128"/>
                <a:ea typeface="メイリオ" panose="020B0604030504040204" pitchFamily="50" charset="-128"/>
              </a:rPr>
              <a:t>とほぼ同じ広さ！</a:t>
            </a:r>
            <a:endParaRPr kumimoji="1" lang="en-US" altLang="ja-JP" sz="32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CC1FB2D9-63AE-4234-84EE-BF778C351224}"/>
              </a:ext>
            </a:extLst>
          </p:cNvPr>
          <p:cNvSpPr txBox="1"/>
          <p:nvPr/>
        </p:nvSpPr>
        <p:spPr>
          <a:xfrm>
            <a:off x="5948895" y="1096907"/>
            <a:ext cx="4765086" cy="1080000"/>
          </a:xfrm>
          <a:prstGeom prst="rect">
            <a:avLst/>
          </a:prstGeom>
          <a:noFill/>
          <a:ln w="38100">
            <a:noFill/>
          </a:ln>
        </p:spPr>
        <p:txBody>
          <a:bodyPr wrap="square" lIns="0" tIns="36000" rIns="0" bIns="0" rtlCol="0" anchor="ctr" anchorCtr="0">
            <a:noAutofit/>
          </a:bodyPr>
          <a:lstStyle/>
          <a:p>
            <a:pPr algn="ctr">
              <a:lnSpc>
                <a:spcPts val="4200"/>
              </a:lnSpc>
            </a:pPr>
            <a:r>
              <a:rPr kumimoji="1" lang="ja-JP" altLang="en-US" sz="3200" dirty="0">
                <a:latin typeface="メイリオ" panose="020B0604030504040204" pitchFamily="50" charset="-128"/>
                <a:ea typeface="メイリオ" panose="020B0604030504040204" pitchFamily="50" charset="-128"/>
              </a:rPr>
              <a:t>津南町から</a:t>
            </a:r>
            <a:endParaRPr kumimoji="1" lang="en-US" altLang="ja-JP" sz="3200" dirty="0">
              <a:latin typeface="メイリオ" panose="020B0604030504040204" pitchFamily="50" charset="-128"/>
              <a:ea typeface="メイリオ" panose="020B0604030504040204" pitchFamily="50" charset="-128"/>
            </a:endParaRPr>
          </a:p>
          <a:p>
            <a:pPr algn="ctr">
              <a:lnSpc>
                <a:spcPts val="4200"/>
              </a:lnSpc>
            </a:pPr>
            <a:r>
              <a:rPr kumimoji="1" lang="ja-JP" altLang="en-US" sz="3200" b="1" dirty="0">
                <a:latin typeface="メイリオ" panose="020B0604030504040204" pitchFamily="50" charset="-128"/>
                <a:ea typeface="メイリオ" panose="020B0604030504040204" pitchFamily="50" charset="-128"/>
              </a:rPr>
              <a:t> 京都府</a:t>
            </a:r>
            <a:r>
              <a:rPr kumimoji="1" lang="ja-JP" altLang="en-US" sz="3200" dirty="0">
                <a:latin typeface="メイリオ" panose="020B0604030504040204" pitchFamily="50" charset="-128"/>
                <a:ea typeface="メイリオ" panose="020B0604030504040204" pitchFamily="50" charset="-128"/>
              </a:rPr>
              <a:t>までの長さ！</a:t>
            </a:r>
            <a:endParaRPr kumimoji="1" lang="en-US" altLang="ja-JP" sz="32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892079A5-D4BA-4A63-A20E-CDF454738EBA}"/>
              </a:ext>
            </a:extLst>
          </p:cNvPr>
          <p:cNvSpPr txBox="1"/>
          <p:nvPr/>
        </p:nvSpPr>
        <p:spPr>
          <a:xfrm>
            <a:off x="5917722" y="5265794"/>
            <a:ext cx="4765086" cy="1080000"/>
          </a:xfrm>
          <a:prstGeom prst="rect">
            <a:avLst/>
          </a:prstGeom>
          <a:noFill/>
          <a:ln w="38100">
            <a:noFill/>
          </a:ln>
        </p:spPr>
        <p:txBody>
          <a:bodyPr wrap="square" lIns="0" tIns="36000" rIns="0" bIns="0" rtlCol="0" anchor="ctr" anchorCtr="0">
            <a:noAutofit/>
          </a:bodyPr>
          <a:lstStyle/>
          <a:p>
            <a:pPr algn="ctr">
              <a:lnSpc>
                <a:spcPts val="4200"/>
              </a:lnSpc>
            </a:pPr>
            <a:r>
              <a:rPr kumimoji="1" lang="en-US" altLang="ja-JP" sz="3200" dirty="0">
                <a:latin typeface="メイリオ" panose="020B0604030504040204" pitchFamily="50" charset="-128"/>
                <a:ea typeface="メイリオ" panose="020B0604030504040204" pitchFamily="50" charset="-128"/>
              </a:rPr>
              <a:t>1</a:t>
            </a:r>
            <a:r>
              <a:rPr kumimoji="1" lang="ja-JP" altLang="en-US" sz="3200" dirty="0">
                <a:latin typeface="メイリオ" panose="020B0604030504040204" pitchFamily="50" charset="-128"/>
                <a:ea typeface="メイリオ" panose="020B0604030504040204" pitchFamily="50" charset="-128"/>
              </a:rPr>
              <a:t>分あたり</a:t>
            </a:r>
            <a:endParaRPr kumimoji="1" lang="en-US" altLang="ja-JP" sz="3200" dirty="0">
              <a:latin typeface="メイリオ" panose="020B0604030504040204" pitchFamily="50" charset="-128"/>
              <a:ea typeface="メイリオ" panose="020B0604030504040204" pitchFamily="50" charset="-128"/>
            </a:endParaRPr>
          </a:p>
          <a:p>
            <a:pPr algn="ctr">
              <a:lnSpc>
                <a:spcPts val="4200"/>
              </a:lnSpc>
            </a:pPr>
            <a:r>
              <a:rPr kumimoji="1" lang="en-US" altLang="ja-JP" sz="3200" b="1" dirty="0">
                <a:latin typeface="メイリオ" panose="020B0604030504040204" pitchFamily="50" charset="-128"/>
                <a:ea typeface="メイリオ" panose="020B0604030504040204" pitchFamily="50" charset="-128"/>
              </a:rPr>
              <a:t> 25m</a:t>
            </a:r>
            <a:r>
              <a:rPr kumimoji="1" lang="ja-JP" altLang="en-US" sz="3200" b="1" dirty="0">
                <a:latin typeface="メイリオ" panose="020B0604030504040204" pitchFamily="50" charset="-128"/>
                <a:ea typeface="メイリオ" panose="020B0604030504040204" pitchFamily="50" charset="-128"/>
              </a:rPr>
              <a:t>プール</a:t>
            </a:r>
            <a:r>
              <a:rPr kumimoji="1" lang="en-US" altLang="ja-JP" sz="3200" b="1" dirty="0">
                <a:latin typeface="メイリオ" panose="020B0604030504040204" pitchFamily="50" charset="-128"/>
                <a:ea typeface="メイリオ" panose="020B0604030504040204" pitchFamily="50" charset="-128"/>
              </a:rPr>
              <a:t>50</a:t>
            </a:r>
            <a:r>
              <a:rPr kumimoji="1" lang="ja-JP" altLang="en-US" sz="3200" b="1" dirty="0">
                <a:latin typeface="メイリオ" panose="020B0604030504040204" pitchFamily="50" charset="-128"/>
                <a:ea typeface="メイリオ" panose="020B0604030504040204" pitchFamily="50" charset="-128"/>
              </a:rPr>
              <a:t>杯分</a:t>
            </a:r>
            <a:r>
              <a:rPr kumimoji="1" lang="ja-JP" altLang="en-US" sz="3200" dirty="0">
                <a:latin typeface="メイリオ" panose="020B0604030504040204" pitchFamily="50" charset="-128"/>
                <a:ea typeface="メイリオ" panose="020B0604030504040204" pitchFamily="50" charset="-128"/>
              </a:rPr>
              <a:t>！</a:t>
            </a:r>
            <a:endParaRPr kumimoji="1" lang="en-US" altLang="ja-JP" sz="32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3D98CEA5-1F48-4B21-A6AA-457AAC6D401E}"/>
              </a:ext>
            </a:extLst>
          </p:cNvPr>
          <p:cNvSpPr txBox="1"/>
          <p:nvPr/>
        </p:nvSpPr>
        <p:spPr>
          <a:xfrm>
            <a:off x="4581315" y="6492949"/>
            <a:ext cx="6086686" cy="400110"/>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出典：「信濃川</a:t>
            </a:r>
            <a:r>
              <a:rPr kumimoji="1" lang="en-US" altLang="ja-JP" sz="1000" dirty="0">
                <a:latin typeface="メイリオ" panose="020B0604030504040204" pitchFamily="50" charset="-128"/>
                <a:ea typeface="メイリオ" panose="020B0604030504040204" pitchFamily="50" charset="-128"/>
              </a:rPr>
              <a:t>Q</a:t>
            </a:r>
            <a:r>
              <a:rPr kumimoji="1" lang="ja-JP" altLang="en-US" sz="1000" dirty="0">
                <a:latin typeface="メイリオ" panose="020B0604030504040204" pitchFamily="50" charset="-128"/>
                <a:ea typeface="メイリオ" panose="020B0604030504040204" pitchFamily="50" charset="-128"/>
              </a:rPr>
              <a:t>＆</a:t>
            </a:r>
            <a:r>
              <a:rPr kumimoji="1" lang="en-US" altLang="ja-JP" sz="1000" dirty="0">
                <a:latin typeface="メイリオ" panose="020B0604030504040204" pitchFamily="50" charset="-128"/>
                <a:ea typeface="メイリオ" panose="020B0604030504040204" pitchFamily="50" charset="-128"/>
              </a:rPr>
              <a:t>A</a:t>
            </a:r>
            <a:r>
              <a:rPr kumimoji="1" lang="ja-JP" altLang="en-US" sz="1000" dirty="0">
                <a:latin typeface="メイリオ" panose="020B0604030504040204" pitchFamily="50" charset="-128"/>
                <a:ea typeface="メイリオ" panose="020B0604030504040204" pitchFamily="50" charset="-128"/>
              </a:rPr>
              <a:t>ミニ知識」（信濃川下流河川事務所）</a:t>
            </a:r>
            <a:endParaRPr kumimoji="1" lang="en-US" altLang="ja-JP" sz="1000" dirty="0">
              <a:latin typeface="メイリオ" panose="020B0604030504040204" pitchFamily="50" charset="-128"/>
              <a:ea typeface="メイリオ" panose="020B0604030504040204" pitchFamily="50" charset="-128"/>
            </a:endParaRPr>
          </a:p>
          <a:p>
            <a:pPr algn="r"/>
            <a:r>
              <a:rPr kumimoji="1" lang="ja-JP" altLang="en-US" sz="800" dirty="0">
                <a:latin typeface="メイリオ" panose="020B0604030504040204" pitchFamily="50" charset="-128"/>
                <a:ea typeface="メイリオ" panose="020B0604030504040204" pitchFamily="50" charset="-128"/>
              </a:rPr>
              <a:t>（</a:t>
            </a:r>
            <a:r>
              <a:rPr kumimoji="1" lang="en-US" altLang="ja-JP" sz="800" dirty="0">
                <a:latin typeface="メイリオ" panose="020B0604030504040204" pitchFamily="50" charset="-128"/>
                <a:ea typeface="メイリオ" panose="020B0604030504040204" pitchFamily="50" charset="-128"/>
              </a:rPr>
              <a:t> https://www.hrr.mlit.go.jp/shinano/shinanogawa_info/qamini/qa/index.html </a:t>
            </a:r>
            <a:r>
              <a:rPr kumimoji="1" lang="ja-JP" altLang="en-US" sz="8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をもとに作成</a:t>
            </a:r>
          </a:p>
        </p:txBody>
      </p:sp>
      <p:sp>
        <p:nvSpPr>
          <p:cNvPr id="12" name="楕円 11">
            <a:extLst>
              <a:ext uri="{FF2B5EF4-FFF2-40B4-BE49-F238E27FC236}">
                <a16:creationId xmlns:a16="http://schemas.microsoft.com/office/drawing/2014/main" id="{9CAC9C88-835D-4047-8F34-9A9E0265113B}"/>
              </a:ext>
            </a:extLst>
          </p:cNvPr>
          <p:cNvSpPr/>
          <p:nvPr/>
        </p:nvSpPr>
        <p:spPr>
          <a:xfrm>
            <a:off x="4581315" y="796817"/>
            <a:ext cx="1108624" cy="1108624"/>
          </a:xfrm>
          <a:prstGeom prst="ellipse">
            <a:avLst/>
          </a:prstGeom>
          <a:solidFill>
            <a:srgbClr val="F7D9DA"/>
          </a:solidFill>
          <a:ln w="50800">
            <a:solidFill>
              <a:srgbClr val="F353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8920E81F-E74D-47F9-98A6-4C0F1790DB37}"/>
              </a:ext>
            </a:extLst>
          </p:cNvPr>
          <p:cNvSpPr txBox="1"/>
          <p:nvPr/>
        </p:nvSpPr>
        <p:spPr>
          <a:xfrm>
            <a:off x="4581314" y="891572"/>
            <a:ext cx="1108624" cy="941814"/>
          </a:xfrm>
          <a:prstGeom prst="rect">
            <a:avLst/>
          </a:prstGeom>
          <a:noFill/>
          <a:ln w="38100">
            <a:noFill/>
          </a:ln>
        </p:spPr>
        <p:txBody>
          <a:bodyPr wrap="square" lIns="0" tIns="36000" rIns="0" bIns="0" rtlCol="0" anchor="ctr" anchorCtr="0">
            <a:noAutofit/>
          </a:bodyPr>
          <a:lstStyle/>
          <a:p>
            <a:pPr algn="ctr">
              <a:lnSpc>
                <a:spcPts val="3400"/>
              </a:lnSpc>
            </a:pPr>
            <a:r>
              <a:rPr kumimoji="1" lang="ja-JP" altLang="en-US" sz="2400" dirty="0">
                <a:latin typeface="メイリオ" panose="020B0604030504040204" pitchFamily="50" charset="-128"/>
                <a:ea typeface="メイリオ" panose="020B0604030504040204" pitchFamily="50" charset="-128"/>
              </a:rPr>
              <a:t>全国</a:t>
            </a:r>
            <a:endParaRPr kumimoji="1" lang="en-US" altLang="ja-JP" sz="2400" dirty="0">
              <a:latin typeface="メイリオ" panose="020B0604030504040204" pitchFamily="50" charset="-128"/>
              <a:ea typeface="メイリオ" panose="020B0604030504040204" pitchFamily="50" charset="-128"/>
            </a:endParaRPr>
          </a:p>
          <a:p>
            <a:pPr algn="ctr">
              <a:lnSpc>
                <a:spcPts val="3400"/>
              </a:lnSpc>
            </a:pPr>
            <a:r>
              <a:rPr kumimoji="1" lang="en-US" altLang="ja-JP" sz="3200" b="1" dirty="0">
                <a:latin typeface="メイリオ" panose="020B0604030504040204" pitchFamily="50" charset="-128"/>
                <a:ea typeface="メイリオ" panose="020B0604030504040204" pitchFamily="50" charset="-128"/>
              </a:rPr>
              <a:t>1</a:t>
            </a:r>
            <a:r>
              <a:rPr kumimoji="1" lang="ja-JP" altLang="en-US" sz="3200" b="1" dirty="0">
                <a:latin typeface="メイリオ" panose="020B0604030504040204" pitchFamily="50" charset="-128"/>
                <a:ea typeface="メイリオ" panose="020B0604030504040204" pitchFamily="50" charset="-128"/>
              </a:rPr>
              <a:t>位</a:t>
            </a:r>
            <a:endParaRPr kumimoji="1" lang="en-US" altLang="ja-JP" sz="3200" b="1" dirty="0">
              <a:latin typeface="メイリオ" panose="020B0604030504040204" pitchFamily="50" charset="-128"/>
              <a:ea typeface="メイリオ" panose="020B0604030504040204" pitchFamily="50" charset="-128"/>
            </a:endParaRPr>
          </a:p>
        </p:txBody>
      </p:sp>
      <p:sp>
        <p:nvSpPr>
          <p:cNvPr id="34" name="楕円 33">
            <a:extLst>
              <a:ext uri="{FF2B5EF4-FFF2-40B4-BE49-F238E27FC236}">
                <a16:creationId xmlns:a16="http://schemas.microsoft.com/office/drawing/2014/main" id="{B3369EAE-9CC7-4802-A12B-1B9982B6B76A}"/>
              </a:ext>
            </a:extLst>
          </p:cNvPr>
          <p:cNvSpPr/>
          <p:nvPr/>
        </p:nvSpPr>
        <p:spPr>
          <a:xfrm>
            <a:off x="4581315" y="2726863"/>
            <a:ext cx="1108624" cy="1108624"/>
          </a:xfrm>
          <a:prstGeom prst="ellipse">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テキスト ボックス 34">
            <a:extLst>
              <a:ext uri="{FF2B5EF4-FFF2-40B4-BE49-F238E27FC236}">
                <a16:creationId xmlns:a16="http://schemas.microsoft.com/office/drawing/2014/main" id="{8B9CB938-CB23-48E7-9A32-0ABB33CEF18F}"/>
              </a:ext>
            </a:extLst>
          </p:cNvPr>
          <p:cNvSpPr txBox="1"/>
          <p:nvPr/>
        </p:nvSpPr>
        <p:spPr>
          <a:xfrm>
            <a:off x="4581314" y="2821618"/>
            <a:ext cx="1108624" cy="941814"/>
          </a:xfrm>
          <a:prstGeom prst="rect">
            <a:avLst/>
          </a:prstGeom>
          <a:noFill/>
          <a:ln w="38100">
            <a:noFill/>
          </a:ln>
        </p:spPr>
        <p:txBody>
          <a:bodyPr wrap="square" lIns="0" tIns="36000" rIns="0" bIns="0" rtlCol="0" anchor="ctr" anchorCtr="0">
            <a:noAutofit/>
          </a:bodyPr>
          <a:lstStyle/>
          <a:p>
            <a:pPr algn="ctr">
              <a:lnSpc>
                <a:spcPts val="3400"/>
              </a:lnSpc>
            </a:pPr>
            <a:r>
              <a:rPr kumimoji="1" lang="ja-JP" altLang="en-US" sz="2400" dirty="0">
                <a:latin typeface="メイリオ" panose="020B0604030504040204" pitchFamily="50" charset="-128"/>
                <a:ea typeface="メイリオ" panose="020B0604030504040204" pitchFamily="50" charset="-128"/>
              </a:rPr>
              <a:t>全国</a:t>
            </a:r>
            <a:endParaRPr kumimoji="1" lang="en-US" altLang="ja-JP" sz="2400" dirty="0">
              <a:latin typeface="メイリオ" panose="020B0604030504040204" pitchFamily="50" charset="-128"/>
              <a:ea typeface="メイリオ" panose="020B0604030504040204" pitchFamily="50" charset="-128"/>
            </a:endParaRPr>
          </a:p>
          <a:p>
            <a:pPr algn="ctr">
              <a:lnSpc>
                <a:spcPts val="3400"/>
              </a:lnSpc>
            </a:pPr>
            <a:r>
              <a:rPr kumimoji="1" lang="ja-JP" altLang="en-US" sz="3200" b="1" dirty="0">
                <a:latin typeface="メイリオ" panose="020B0604030504040204" pitchFamily="50" charset="-128"/>
                <a:ea typeface="メイリオ" panose="020B0604030504040204" pitchFamily="50" charset="-128"/>
              </a:rPr>
              <a:t>３位</a:t>
            </a:r>
            <a:endParaRPr kumimoji="1" lang="en-US" altLang="ja-JP" sz="3200" b="1" dirty="0">
              <a:latin typeface="メイリオ" panose="020B0604030504040204" pitchFamily="50" charset="-128"/>
              <a:ea typeface="メイリオ" panose="020B0604030504040204" pitchFamily="50" charset="-128"/>
            </a:endParaRPr>
          </a:p>
        </p:txBody>
      </p:sp>
      <p:sp>
        <p:nvSpPr>
          <p:cNvPr id="36" name="楕円 35">
            <a:extLst>
              <a:ext uri="{FF2B5EF4-FFF2-40B4-BE49-F238E27FC236}">
                <a16:creationId xmlns:a16="http://schemas.microsoft.com/office/drawing/2014/main" id="{A4737CE7-73D3-4596-99FD-96106561D9E0}"/>
              </a:ext>
            </a:extLst>
          </p:cNvPr>
          <p:cNvSpPr/>
          <p:nvPr/>
        </p:nvSpPr>
        <p:spPr>
          <a:xfrm>
            <a:off x="4581315" y="4884596"/>
            <a:ext cx="1108624" cy="1108624"/>
          </a:xfrm>
          <a:prstGeom prst="ellipse">
            <a:avLst/>
          </a:prstGeom>
          <a:solidFill>
            <a:srgbClr val="F7D9DA"/>
          </a:solidFill>
          <a:ln w="50800">
            <a:solidFill>
              <a:srgbClr val="F353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テキスト ボックス 36">
            <a:extLst>
              <a:ext uri="{FF2B5EF4-FFF2-40B4-BE49-F238E27FC236}">
                <a16:creationId xmlns:a16="http://schemas.microsoft.com/office/drawing/2014/main" id="{BC7D4966-A678-4268-A2F5-D2FF77F599D4}"/>
              </a:ext>
            </a:extLst>
          </p:cNvPr>
          <p:cNvSpPr txBox="1"/>
          <p:nvPr/>
        </p:nvSpPr>
        <p:spPr>
          <a:xfrm>
            <a:off x="4581314" y="4979351"/>
            <a:ext cx="1108624" cy="941814"/>
          </a:xfrm>
          <a:prstGeom prst="rect">
            <a:avLst/>
          </a:prstGeom>
          <a:noFill/>
          <a:ln w="38100">
            <a:noFill/>
          </a:ln>
        </p:spPr>
        <p:txBody>
          <a:bodyPr wrap="square" lIns="0" tIns="36000" rIns="0" bIns="0" rtlCol="0" anchor="ctr" anchorCtr="0">
            <a:noAutofit/>
          </a:bodyPr>
          <a:lstStyle/>
          <a:p>
            <a:pPr algn="ctr">
              <a:lnSpc>
                <a:spcPts val="3400"/>
              </a:lnSpc>
            </a:pPr>
            <a:r>
              <a:rPr kumimoji="1" lang="ja-JP" altLang="en-US" sz="2400" dirty="0">
                <a:latin typeface="メイリオ" panose="020B0604030504040204" pitchFamily="50" charset="-128"/>
                <a:ea typeface="メイリオ" panose="020B0604030504040204" pitchFamily="50" charset="-128"/>
              </a:rPr>
              <a:t>全国</a:t>
            </a:r>
            <a:endParaRPr kumimoji="1" lang="en-US" altLang="ja-JP" sz="2400" dirty="0">
              <a:latin typeface="メイリオ" panose="020B0604030504040204" pitchFamily="50" charset="-128"/>
              <a:ea typeface="メイリオ" panose="020B0604030504040204" pitchFamily="50" charset="-128"/>
            </a:endParaRPr>
          </a:p>
          <a:p>
            <a:pPr algn="ctr">
              <a:lnSpc>
                <a:spcPts val="3400"/>
              </a:lnSpc>
            </a:pPr>
            <a:r>
              <a:rPr kumimoji="1" lang="en-US" altLang="ja-JP" sz="3200" b="1" dirty="0">
                <a:latin typeface="メイリオ" panose="020B0604030504040204" pitchFamily="50" charset="-128"/>
                <a:ea typeface="メイリオ" panose="020B0604030504040204" pitchFamily="50" charset="-128"/>
              </a:rPr>
              <a:t>1</a:t>
            </a:r>
            <a:r>
              <a:rPr kumimoji="1" lang="ja-JP" altLang="en-US" sz="3200" b="1" dirty="0">
                <a:latin typeface="メイリオ" panose="020B0604030504040204" pitchFamily="50" charset="-128"/>
                <a:ea typeface="メイリオ" panose="020B0604030504040204" pitchFamily="50" charset="-128"/>
              </a:rPr>
              <a:t>位</a:t>
            </a:r>
            <a:endParaRPr kumimoji="1" lang="en-US" altLang="ja-JP" sz="3200" b="1" dirty="0">
              <a:latin typeface="メイリオ" panose="020B0604030504040204" pitchFamily="50" charset="-128"/>
              <a:ea typeface="メイリオ" panose="020B0604030504040204" pitchFamily="50" charset="-128"/>
            </a:endParaRPr>
          </a:p>
        </p:txBody>
      </p:sp>
      <p:pic>
        <p:nvPicPr>
          <p:cNvPr id="13" name="図 12">
            <a:extLst>
              <a:ext uri="{FF2B5EF4-FFF2-40B4-BE49-F238E27FC236}">
                <a16:creationId xmlns:a16="http://schemas.microsoft.com/office/drawing/2014/main" id="{77716CB4-9470-03FB-5167-649F9E2897D9}"/>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21" name="テキスト ボックス 20">
            <a:extLst>
              <a:ext uri="{FF2B5EF4-FFF2-40B4-BE49-F238E27FC236}">
                <a16:creationId xmlns:a16="http://schemas.microsoft.com/office/drawing/2014/main" id="{049BD813-3DD7-D0F7-5B89-96DCEEBC90F6}"/>
              </a:ext>
            </a:extLst>
          </p:cNvPr>
          <p:cNvSpPr txBox="1"/>
          <p:nvPr/>
        </p:nvSpPr>
        <p:spPr>
          <a:xfrm>
            <a:off x="65000" y="91297"/>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信濃川の特徴</a:t>
            </a:r>
          </a:p>
        </p:txBody>
      </p:sp>
      <p:sp>
        <p:nvSpPr>
          <p:cNvPr id="7" name="テキスト ボックス 6">
            <a:extLst>
              <a:ext uri="{FF2B5EF4-FFF2-40B4-BE49-F238E27FC236}">
                <a16:creationId xmlns:a16="http://schemas.microsoft.com/office/drawing/2014/main" id="{16B313DE-FBBF-0333-9516-811E10A6EC67}"/>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授業を実施するエリアの特徴を記載する</a:t>
            </a:r>
          </a:p>
        </p:txBody>
      </p:sp>
      <p:sp>
        <p:nvSpPr>
          <p:cNvPr id="23" name="テキスト ボックス 22">
            <a:extLst>
              <a:ext uri="{FF2B5EF4-FFF2-40B4-BE49-F238E27FC236}">
                <a16:creationId xmlns:a16="http://schemas.microsoft.com/office/drawing/2014/main" id="{9A0F88DB-6AF0-B9CD-A764-C3167DF26E6F}"/>
              </a:ext>
            </a:extLst>
          </p:cNvPr>
          <p:cNvSpPr txBox="1"/>
          <p:nvPr/>
        </p:nvSpPr>
        <p:spPr>
          <a:xfrm>
            <a:off x="2026895" y="0"/>
            <a:ext cx="1001826" cy="298808"/>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とくちょう</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7E0EAFB1-8320-3284-D377-E0F996892B7F}"/>
              </a:ext>
            </a:extLst>
          </p:cNvPr>
          <p:cNvSpPr txBox="1"/>
          <p:nvPr/>
        </p:nvSpPr>
        <p:spPr>
          <a:xfrm>
            <a:off x="3253960" y="2758375"/>
            <a:ext cx="986570" cy="412802"/>
          </a:xfrm>
          <a:prstGeom prst="rect">
            <a:avLst/>
          </a:prstGeom>
          <a:noFill/>
          <a:ln>
            <a:noFill/>
          </a:ln>
        </p:spPr>
        <p:txBody>
          <a:bodyPr wrap="square" rtlCol="0" anchor="ctr" anchorCtr="0">
            <a:noAutofit/>
          </a:bodyPr>
          <a:lstStyle/>
          <a:p>
            <a:pPr algn="dist"/>
            <a:r>
              <a:rPr kumimoji="1" lang="ja-JP" altLang="en-US" sz="1200" dirty="0">
                <a:solidFill>
                  <a:srgbClr val="00B0F0"/>
                </a:solidFill>
                <a:latin typeface="メイリオ" panose="020B0604030504040204" pitchFamily="50" charset="-128"/>
                <a:ea typeface="メイリオ" panose="020B0604030504040204" pitchFamily="50" charset="-128"/>
              </a:rPr>
              <a:t>りゅういき</a:t>
            </a:r>
            <a:endParaRPr kumimoji="1" lang="en-US" altLang="ja-JP" sz="1200" dirty="0">
              <a:solidFill>
                <a:srgbClr val="00B0F0"/>
              </a:solidFill>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76395C56-9BFF-39A3-0258-6AE48A968FC9}"/>
              </a:ext>
            </a:extLst>
          </p:cNvPr>
          <p:cNvSpPr txBox="1"/>
          <p:nvPr/>
        </p:nvSpPr>
        <p:spPr>
          <a:xfrm>
            <a:off x="9108643" y="5462432"/>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はい</a:t>
            </a:r>
            <a:endParaRPr kumimoji="1" lang="en-US" altLang="ja-JP" sz="1200" dirty="0">
              <a:latin typeface="メイリオ" panose="020B0604030504040204" pitchFamily="50" charset="-128"/>
              <a:ea typeface="メイリオ" panose="020B0604030504040204" pitchFamily="50" charset="-128"/>
            </a:endParaRPr>
          </a:p>
        </p:txBody>
      </p:sp>
      <p:sp>
        <p:nvSpPr>
          <p:cNvPr id="2" name="スライド番号プレースホルダー 9">
            <a:extLst>
              <a:ext uri="{FF2B5EF4-FFF2-40B4-BE49-F238E27FC236}">
                <a16:creationId xmlns:a16="http://schemas.microsoft.com/office/drawing/2014/main" id="{CE5EF123-5E8E-A1BB-65FB-2DCD8EE02D79}"/>
              </a:ext>
            </a:extLst>
          </p:cNvPr>
          <p:cNvSpPr>
            <a:spLocks noGrp="1"/>
          </p:cNvSpPr>
          <p:nvPr>
            <p:ph type="sldNum" sz="quarter" idx="12"/>
          </p:nvPr>
        </p:nvSpPr>
        <p:spPr>
          <a:xfrm>
            <a:off x="10134600"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3</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41984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3" cstate="hqprint">
            <a:extLst>
              <a:ext uri="{28A0092B-C50C-407E-A947-70E740481C1C}">
                <a14:useLocalDpi xmlns:a14="http://schemas.microsoft.com/office/drawing/2010/main"/>
              </a:ext>
            </a:extLst>
          </a:blip>
          <a:srcRect b="-214"/>
          <a:stretch/>
        </p:blipFill>
        <p:spPr>
          <a:xfrm>
            <a:off x="1524000" y="734291"/>
            <a:ext cx="4665128" cy="6123709"/>
          </a:xfrm>
          <a:prstGeom prst="rect">
            <a:avLst/>
          </a:prstGeom>
        </p:spPr>
      </p:pic>
      <p:sp>
        <p:nvSpPr>
          <p:cNvPr id="6" name="楕円 5"/>
          <p:cNvSpPr/>
          <p:nvPr/>
        </p:nvSpPr>
        <p:spPr>
          <a:xfrm>
            <a:off x="3257551" y="2872576"/>
            <a:ext cx="230459" cy="230459"/>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260683" y="1947568"/>
            <a:ext cx="1107996" cy="461665"/>
          </a:xfrm>
          <a:prstGeom prst="rect">
            <a:avLst/>
          </a:prstGeom>
          <a:noFill/>
        </p:spPr>
        <p:txBody>
          <a:bodyPr wrap="none" rtlCol="0">
            <a:spAutoFit/>
          </a:bodyPr>
          <a:lstStyle/>
          <a:p>
            <a:r>
              <a:rPr kumimoji="1" lang="ja-JP" altLang="en-US" sz="2400" b="1" i="1"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津南町</a:t>
            </a:r>
          </a:p>
        </p:txBody>
      </p:sp>
      <p:sp>
        <p:nvSpPr>
          <p:cNvPr id="19" name="テキスト ボックス 18"/>
          <p:cNvSpPr txBox="1"/>
          <p:nvPr/>
        </p:nvSpPr>
        <p:spPr>
          <a:xfrm>
            <a:off x="5774601" y="3796145"/>
            <a:ext cx="4893400" cy="1138773"/>
          </a:xfrm>
          <a:prstGeom prst="rect">
            <a:avLst/>
          </a:prstGeom>
          <a:noFill/>
        </p:spPr>
        <p:txBody>
          <a:bodyPr wrap="square" rtlCol="0">
            <a:spAutoFit/>
          </a:bodyPr>
          <a:lstStyle/>
          <a:p>
            <a:r>
              <a:rPr kumimoji="1" lang="ja-JP" altLang="en-US" sz="2800" b="1" dirty="0">
                <a:latin typeface="メイリオ" panose="020B0604030504040204" pitchFamily="50" charset="-128"/>
                <a:ea typeface="メイリオ" panose="020B0604030504040204" pitchFamily="50" charset="-128"/>
              </a:rPr>
              <a:t>地質：比較的軟弱な地質</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主に砂や小石などで構成されている比較的軟弱な地質をしている</a:t>
            </a:r>
            <a:endParaRPr kumimoji="1" lang="en-US" altLang="ja-JP" sz="2000" dirty="0">
              <a:latin typeface="メイリオ" panose="020B0604030504040204" pitchFamily="50" charset="-128"/>
              <a:ea typeface="メイリオ" panose="020B0604030504040204" pitchFamily="50" charset="-128"/>
            </a:endParaRPr>
          </a:p>
        </p:txBody>
      </p:sp>
      <p:sp>
        <p:nvSpPr>
          <p:cNvPr id="24" name="テキスト ボックス 23"/>
          <p:cNvSpPr txBox="1"/>
          <p:nvPr/>
        </p:nvSpPr>
        <p:spPr>
          <a:xfrm>
            <a:off x="5135681" y="6087114"/>
            <a:ext cx="5211683" cy="523220"/>
          </a:xfrm>
          <a:prstGeom prst="rect">
            <a:avLst/>
          </a:prstGeom>
          <a:noFill/>
        </p:spPr>
        <p:txBody>
          <a:bodyPr wrap="none" rtlCol="0">
            <a:spAutoFit/>
          </a:bodyPr>
          <a:lstStyle/>
          <a:p>
            <a:r>
              <a:rPr kumimoji="1" lang="ja-JP" altLang="en-US" sz="2800" b="1" dirty="0">
                <a:solidFill>
                  <a:srgbClr val="FF0000"/>
                </a:solidFill>
                <a:latin typeface="メイリオ" panose="020B0604030504040204" pitchFamily="50" charset="-128"/>
                <a:ea typeface="メイリオ" panose="020B0604030504040204" pitchFamily="50" charset="-128"/>
              </a:rPr>
              <a:t>土砂災害警戒区域：１９１箇所</a:t>
            </a:r>
          </a:p>
        </p:txBody>
      </p:sp>
      <p:sp>
        <p:nvSpPr>
          <p:cNvPr id="26" name="テキスト ボックス 25"/>
          <p:cNvSpPr txBox="1"/>
          <p:nvPr/>
        </p:nvSpPr>
        <p:spPr>
          <a:xfrm>
            <a:off x="5731255" y="2135111"/>
            <a:ext cx="4893400" cy="1446550"/>
          </a:xfrm>
          <a:prstGeom prst="rect">
            <a:avLst/>
          </a:prstGeom>
          <a:noFill/>
        </p:spPr>
        <p:txBody>
          <a:bodyPr wrap="square" rtlCol="0">
            <a:spAutoFit/>
          </a:bodyPr>
          <a:lstStyle/>
          <a:p>
            <a:r>
              <a:rPr kumimoji="1" lang="ja-JP" altLang="en-US" sz="2800" b="1" dirty="0">
                <a:latin typeface="メイリオ" panose="020B0604030504040204" pitchFamily="50" charset="-128"/>
                <a:ea typeface="メイリオ" panose="020B0604030504040204" pitchFamily="50" charset="-128"/>
              </a:rPr>
              <a:t>地形：谷や沢などが多数存在</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信濃川の北側は多くの谷や沢などがあり、水が集まりやすい地形をしているため、土砂災害が起きる可能性がある</a:t>
            </a:r>
          </a:p>
        </p:txBody>
      </p:sp>
      <p:sp>
        <p:nvSpPr>
          <p:cNvPr id="27" name="テキスト ボックス 26"/>
          <p:cNvSpPr txBox="1"/>
          <p:nvPr/>
        </p:nvSpPr>
        <p:spPr>
          <a:xfrm>
            <a:off x="5135680" y="5492160"/>
            <a:ext cx="4852610" cy="523220"/>
          </a:xfrm>
          <a:prstGeom prst="rect">
            <a:avLst/>
          </a:prstGeom>
          <a:noFill/>
        </p:spPr>
        <p:txBody>
          <a:bodyPr wrap="none" rtlCol="0">
            <a:spAutoFit/>
          </a:bodyPr>
          <a:lstStyle/>
          <a:p>
            <a:r>
              <a:rPr kumimoji="1" lang="ja-JP" altLang="en-US" sz="2800" b="1" dirty="0">
                <a:latin typeface="メイリオ" panose="020B0604030504040204" pitchFamily="50" charset="-128"/>
                <a:ea typeface="メイリオ" panose="020B0604030504040204" pitchFamily="50" charset="-128"/>
              </a:rPr>
              <a:t>土砂災害のおそれのある箇所</a:t>
            </a:r>
          </a:p>
        </p:txBody>
      </p:sp>
      <p:cxnSp>
        <p:nvCxnSpPr>
          <p:cNvPr id="3" name="直線コネクタ 2"/>
          <p:cNvCxnSpPr>
            <a:cxnSpLocks/>
            <a:endCxn id="6" idx="7"/>
          </p:cNvCxnSpPr>
          <p:nvPr/>
        </p:nvCxnSpPr>
        <p:spPr>
          <a:xfrm flipH="1">
            <a:off x="3454259" y="2193363"/>
            <a:ext cx="770186" cy="712963"/>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5774601" y="906615"/>
            <a:ext cx="4850054" cy="1077218"/>
          </a:xfrm>
          <a:prstGeom prst="rect">
            <a:avLst/>
          </a:prstGeom>
          <a:noFill/>
        </p:spPr>
        <p:txBody>
          <a:bodyPr wrap="square" rtlCol="0">
            <a:spAutoFit/>
          </a:bodyPr>
          <a:lstStyle/>
          <a:p>
            <a:r>
              <a:rPr kumimoji="1" lang="ja-JP" altLang="en-US" sz="2000" dirty="0">
                <a:latin typeface="メイリオ" panose="020B0604030504040204" pitchFamily="50" charset="-128"/>
                <a:ea typeface="メイリオ" panose="020B0604030504040204" pitchFamily="50" charset="-128"/>
              </a:rPr>
              <a:t>津南町は</a:t>
            </a:r>
            <a:r>
              <a:rPr kumimoji="1" lang="ja-JP" altLang="en-US" sz="2400" b="1" dirty="0">
                <a:latin typeface="メイリオ" panose="020B0604030504040204" pitchFamily="50" charset="-128"/>
                <a:ea typeface="メイリオ" panose="020B0604030504040204" pitchFamily="50" charset="-128"/>
              </a:rPr>
              <a:t>“フォッサマグナ”</a:t>
            </a:r>
            <a:r>
              <a:rPr kumimoji="1" lang="ja-JP" altLang="en-US" sz="2000" dirty="0">
                <a:latin typeface="メイリオ" panose="020B0604030504040204" pitchFamily="50" charset="-128"/>
                <a:ea typeface="メイリオ" panose="020B0604030504040204" pitchFamily="50" charset="-128"/>
              </a:rPr>
              <a:t>と呼ばれる、比較的新しい時代にできた地層とされる範囲に含まれている</a:t>
            </a:r>
          </a:p>
        </p:txBody>
      </p:sp>
      <p:sp>
        <p:nvSpPr>
          <p:cNvPr id="15" name="テキスト ボックス 14">
            <a:extLst>
              <a:ext uri="{FF2B5EF4-FFF2-40B4-BE49-F238E27FC236}">
                <a16:creationId xmlns:a16="http://schemas.microsoft.com/office/drawing/2014/main" id="{14454210-A4F3-4410-8D03-8417AAC0E9AE}"/>
              </a:ext>
            </a:extLst>
          </p:cNvPr>
          <p:cNvSpPr txBox="1"/>
          <p:nvPr/>
        </p:nvSpPr>
        <p:spPr>
          <a:xfrm>
            <a:off x="5774602" y="6610335"/>
            <a:ext cx="4893399"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出典：新潟県土木部</a:t>
            </a:r>
          </a:p>
        </p:txBody>
      </p:sp>
      <p:pic>
        <p:nvPicPr>
          <p:cNvPr id="2" name="図 1">
            <a:extLst>
              <a:ext uri="{FF2B5EF4-FFF2-40B4-BE49-F238E27FC236}">
                <a16:creationId xmlns:a16="http://schemas.microsoft.com/office/drawing/2014/main" id="{0F6D99B1-2D06-81E2-88EB-6EC907C46352}"/>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4" name="テキスト ボックス 3">
            <a:extLst>
              <a:ext uri="{FF2B5EF4-FFF2-40B4-BE49-F238E27FC236}">
                <a16:creationId xmlns:a16="http://schemas.microsoft.com/office/drawing/2014/main" id="{4C77099C-E5A7-113D-33D2-DBE3481F184B}"/>
              </a:ext>
            </a:extLst>
          </p:cNvPr>
          <p:cNvSpPr txBox="1"/>
          <p:nvPr/>
        </p:nvSpPr>
        <p:spPr>
          <a:xfrm>
            <a:off x="65000" y="91440"/>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〇〇〇の地形・地質</a:t>
            </a:r>
          </a:p>
        </p:txBody>
      </p:sp>
      <p:sp>
        <p:nvSpPr>
          <p:cNvPr id="9" name="テキスト ボックス 8">
            <a:extLst>
              <a:ext uri="{FF2B5EF4-FFF2-40B4-BE49-F238E27FC236}">
                <a16:creationId xmlns:a16="http://schemas.microsoft.com/office/drawing/2014/main" id="{8CD11287-24E3-E889-869E-20B852FAE6D2}"/>
              </a:ext>
            </a:extLst>
          </p:cNvPr>
          <p:cNvSpPr txBox="1"/>
          <p:nvPr/>
        </p:nvSpPr>
        <p:spPr>
          <a:xfrm>
            <a:off x="982717" y="3206442"/>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授業を実施するエリアの特徴を記載する</a:t>
            </a:r>
          </a:p>
        </p:txBody>
      </p:sp>
      <p:sp>
        <p:nvSpPr>
          <p:cNvPr id="11" name="テキスト ボックス 10">
            <a:extLst>
              <a:ext uri="{FF2B5EF4-FFF2-40B4-BE49-F238E27FC236}">
                <a16:creationId xmlns:a16="http://schemas.microsoft.com/office/drawing/2014/main" id="{D4F1CCE7-6FFE-440F-BA98-65056AC3B755}"/>
              </a:ext>
            </a:extLst>
          </p:cNvPr>
          <p:cNvSpPr txBox="1"/>
          <p:nvPr/>
        </p:nvSpPr>
        <p:spPr>
          <a:xfrm>
            <a:off x="3454259" y="4643"/>
            <a:ext cx="869079" cy="291740"/>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ちしつ</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EE19BCEF-ED86-E4D8-9599-C1CAB2A9CDAC}"/>
              </a:ext>
            </a:extLst>
          </p:cNvPr>
          <p:cNvSpPr txBox="1"/>
          <p:nvPr/>
        </p:nvSpPr>
        <p:spPr>
          <a:xfrm>
            <a:off x="9717635" y="1734825"/>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そんざい</a:t>
            </a:r>
            <a:endParaRPr kumimoji="1" lang="en-US" altLang="ja-JP" sz="12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B5223CDE-2FD6-9C65-9F88-18FE395B6E2F}"/>
              </a:ext>
            </a:extLst>
          </p:cNvPr>
          <p:cNvSpPr txBox="1"/>
          <p:nvPr/>
        </p:nvSpPr>
        <p:spPr>
          <a:xfrm>
            <a:off x="5893067" y="3420458"/>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ちしつ</a:t>
            </a:r>
            <a:endParaRPr kumimoji="1" lang="en-US" altLang="ja-JP" sz="12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1E61130E-E029-367B-7D73-A0EBD879DD8D}"/>
              </a:ext>
            </a:extLst>
          </p:cNvPr>
          <p:cNvSpPr txBox="1"/>
          <p:nvPr/>
        </p:nvSpPr>
        <p:spPr>
          <a:xfrm>
            <a:off x="6979880" y="3419014"/>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ひかくてき</a:t>
            </a:r>
            <a:endParaRPr kumimoji="1" lang="en-US" altLang="ja-JP" sz="1200"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DFE558A9-289A-31C9-431F-7B754F22CF50}"/>
              </a:ext>
            </a:extLst>
          </p:cNvPr>
          <p:cNvSpPr txBox="1"/>
          <p:nvPr/>
        </p:nvSpPr>
        <p:spPr>
          <a:xfrm>
            <a:off x="9100817" y="3432738"/>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ちしつ</a:t>
            </a:r>
            <a:endParaRPr kumimoji="1" lang="en-US" altLang="ja-JP" sz="12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71698F73-C9A5-2E0B-D449-22ED64F5BCE6}"/>
              </a:ext>
            </a:extLst>
          </p:cNvPr>
          <p:cNvSpPr txBox="1"/>
          <p:nvPr/>
        </p:nvSpPr>
        <p:spPr>
          <a:xfrm>
            <a:off x="7880168" y="3417570"/>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なんじゃく</a:t>
            </a:r>
            <a:endParaRPr kumimoji="1" lang="en-US" altLang="ja-JP" sz="12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F40DBCA2-12C0-6E8E-C337-93DD96A368D3}"/>
              </a:ext>
            </a:extLst>
          </p:cNvPr>
          <p:cNvSpPr txBox="1"/>
          <p:nvPr/>
        </p:nvSpPr>
        <p:spPr>
          <a:xfrm>
            <a:off x="5284983" y="5112766"/>
            <a:ext cx="1622033"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どしゃ　</a:t>
            </a:r>
            <a:r>
              <a:rPr kumimoji="1" lang="ja-JP" altLang="en-US" sz="1200" dirty="0" err="1">
                <a:latin typeface="メイリオ" panose="020B0604030504040204" pitchFamily="50" charset="-128"/>
                <a:ea typeface="メイリオ" panose="020B0604030504040204" pitchFamily="50" charset="-128"/>
              </a:rPr>
              <a:t>さ</a:t>
            </a:r>
            <a:r>
              <a:rPr kumimoji="1" lang="ja-JP" altLang="en-US" sz="1200" dirty="0">
                <a:latin typeface="メイリオ" panose="020B0604030504040204" pitchFamily="50" charset="-128"/>
                <a:ea typeface="メイリオ" panose="020B0604030504040204" pitchFamily="50" charset="-128"/>
              </a:rPr>
              <a:t>いがい</a:t>
            </a:r>
            <a:endParaRPr kumimoji="1" lang="en-US" altLang="ja-JP" sz="12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F72EBF5D-F19D-75EA-DE6F-A74641D4F27D}"/>
              </a:ext>
            </a:extLst>
          </p:cNvPr>
          <p:cNvSpPr txBox="1"/>
          <p:nvPr/>
        </p:nvSpPr>
        <p:spPr>
          <a:xfrm>
            <a:off x="9139625" y="5089906"/>
            <a:ext cx="699991" cy="663864"/>
          </a:xfrm>
          <a:prstGeom prst="rect">
            <a:avLst/>
          </a:prstGeom>
          <a:noFill/>
          <a:ln>
            <a:noFill/>
          </a:ln>
        </p:spPr>
        <p:txBody>
          <a:bodyPr wrap="square" rtlCol="0" anchor="ctr" anchorCtr="0">
            <a:noAutofit/>
          </a:bodyPr>
          <a:lstStyle/>
          <a:p>
            <a:pPr algn="dist"/>
            <a:r>
              <a:rPr kumimoji="1" lang="ja-JP" altLang="en-US" sz="1200" dirty="0" err="1">
                <a:latin typeface="メイリオ" panose="020B0604030504040204" pitchFamily="50" charset="-128"/>
                <a:ea typeface="メイリオ" panose="020B0604030504040204" pitchFamily="50" charset="-128"/>
              </a:rPr>
              <a:t>かしょ</a:t>
            </a:r>
            <a:endParaRPr kumimoji="1" lang="en-US" altLang="ja-JP" sz="1200" dirty="0">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B8BE56DC-EF33-0859-F43A-47F5F0140A7A}"/>
              </a:ext>
            </a:extLst>
          </p:cNvPr>
          <p:cNvSpPr txBox="1"/>
          <p:nvPr/>
        </p:nvSpPr>
        <p:spPr>
          <a:xfrm>
            <a:off x="5244912" y="5742446"/>
            <a:ext cx="2851828" cy="663864"/>
          </a:xfrm>
          <a:prstGeom prst="rect">
            <a:avLst/>
          </a:prstGeom>
          <a:noFill/>
          <a:ln>
            <a:noFill/>
          </a:ln>
        </p:spPr>
        <p:txBody>
          <a:bodyPr wrap="square" rtlCol="0" anchor="ctr" anchorCtr="0">
            <a:noAutofit/>
          </a:bodyPr>
          <a:lstStyle/>
          <a:p>
            <a:pPr algn="dist"/>
            <a:r>
              <a:rPr kumimoji="1" lang="ja-JP" altLang="en-US" sz="1200" dirty="0">
                <a:solidFill>
                  <a:srgbClr val="FF0000"/>
                </a:solidFill>
                <a:latin typeface="メイリオ" panose="020B0604030504040204" pitchFamily="50" charset="-128"/>
                <a:ea typeface="メイリオ" panose="020B0604030504040204" pitchFamily="50" charset="-128"/>
              </a:rPr>
              <a:t>どしゃ　さいがい　けいかい　くいき</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C7148FB9-9299-D2C6-B39D-46FA02824333}"/>
              </a:ext>
            </a:extLst>
          </p:cNvPr>
          <p:cNvSpPr txBox="1"/>
          <p:nvPr/>
        </p:nvSpPr>
        <p:spPr>
          <a:xfrm>
            <a:off x="9432953" y="5715365"/>
            <a:ext cx="785467" cy="663864"/>
          </a:xfrm>
          <a:prstGeom prst="rect">
            <a:avLst/>
          </a:prstGeom>
          <a:noFill/>
          <a:ln>
            <a:noFill/>
          </a:ln>
        </p:spPr>
        <p:txBody>
          <a:bodyPr wrap="square" rtlCol="0" anchor="ctr" anchorCtr="0">
            <a:noAutofit/>
          </a:bodyPr>
          <a:lstStyle/>
          <a:p>
            <a:pPr algn="dist"/>
            <a:r>
              <a:rPr kumimoji="1" lang="ja-JP" altLang="en-US" sz="1200" dirty="0" err="1">
                <a:solidFill>
                  <a:srgbClr val="FF0000"/>
                </a:solidFill>
                <a:latin typeface="メイリオ" panose="020B0604030504040204" pitchFamily="50" charset="-128"/>
                <a:ea typeface="メイリオ" panose="020B0604030504040204" pitchFamily="50" charset="-128"/>
              </a:rPr>
              <a:t>かしょ</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8" name="スライド番号プレースホルダー 9">
            <a:extLst>
              <a:ext uri="{FF2B5EF4-FFF2-40B4-BE49-F238E27FC236}">
                <a16:creationId xmlns:a16="http://schemas.microsoft.com/office/drawing/2014/main" id="{707ED63E-3FA9-C989-4BFC-2859DC7075BD}"/>
              </a:ext>
            </a:extLst>
          </p:cNvPr>
          <p:cNvSpPr>
            <a:spLocks noGrp="1"/>
          </p:cNvSpPr>
          <p:nvPr>
            <p:ph type="sldNum" sz="quarter" idx="12"/>
          </p:nvPr>
        </p:nvSpPr>
        <p:spPr>
          <a:xfrm>
            <a:off x="10134600"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77175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10235</TotalTime>
  <Words>1170</Words>
  <Application>Microsoft Office PowerPoint</Application>
  <PresentationFormat>ワイド画面</PresentationFormat>
  <Paragraphs>152</Paragraphs>
  <Slides>5</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vt:i4>
      </vt:variant>
    </vt:vector>
  </HeadingPairs>
  <TitlesOfParts>
    <vt:vector size="13" baseType="lpstr">
      <vt:lpstr>ＭＳ Ｐゴシック</vt:lpstr>
      <vt:lpstr>游ゴシック</vt:lpstr>
      <vt:lpstr>メイリオ</vt:lpstr>
      <vt:lpstr>ＭＳ ゴシック</vt:lpstr>
      <vt:lpstr>Calibri</vt:lpstr>
      <vt:lpstr>Calibri Light</vt:lpstr>
      <vt:lpstr>Arial</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07-PE0559</dc:creator>
  <cp:lastModifiedBy>新潟県</cp:lastModifiedBy>
  <cp:revision>1071</cp:revision>
  <cp:lastPrinted>2026-07-13T05:32:53Z</cp:lastPrinted>
  <dcterms:created xsi:type="dcterms:W3CDTF">2020-08-24T09:47:12Z</dcterms:created>
  <dcterms:modified xsi:type="dcterms:W3CDTF">2026-08-14T02:40:31Z</dcterms:modified>
</cp:coreProperties>
</file>