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 autoCompressPictures="0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256" r:id="rId2"/>
    <p:sldId id="1782" r:id="rId3"/>
    <p:sldId id="281" r:id="rId4"/>
    <p:sldId id="1785" r:id="rId5"/>
    <p:sldId id="308" r:id="rId6"/>
    <p:sldId id="309" r:id="rId7"/>
    <p:sldId id="1787" r:id="rId8"/>
    <p:sldId id="1788" r:id="rId9"/>
  </p:sldIdLst>
  <p:sldSz cx="12192000" cy="6858000"/>
  <p:notesSz cx="7099300" cy="10234613"/>
  <p:embeddedFontLst>
    <p:embeddedFont>
      <p:font typeface="BIZ UDPゴシック" panose="020B0400000000000000" pitchFamily="50" charset="-128"/>
      <p:regular r:id="rId12"/>
      <p:bold r:id="rId13"/>
    </p:embeddedFont>
    <p:embeddedFont>
      <p:font typeface="メイリオ" panose="020B0604030504040204" pitchFamily="50" charset="-128"/>
      <p:regular r:id="rId14"/>
      <p:bold r:id="rId15"/>
      <p:italic r:id="rId16"/>
      <p:boldItalic r:id="rId17"/>
    </p:embeddedFont>
    <p:embeddedFont>
      <p:font typeface="游ゴシック" panose="020B0400000000000000" pitchFamily="50" charset="-128"/>
      <p:regular r:id="rId18"/>
      <p:bold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07-PE0559" initials="0" lastIdx="1" clrIdx="0">
    <p:extLst>
      <p:ext uri="{19B8F6BF-5375-455C-9EA6-DF929625EA0E}">
        <p15:presenceInfo xmlns:p15="http://schemas.microsoft.com/office/powerpoint/2012/main" userId="S::H-Satou@nceinccojp2.onmicrosoft.com::ea8fcc43-05d7-47eb-90be-6a3be02bba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5353"/>
    <a:srgbClr val="EC5A5A"/>
    <a:srgbClr val="0070C0"/>
    <a:srgbClr val="5B9BD5"/>
    <a:srgbClr val="214DA0"/>
    <a:srgbClr val="C00000"/>
    <a:srgbClr val="F7D9DA"/>
    <a:srgbClr val="F2C0C1"/>
    <a:srgbClr val="EDA4A5"/>
    <a:srgbClr val="E8E9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21" autoAdjust="0"/>
    <p:restoredTop sz="72904" autoAdjust="0"/>
  </p:normalViewPr>
  <p:slideViewPr>
    <p:cSldViewPr snapToGrid="0">
      <p:cViewPr varScale="1">
        <p:scale>
          <a:sx n="65" d="100"/>
          <a:sy n="65" d="100"/>
        </p:scale>
        <p:origin x="894" y="51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3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93A6887-7F11-4B65-A981-7101893C81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AA15208-E28C-4EDA-882B-43C2834DEB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F5CD9-1BC7-4322-A0AF-8CBD11DAA09C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C5C71D3-A553-4BDD-BC0E-80917D432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2309"/>
            <a:ext cx="3077137" cy="5123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C94B761-B5EE-459A-8619-403E17B358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0506" y="9722309"/>
            <a:ext cx="3077137" cy="5123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17BBF-2506-419F-BDAD-6695407A8C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1175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601" y="4924989"/>
            <a:ext cx="5680103" cy="4029684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2309"/>
            <a:ext cx="3077137" cy="51230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8" name="ヘッダー プレースホルダー 7">
            <a:extLst>
              <a:ext uri="{FF2B5EF4-FFF2-40B4-BE49-F238E27FC236}">
                <a16:creationId xmlns:a16="http://schemas.microsoft.com/office/drawing/2014/main" id="{6AC1BE29-42C0-4851-B748-E81A40789E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40052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（自己紹介）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（生徒へ投げかけ）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●マイ・タイムラインを知っている、聞いたことがある人はいますか？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●実際に逃げた人はいますか？</a:t>
            </a:r>
          </a:p>
        </p:txBody>
      </p:sp>
    </p:spTree>
    <p:extLst>
      <p:ext uri="{BB962C8B-B14F-4D97-AF65-F5344CB8AC3E}">
        <p14:creationId xmlns:p14="http://schemas.microsoft.com/office/powerpoint/2010/main" val="1616916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752475" y="1177925"/>
            <a:ext cx="5657850" cy="318293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●水害が発生した時のニュースで、「逃げようか迷っていたら、急に道路が川のように</a:t>
            </a:r>
            <a:r>
              <a:rPr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…</a:t>
            </a:r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」とか、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「長年住んでて、こんなのは初めて！」　なんてことを話している場面を 見たことはないでしょうか？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●これは、災害リスクを確認していなかったり、避難のタイミングを間違えてしまった例と言えます。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A6994-5F9D-48ED-83A3-550565F20F5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4022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逃げ遅れてしまう原因は大きく２つあると考えます。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●１つ目が「逃げるという決断ができない」です。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以前も大丈夫だったから、自分は大丈夫、まわりが避難していないから大丈夫、と思ってしまう。ニュースで「家の前まで水が来ていたので避難した。こんな災害は初めて。まさか自分が被災するとは」という言葉もよく聞くと思います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・避難の準備ができていないから、面倒に感じてしまう。大人になるほど、「大事な家に、もし洪水が来たら」というイメージができなくなり、大丈夫であってほしいと思ってしまいがちです。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・逃げる必要性を感じないと、避難に備えることができません。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●２つ目が「防災に関する知識が不足」です。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・水害の特徴や、防災情報の意味が分からない。安全に最新情報を得る方法を知らない。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・水は高いところから低いところへ流れますので、信濃川の上流や中小河川の状況も気にする必要があります。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A6994-5F9D-48ED-83A3-550565F20F56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6390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●マイ・タイムラインとは、水害・土砂災害に備えて、前もってとるべき行動を</a:t>
            </a:r>
            <a:endParaRPr kumimoji="1"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時間ごとに整理した自分の避難行動計画です。</a:t>
            </a:r>
            <a:endParaRPr kumimoji="1"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・危険な場所はどこか　・避難のために必要な物は何か　・いつ避難すればよいのか（避難スイッチ）　・避難する場所はどこなのか</a:t>
            </a:r>
            <a:endParaRPr lang="en-US" altLang="ja-JP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・避難の時に何に注意すればよいのか　</a:t>
            </a:r>
            <a:r>
              <a:rPr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が基本になります。</a:t>
            </a:r>
            <a:endParaRPr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defTabSz="882213">
              <a:defRPr/>
            </a:pP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●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今回の授業用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を通じて、</a:t>
            </a:r>
            <a:r>
              <a:rPr lang="ja-JP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  <a:cs typeface="Times New Roman" panose="02020603050405020304" pitchFamily="18" charset="0"/>
              </a:rPr>
              <a:t>中身を学びながら仕上げていきます。</a:t>
            </a:r>
          </a:p>
        </p:txBody>
      </p:sp>
    </p:spTree>
    <p:extLst>
      <p:ext uri="{BB962C8B-B14F-4D97-AF65-F5344CB8AC3E}">
        <p14:creationId xmlns:p14="http://schemas.microsoft.com/office/powerpoint/2010/main" val="2364827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●授業の目的は、災害発生時の逃げ遅れをゼロにすることです。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●マイ・タイムラインの作成を通じて、自分の命は自分で守り、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率先して安全を確保するための行動ができる人になりましょう。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5325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37275" cy="34528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●全３回の授業の流れです。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●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本日の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１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時間目は、自分が住む地域の特徴と、ハザードマップについて学びます。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●次の２時間目は、警戒レベルの意味を学習し、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豪雨時に得るべき情報を調べ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てもらいます。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●そして、最後の３時間目は、マイ・タイムラインを仕上げます。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●このような流れで全３回の授業を実施します。</a:t>
            </a:r>
          </a:p>
        </p:txBody>
      </p:sp>
    </p:spTree>
    <p:extLst>
      <p:ext uri="{BB962C8B-B14F-4D97-AF65-F5344CB8AC3E}">
        <p14:creationId xmlns:p14="http://schemas.microsoft.com/office/powerpoint/2010/main" val="2272646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●では、１時間目の授業です。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0653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●本日の学習内容は４つあります。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１</a:t>
            </a: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. 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〇〇〇の特徴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２</a:t>
            </a: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. 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過去の災害と防災施設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３</a:t>
            </a: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. 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災害から生き抜く方法</a:t>
            </a:r>
          </a:p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４</a:t>
            </a:r>
            <a:r>
              <a:rPr kumimoji="1" lang="en-US" altLang="ja-JP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. </a:t>
            </a:r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ハザードマップの見方</a:t>
            </a:r>
            <a:endParaRPr kumimoji="1" lang="en-US" altLang="ja-JP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0164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F374-7A9E-4B5B-8398-25923AFBA4F1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573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6E42-716A-4007-8AB2-ED1B0C305BD8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52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1A61-720D-424C-986D-BED8A969DA12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12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B59F6-BAD1-4AA2-BC14-17928811EC32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5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DCF31-7DF0-4D1F-A63B-4616FAC01971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96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BA5BE-C80B-4C3D-BB6A-BFB8B0335372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772D-CF34-4FBE-B0CB-1720DA979718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072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0D3F6-50A8-4C0B-A3A3-31EAEE6ACD9D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20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D0F-5177-484F-B105-4858C294B432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94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FB061-6F5D-462D-8F53-F92D6903E190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56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6C6A-41ED-496B-B053-11F015C95472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94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B6838-A77A-4EBD-9EA5-A14474B6F383}" type="datetime1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58C4-C82E-4833-8098-8F727F1E61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00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DE4B950-972E-62F7-6123-CEBBC76215C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7124" y="0"/>
            <a:ext cx="12209124" cy="6858000"/>
          </a:xfrm>
          <a:prstGeom prst="rect">
            <a:avLst/>
          </a:prstGeom>
        </p:spPr>
      </p:pic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1775C2B0-4221-42E8-BC98-9150E63CD93A}"/>
              </a:ext>
            </a:extLst>
          </p:cNvPr>
          <p:cNvSpPr/>
          <p:nvPr/>
        </p:nvSpPr>
        <p:spPr>
          <a:xfrm>
            <a:off x="-17124" y="300359"/>
            <a:ext cx="4791075" cy="669774"/>
          </a:xfrm>
          <a:custGeom>
            <a:avLst/>
            <a:gdLst>
              <a:gd name="connsiteX0" fmla="*/ 0 w 4791075"/>
              <a:gd name="connsiteY0" fmla="*/ 0 h 669774"/>
              <a:gd name="connsiteX1" fmla="*/ 1106412 w 4791075"/>
              <a:gd name="connsiteY1" fmla="*/ 0 h 669774"/>
              <a:gd name="connsiteX2" fmla="*/ 4019550 w 4791075"/>
              <a:gd name="connsiteY2" fmla="*/ 0 h 669774"/>
              <a:gd name="connsiteX3" fmla="*/ 4456188 w 4791075"/>
              <a:gd name="connsiteY3" fmla="*/ 0 h 669774"/>
              <a:gd name="connsiteX4" fmla="*/ 4791075 w 4791075"/>
              <a:gd name="connsiteY4" fmla="*/ 334887 h 669774"/>
              <a:gd name="connsiteX5" fmla="*/ 4456188 w 4791075"/>
              <a:gd name="connsiteY5" fmla="*/ 669774 h 669774"/>
              <a:gd name="connsiteX6" fmla="*/ 4019550 w 4791075"/>
              <a:gd name="connsiteY6" fmla="*/ 669774 h 669774"/>
              <a:gd name="connsiteX7" fmla="*/ 1106412 w 4791075"/>
              <a:gd name="connsiteY7" fmla="*/ 669774 h 669774"/>
              <a:gd name="connsiteX8" fmla="*/ 0 w 4791075"/>
              <a:gd name="connsiteY8" fmla="*/ 669774 h 66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91075" h="669774">
                <a:moveTo>
                  <a:pt x="0" y="0"/>
                </a:moveTo>
                <a:lnTo>
                  <a:pt x="1106412" y="0"/>
                </a:lnTo>
                <a:lnTo>
                  <a:pt x="4019550" y="0"/>
                </a:lnTo>
                <a:lnTo>
                  <a:pt x="4456188" y="0"/>
                </a:lnTo>
                <a:cubicBezTo>
                  <a:pt x="4641141" y="0"/>
                  <a:pt x="4791075" y="149934"/>
                  <a:pt x="4791075" y="334887"/>
                </a:cubicBezTo>
                <a:cubicBezTo>
                  <a:pt x="4791075" y="519840"/>
                  <a:pt x="4641141" y="669774"/>
                  <a:pt x="4456188" y="669774"/>
                </a:cubicBezTo>
                <a:lnTo>
                  <a:pt x="4019550" y="669774"/>
                </a:lnTo>
                <a:lnTo>
                  <a:pt x="1106412" y="669774"/>
                </a:lnTo>
                <a:lnTo>
                  <a:pt x="0" y="669774"/>
                </a:lnTo>
                <a:close/>
              </a:path>
            </a:pathLst>
          </a:custGeom>
          <a:solidFill>
            <a:srgbClr val="F0B9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14BDE357-F3D4-4991-B94D-04F40F5127A6}"/>
              </a:ext>
            </a:extLst>
          </p:cNvPr>
          <p:cNvSpPr txBox="1">
            <a:spLocks/>
          </p:cNvSpPr>
          <p:nvPr/>
        </p:nvSpPr>
        <p:spPr>
          <a:xfrm>
            <a:off x="3713172" y="-1603850"/>
            <a:ext cx="4765656" cy="8043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17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ja-JP" sz="4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4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指導教材案</a:t>
            </a:r>
            <a:r>
              <a:rPr lang="en-US" altLang="ja-JP" sz="4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lang="ja-JP" altLang="en-US" sz="2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AEE068F0-436C-4172-ABAD-4BE2405C8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401" y="395610"/>
            <a:ext cx="4333875" cy="622149"/>
          </a:xfrm>
        </p:spPr>
        <p:txBody>
          <a:bodyPr>
            <a:noAutofit/>
          </a:bodyPr>
          <a:lstStyle/>
          <a:p>
            <a:pPr algn="l"/>
            <a:r>
              <a:rPr lang="ja-JP" altLang="en-US" sz="3300" b="1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〇〇中学校総合学習</a:t>
            </a:r>
          </a:p>
        </p:txBody>
      </p:sp>
      <p:sp>
        <p:nvSpPr>
          <p:cNvPr id="6" name="サブタイトル 2">
            <a:extLst>
              <a:ext uri="{FF2B5EF4-FFF2-40B4-BE49-F238E27FC236}">
                <a16:creationId xmlns:a16="http://schemas.microsoft.com/office/drawing/2014/main" id="{5C0F65EE-7F2A-48E6-B8ED-1ED50292C8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1050" y="7098694"/>
            <a:ext cx="7766936" cy="1096899"/>
          </a:xfrm>
        </p:spPr>
        <p:txBody>
          <a:bodyPr>
            <a:noAutofit/>
          </a:bodyPr>
          <a:lstStyle/>
          <a:p>
            <a:pPr algn="r"/>
            <a:r>
              <a:rPr lang="ja-JP" altLang="en-US" sz="3200" dirty="0">
                <a:solidFill>
                  <a:schemeClr val="accent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令和２年●月●日</a:t>
            </a:r>
            <a:endParaRPr lang="en-US" altLang="ja-JP" sz="3200" dirty="0">
              <a:solidFill>
                <a:schemeClr val="accent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/>
            <a:r>
              <a:rPr lang="ja-JP" altLang="en-US" sz="3200" dirty="0">
                <a:solidFill>
                  <a:schemeClr val="accent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新潟県　土木部　河川管理課</a:t>
            </a:r>
            <a:endParaRPr lang="en-US" altLang="ja-JP" sz="3200" dirty="0">
              <a:solidFill>
                <a:schemeClr val="accent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/>
            <a:endParaRPr lang="ja-JP" altLang="en-US" sz="3200" dirty="0">
              <a:solidFill>
                <a:schemeClr val="accent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482A5985-AB1D-4B2B-B057-BFC46435461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1275" y="4889555"/>
            <a:ext cx="4905375" cy="189204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C0C7A59-A736-442A-B528-0C41AB7DFF9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824" b="23252"/>
          <a:stretch/>
        </p:blipFill>
        <p:spPr>
          <a:xfrm>
            <a:off x="9044792" y="521509"/>
            <a:ext cx="3045783" cy="1642413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E7B04EF-40C4-DE3E-8D29-35F7E1AB56BA}"/>
              </a:ext>
            </a:extLst>
          </p:cNvPr>
          <p:cNvGrpSpPr/>
          <p:nvPr/>
        </p:nvGrpSpPr>
        <p:grpSpPr>
          <a:xfrm>
            <a:off x="1658961" y="970133"/>
            <a:ext cx="8874079" cy="3996468"/>
            <a:chOff x="2068678" y="1355537"/>
            <a:chExt cx="8018297" cy="3611064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9B040B53-8A57-4F44-9D32-847387ED4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8678" y="2778726"/>
              <a:ext cx="2524125" cy="1471325"/>
            </a:xfrm>
            <a:prstGeom prst="rect">
              <a:avLst/>
            </a:prstGeom>
          </p:spPr>
        </p:pic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1186B469-A2F9-4658-B562-EF3AAB81F1B5}"/>
                </a:ext>
              </a:extLst>
            </p:cNvPr>
            <p:cNvGrpSpPr/>
            <p:nvPr/>
          </p:nvGrpSpPr>
          <p:grpSpPr>
            <a:xfrm>
              <a:off x="2105025" y="4050696"/>
              <a:ext cx="7981950" cy="915905"/>
              <a:chOff x="581025" y="3971526"/>
              <a:chExt cx="7981950" cy="915905"/>
            </a:xfrm>
          </p:grpSpPr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6CC9A2BD-DDB3-48E7-8BA2-9371BF89466C}"/>
                  </a:ext>
                </a:extLst>
              </p:cNvPr>
              <p:cNvGrpSpPr/>
              <p:nvPr/>
            </p:nvGrpSpPr>
            <p:grpSpPr>
              <a:xfrm>
                <a:off x="581025" y="3971526"/>
                <a:ext cx="7981950" cy="915905"/>
                <a:chOff x="581025" y="3836812"/>
                <a:chExt cx="7981950" cy="915905"/>
              </a:xfrm>
            </p:grpSpPr>
            <p:sp>
              <p:nvSpPr>
                <p:cNvPr id="8" name="四角形: 角を丸くする 7">
                  <a:extLst>
                    <a:ext uri="{FF2B5EF4-FFF2-40B4-BE49-F238E27FC236}">
                      <a16:creationId xmlns:a16="http://schemas.microsoft.com/office/drawing/2014/main" id="{80E17DDC-59FA-4EC2-8C1E-6ED06BD2070D}"/>
                    </a:ext>
                  </a:extLst>
                </p:cNvPr>
                <p:cNvSpPr/>
                <p:nvPr/>
              </p:nvSpPr>
              <p:spPr>
                <a:xfrm>
                  <a:off x="581025" y="3944629"/>
                  <a:ext cx="7981950" cy="71916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A7E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2" name="楕円 11">
                  <a:extLst>
                    <a:ext uri="{FF2B5EF4-FFF2-40B4-BE49-F238E27FC236}">
                      <a16:creationId xmlns:a16="http://schemas.microsoft.com/office/drawing/2014/main" id="{2FCD2EE9-B914-47B4-B828-C2D76B67877F}"/>
                    </a:ext>
                  </a:extLst>
                </p:cNvPr>
                <p:cNvSpPr/>
                <p:nvPr/>
              </p:nvSpPr>
              <p:spPr>
                <a:xfrm>
                  <a:off x="1464590" y="3836812"/>
                  <a:ext cx="915905" cy="915905"/>
                </a:xfrm>
                <a:prstGeom prst="ellipse">
                  <a:avLst/>
                </a:prstGeom>
                <a:solidFill>
                  <a:schemeClr val="bg1"/>
                </a:solidFill>
                <a:ln w="76200">
                  <a:solidFill>
                    <a:srgbClr val="0A7EC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10" name="タイトル 1">
                <a:extLst>
                  <a:ext uri="{FF2B5EF4-FFF2-40B4-BE49-F238E27FC236}">
                    <a16:creationId xmlns:a16="http://schemas.microsoft.com/office/drawing/2014/main" id="{B5C0E663-4BBD-477C-9CA1-63DA717BDA5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7700" y="4216180"/>
                <a:ext cx="7848600" cy="60484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ja-JP" altLang="en-US" sz="3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～　　 マ</a:t>
                </a:r>
                <a:r>
                  <a:rPr lang="ja-JP" altLang="en-US" sz="3800" b="1" spc="-100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イ</a:t>
                </a:r>
                <a:r>
                  <a:rPr lang="ja-JP" altLang="en-US" sz="3800" b="1" spc="-50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・</a:t>
                </a:r>
                <a:r>
                  <a:rPr lang="ja-JP" altLang="en-US" sz="3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タイムライン</a:t>
                </a:r>
                <a:r>
                  <a:rPr lang="ja-JP" altLang="en-US" sz="3800" b="1">
                    <a:solidFill>
                      <a:schemeClr val="accent4">
                        <a:lumMod val="60000"/>
                        <a:lumOff val="40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教室</a:t>
                </a:r>
                <a:r>
                  <a:rPr lang="ja-JP" altLang="en-US" sz="3800" b="1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～</a:t>
                </a:r>
                <a:endParaRPr lang="ja-JP" altLang="en-US" sz="3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EE8C415D-3568-481B-8D16-43DD28DD87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68323" y="4074753"/>
                <a:ext cx="498934" cy="678456"/>
              </a:xfrm>
              <a:prstGeom prst="rect">
                <a:avLst/>
              </a:prstGeom>
            </p:spPr>
          </p:pic>
        </p:grpSp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D67ACEA0-2EE1-467A-B8D9-4E1C98BEE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35918" y="1355537"/>
              <a:ext cx="7920164" cy="2454464"/>
            </a:xfrm>
            <a:prstGeom prst="rect">
              <a:avLst/>
            </a:prstGeom>
            <a:effectLst>
              <a:outerShdw dist="101600" dir="2700000" algn="tl" rotWithShape="0">
                <a:schemeClr val="tx2">
                  <a:lumMod val="50000"/>
                  <a:alpha val="40000"/>
                </a:schemeClr>
              </a:outerShdw>
            </a:effectLst>
          </p:spPr>
        </p:pic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670DB6AC-52EF-8E0A-F670-D8BFF39A2E11}"/>
              </a:ext>
            </a:extLst>
          </p:cNvPr>
          <p:cNvGrpSpPr/>
          <p:nvPr/>
        </p:nvGrpSpPr>
        <p:grpSpPr>
          <a:xfrm>
            <a:off x="9135873" y="5226188"/>
            <a:ext cx="1362075" cy="1362075"/>
            <a:chOff x="438150" y="1133474"/>
            <a:chExt cx="1362075" cy="1362075"/>
          </a:xfrm>
        </p:grpSpPr>
        <p:sp>
          <p:nvSpPr>
            <p:cNvPr id="15" name="楕円 14">
              <a:extLst>
                <a:ext uri="{FF2B5EF4-FFF2-40B4-BE49-F238E27FC236}">
                  <a16:creationId xmlns:a16="http://schemas.microsoft.com/office/drawing/2014/main" id="{CCAEA7CC-47F9-DA52-0BCE-05F1C5781D29}"/>
                </a:ext>
              </a:extLst>
            </p:cNvPr>
            <p:cNvSpPr/>
            <p:nvPr/>
          </p:nvSpPr>
          <p:spPr>
            <a:xfrm>
              <a:off x="438150" y="1133474"/>
              <a:ext cx="1362075" cy="1362075"/>
            </a:xfrm>
            <a:prstGeom prst="ellipse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B308DEB4-9D0E-38B7-EC3D-93734BE6342A}"/>
                </a:ext>
              </a:extLst>
            </p:cNvPr>
            <p:cNvSpPr txBox="1"/>
            <p:nvPr/>
          </p:nvSpPr>
          <p:spPr>
            <a:xfrm>
              <a:off x="542923" y="1219200"/>
              <a:ext cx="1152528" cy="1276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lnSpc>
                  <a:spcPts val="5500"/>
                </a:lnSpc>
              </a:pPr>
              <a:r>
                <a:rPr kumimoji="1" lang="en-US" altLang="ja-JP" sz="6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</a:p>
            <a:p>
              <a:pPr algn="ctr">
                <a:lnSpc>
                  <a:spcPts val="2000"/>
                </a:lnSpc>
              </a:pPr>
              <a:r>
                <a:rPr kumimoji="1" lang="ja-JP" altLang="en-US" sz="25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時間目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96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366ECB0-B148-F576-2851-EC731D8B026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70BA2F-0AB8-6695-5F26-C6F7D5E9CFD3}"/>
              </a:ext>
            </a:extLst>
          </p:cNvPr>
          <p:cNvSpPr txBox="1"/>
          <p:nvPr/>
        </p:nvSpPr>
        <p:spPr>
          <a:xfrm>
            <a:off x="65000" y="98856"/>
            <a:ext cx="9144000" cy="612000"/>
          </a:xfrm>
          <a:prstGeom prst="rect">
            <a:avLst/>
          </a:prstGeom>
          <a:noFill/>
        </p:spPr>
        <p:txBody>
          <a:bodyPr wrap="square" lIns="180000" tIns="252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災害時のニュース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774C59A-1072-FD40-BBB2-7FCC30EA0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0891" y="719329"/>
            <a:ext cx="4150218" cy="415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AC0F858D-A49E-0381-3E14-3CB3648955C2}"/>
              </a:ext>
            </a:extLst>
          </p:cNvPr>
          <p:cNvSpPr/>
          <p:nvPr/>
        </p:nvSpPr>
        <p:spPr>
          <a:xfrm>
            <a:off x="6950335" y="4976874"/>
            <a:ext cx="4994275" cy="1681423"/>
          </a:xfrm>
          <a:prstGeom prst="roundRect">
            <a:avLst>
              <a:gd name="adj" fmla="val 13596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長年住んでて、</a:t>
            </a:r>
            <a:endParaRPr kumimoji="1" lang="en-US" altLang="ja-JP" sz="4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4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こんなのは</a:t>
            </a:r>
            <a:r>
              <a:rPr kumimoji="1" lang="ja-JP" altLang="en-US" sz="4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初めて！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624641BC-244B-8372-E1B1-098404BC5741}"/>
              </a:ext>
            </a:extLst>
          </p:cNvPr>
          <p:cNvSpPr/>
          <p:nvPr/>
        </p:nvSpPr>
        <p:spPr>
          <a:xfrm>
            <a:off x="247390" y="4943798"/>
            <a:ext cx="6421348" cy="1714499"/>
          </a:xfrm>
          <a:prstGeom prst="roundRect">
            <a:avLst>
              <a:gd name="adj" fmla="val 13717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逃げようか迷っていたら、</a:t>
            </a:r>
            <a:endParaRPr kumimoji="1" lang="en-US" altLang="ja-JP" sz="4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4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急に道路が川のように</a:t>
            </a:r>
            <a:r>
              <a:rPr lang="en-US" altLang="ja-JP" sz="4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</a:t>
            </a:r>
            <a:endParaRPr kumimoji="1" lang="ja-JP" altLang="en-US" sz="4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4FD703F8-969A-AE03-DC93-B8B7AF63F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2501" y="2041738"/>
            <a:ext cx="2435225" cy="296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DA1AD60-2E38-EBD3-C1CA-E1FCFADEA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716212" y="2038892"/>
            <a:ext cx="2592582" cy="284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BB09B56-9865-1FFD-1F12-F87CC5CBFEBC}"/>
              </a:ext>
            </a:extLst>
          </p:cNvPr>
          <p:cNvSpPr txBox="1"/>
          <p:nvPr/>
        </p:nvSpPr>
        <p:spPr>
          <a:xfrm>
            <a:off x="644470" y="4993225"/>
            <a:ext cx="368786" cy="344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98133C6-7CB0-C17F-441C-175DAC8ABF03}"/>
              </a:ext>
            </a:extLst>
          </p:cNvPr>
          <p:cNvSpPr txBox="1"/>
          <p:nvPr/>
        </p:nvSpPr>
        <p:spPr>
          <a:xfrm>
            <a:off x="210319" y="-24165"/>
            <a:ext cx="1099496" cy="344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さいがい</a:t>
            </a:r>
            <a:endParaRPr kumimoji="1" lang="en-US" altLang="ja-JP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スライド番号プレースホルダー 9">
            <a:extLst>
              <a:ext uri="{FF2B5EF4-FFF2-40B4-BE49-F238E27FC236}">
                <a16:creationId xmlns:a16="http://schemas.microsoft.com/office/drawing/2014/main" id="{4C76095B-B39B-3586-A347-DA9B3CD15266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1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835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56C29D9-C067-D1FE-9F37-FE1E9635D6B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7B95A30F-8095-4F3F-9E1C-DA068750C9BB}"/>
              </a:ext>
            </a:extLst>
          </p:cNvPr>
          <p:cNvSpPr/>
          <p:nvPr/>
        </p:nvSpPr>
        <p:spPr>
          <a:xfrm>
            <a:off x="1828800" y="1022505"/>
            <a:ext cx="8534400" cy="857967"/>
          </a:xfrm>
          <a:prstGeom prst="roundRect">
            <a:avLst>
              <a:gd name="adj" fmla="val 50000"/>
            </a:avLst>
          </a:prstGeom>
          <a:solidFill>
            <a:srgbClr val="FFFCD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812995-640C-4C69-80C7-6DB9D62C58E8}"/>
              </a:ext>
            </a:extLst>
          </p:cNvPr>
          <p:cNvSpPr txBox="1"/>
          <p:nvPr/>
        </p:nvSpPr>
        <p:spPr>
          <a:xfrm>
            <a:off x="167993" y="77268"/>
            <a:ext cx="9144000" cy="612000"/>
          </a:xfrm>
          <a:prstGeom prst="rect">
            <a:avLst/>
          </a:prstGeom>
          <a:noFill/>
        </p:spPr>
        <p:txBody>
          <a:bodyPr wrap="square" lIns="180000" tIns="252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なぜ、逃げ遅れてしまうのか？</a:t>
            </a:r>
            <a:endParaRPr lang="en-US" altLang="ja-JP" i="0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A6BBA1D1-412C-464D-BE57-C6CB37E011A8}"/>
              </a:ext>
            </a:extLst>
          </p:cNvPr>
          <p:cNvSpPr/>
          <p:nvPr/>
        </p:nvSpPr>
        <p:spPr>
          <a:xfrm>
            <a:off x="1828800" y="3843438"/>
            <a:ext cx="8534400" cy="904059"/>
          </a:xfrm>
          <a:prstGeom prst="roundRect">
            <a:avLst>
              <a:gd name="adj" fmla="val 50000"/>
            </a:avLst>
          </a:prstGeom>
          <a:solidFill>
            <a:srgbClr val="FFFCD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E5092E9-0A1F-4B08-895D-25459D51A975}"/>
              </a:ext>
            </a:extLst>
          </p:cNvPr>
          <p:cNvSpPr txBox="1"/>
          <p:nvPr/>
        </p:nvSpPr>
        <p:spPr>
          <a:xfrm>
            <a:off x="1887762" y="1129393"/>
            <a:ext cx="8640538" cy="554445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4000"/>
              </a:lnSpc>
              <a:spcAft>
                <a:spcPts val="1800"/>
              </a:spcAft>
            </a:pPr>
            <a:r>
              <a:rPr kumimoji="1" lang="ja-JP" altLang="en-US" sz="4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①逃げるという</a:t>
            </a:r>
            <a:r>
              <a:rPr kumimoji="1" lang="ja-JP" altLang="en-US" sz="42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決断ができない</a:t>
            </a:r>
            <a:endParaRPr kumimoji="1" lang="en-US" altLang="ja-JP" sz="4200" b="1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542925">
              <a:lnSpc>
                <a:spcPts val="4000"/>
              </a:lnSpc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・以前も大丈夫だったから、自分は大丈夫！</a:t>
            </a:r>
            <a:endParaRPr kumimoji="1" lang="en-US" altLang="ja-JP" sz="3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542925">
              <a:lnSpc>
                <a:spcPts val="4000"/>
              </a:lnSpc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・まわりが避難していないから大丈夫！</a:t>
            </a:r>
            <a:endParaRPr kumimoji="1" lang="en-US" altLang="ja-JP" sz="3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542925">
              <a:lnSpc>
                <a:spcPts val="4000"/>
              </a:lnSpc>
              <a:spcAft>
                <a:spcPts val="4800"/>
              </a:spcAft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・避難の準備ができていないから面倒</a:t>
            </a:r>
            <a:endParaRPr kumimoji="1" lang="en-US" altLang="ja-JP" sz="3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4000"/>
              </a:lnSpc>
              <a:spcAft>
                <a:spcPts val="1800"/>
              </a:spcAft>
            </a:pPr>
            <a:r>
              <a:rPr kumimoji="1" lang="ja-JP" altLang="en-US" sz="4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②防災に関する</a:t>
            </a:r>
            <a:r>
              <a:rPr kumimoji="1" lang="ja-JP" altLang="en-US" sz="42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知識が不足</a:t>
            </a:r>
            <a:endParaRPr kumimoji="1" lang="en-US" altLang="ja-JP" sz="4200" b="1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542925">
              <a:lnSpc>
                <a:spcPts val="4000"/>
              </a:lnSpc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・水害・土砂災害の特徴がわからない</a:t>
            </a:r>
            <a:endParaRPr kumimoji="1" lang="en-US" altLang="ja-JP" sz="3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542925">
              <a:lnSpc>
                <a:spcPts val="4000"/>
              </a:lnSpc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・防災情報の意味がわからない</a:t>
            </a:r>
          </a:p>
          <a:p>
            <a:pPr marL="542925">
              <a:lnSpc>
                <a:spcPts val="4000"/>
              </a:lnSpc>
            </a:pPr>
            <a:r>
              <a:rPr kumimoji="1" lang="ja-JP" altLang="en-US" sz="3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・安全に最新情報を得られる方法を知らない</a:t>
            </a:r>
            <a:endParaRPr kumimoji="1" lang="en-US" altLang="ja-JP" sz="3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スライド番号プレースホルダー 9">
            <a:extLst>
              <a:ext uri="{FF2B5EF4-FFF2-40B4-BE49-F238E27FC236}">
                <a16:creationId xmlns:a16="http://schemas.microsoft.com/office/drawing/2014/main" id="{FE4C972E-59AD-4E32-9692-D442F3B4C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94043" y="1"/>
            <a:ext cx="2057400" cy="365125"/>
          </a:xfrm>
        </p:spPr>
        <p:txBody>
          <a:bodyPr/>
          <a:lstStyle/>
          <a:p>
            <a:fld id="{316C58C4-C82E-4833-8098-8F727F1E616F}" type="slidenum">
              <a:rPr kumimoji="1" lang="ja-JP" altLang="en-US" sz="16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938CDF8-4798-417A-B49E-1FD8F740AB9C}"/>
              </a:ext>
            </a:extLst>
          </p:cNvPr>
          <p:cNvSpPr txBox="1"/>
          <p:nvPr/>
        </p:nvSpPr>
        <p:spPr>
          <a:xfrm>
            <a:off x="1828800" y="-156561"/>
            <a:ext cx="1633184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938CDF8-4798-417A-B49E-1FD8F740AB9C}"/>
              </a:ext>
            </a:extLst>
          </p:cNvPr>
          <p:cNvSpPr txBox="1"/>
          <p:nvPr/>
        </p:nvSpPr>
        <p:spPr>
          <a:xfrm>
            <a:off x="2645392" y="-164818"/>
            <a:ext cx="1633184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おく</a:t>
            </a:r>
            <a:endParaRPr kumimoji="1" lang="en-US" altLang="ja-JP" sz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5D363DB-1FAB-407C-BEDC-C1314DCE1BBA}"/>
              </a:ext>
            </a:extLst>
          </p:cNvPr>
          <p:cNvSpPr txBox="1"/>
          <p:nvPr/>
        </p:nvSpPr>
        <p:spPr>
          <a:xfrm>
            <a:off x="2632556" y="1014547"/>
            <a:ext cx="1980436" cy="3231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5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lang="ja-JP" altLang="en-US" sz="15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5D363DB-1FAB-407C-BEDC-C1314DCE1BBA}"/>
              </a:ext>
            </a:extLst>
          </p:cNvPr>
          <p:cNvSpPr txBox="1"/>
          <p:nvPr/>
        </p:nvSpPr>
        <p:spPr>
          <a:xfrm>
            <a:off x="4472295" y="2427978"/>
            <a:ext cx="1980436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5D363DB-1FAB-407C-BEDC-C1314DCE1BBA}"/>
              </a:ext>
            </a:extLst>
          </p:cNvPr>
          <p:cNvSpPr txBox="1"/>
          <p:nvPr/>
        </p:nvSpPr>
        <p:spPr>
          <a:xfrm>
            <a:off x="2923722" y="2943247"/>
            <a:ext cx="1980436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ひなん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5D363DB-1FAB-407C-BEDC-C1314DCE1BBA}"/>
              </a:ext>
            </a:extLst>
          </p:cNvPr>
          <p:cNvSpPr txBox="1"/>
          <p:nvPr/>
        </p:nvSpPr>
        <p:spPr>
          <a:xfrm>
            <a:off x="5908705" y="4790357"/>
            <a:ext cx="1980436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とくちょう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B9024D7-240A-35DC-E1ED-08031F910DB4}"/>
              </a:ext>
            </a:extLst>
          </p:cNvPr>
          <p:cNvSpPr txBox="1"/>
          <p:nvPr/>
        </p:nvSpPr>
        <p:spPr>
          <a:xfrm>
            <a:off x="3913940" y="4790357"/>
            <a:ext cx="843849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ctr"/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どしゃ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5034B94-FD22-956B-6D14-A6EDDC239924}"/>
              </a:ext>
            </a:extLst>
          </p:cNvPr>
          <p:cNvSpPr txBox="1"/>
          <p:nvPr/>
        </p:nvSpPr>
        <p:spPr>
          <a:xfrm>
            <a:off x="4072021" y="1921712"/>
            <a:ext cx="1124093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ctr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だいじょうぶ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439C6146-C62E-8634-2F66-1FB9F5EC4029}"/>
              </a:ext>
            </a:extLst>
          </p:cNvPr>
          <p:cNvSpPr txBox="1"/>
          <p:nvPr/>
        </p:nvSpPr>
        <p:spPr>
          <a:xfrm>
            <a:off x="8578706" y="1906650"/>
            <a:ext cx="1124093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ctr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だいじょうぶ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9C20FB2-7D0A-4525-5365-2E6ABCD5E17D}"/>
              </a:ext>
            </a:extLst>
          </p:cNvPr>
          <p:cNvSpPr txBox="1"/>
          <p:nvPr/>
        </p:nvSpPr>
        <p:spPr>
          <a:xfrm>
            <a:off x="7744001" y="2450261"/>
            <a:ext cx="1124093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ctr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だいじょうぶ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BDCE8DA-6426-3993-AC4F-9ACDFC4BA4DA}"/>
              </a:ext>
            </a:extLst>
          </p:cNvPr>
          <p:cNvSpPr txBox="1"/>
          <p:nvPr/>
        </p:nvSpPr>
        <p:spPr>
          <a:xfrm>
            <a:off x="8086844" y="2937343"/>
            <a:ext cx="954695" cy="276999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algn="ctr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めんどう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823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723A635-F710-F1A2-076F-2A412892F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734" y="2982405"/>
            <a:ext cx="5092532" cy="36036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001C1B09-F8BD-48A2-8FA0-F6DE97E587F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812995-640C-4C69-80C7-6DB9D62C58E8}"/>
              </a:ext>
            </a:extLst>
          </p:cNvPr>
          <p:cNvSpPr txBox="1"/>
          <p:nvPr/>
        </p:nvSpPr>
        <p:spPr>
          <a:xfrm>
            <a:off x="65000" y="86499"/>
            <a:ext cx="9144000" cy="612000"/>
          </a:xfrm>
          <a:prstGeom prst="rect">
            <a:avLst/>
          </a:prstGeom>
          <a:noFill/>
        </p:spPr>
        <p:txBody>
          <a:bodyPr wrap="square" lIns="180000" tIns="252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マイ・タイムラインとは・・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9103B8A-4356-46C4-A21A-326E1ABFD5BD}"/>
              </a:ext>
            </a:extLst>
          </p:cNvPr>
          <p:cNvSpPr txBox="1"/>
          <p:nvPr/>
        </p:nvSpPr>
        <p:spPr>
          <a:xfrm>
            <a:off x="1770062" y="947767"/>
            <a:ext cx="8651875" cy="110646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kumimoji="1"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水害・土砂災害に備えて、前もってとるべき</a:t>
            </a:r>
            <a:endParaRPr kumimoji="1" lang="en-US" altLang="ja-JP" sz="3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33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行動を時間ごとに整理した</a:t>
            </a: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CCBDC1FC-773C-4CD6-8419-810F9B85C658}"/>
              </a:ext>
            </a:extLst>
          </p:cNvPr>
          <p:cNvSpPr/>
          <p:nvPr/>
        </p:nvSpPr>
        <p:spPr>
          <a:xfrm>
            <a:off x="2335852" y="1912177"/>
            <a:ext cx="7520293" cy="97636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dist="76200" dir="2700000" algn="tl" rotWithShape="0">
              <a:schemeClr val="accent1">
                <a:lumMod val="7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44000" bIns="0" rtlCol="0" anchor="ctr"/>
          <a:lstStyle/>
          <a:p>
            <a:pPr algn="ctr">
              <a:lnSpc>
                <a:spcPts val="4500"/>
              </a:lnSpc>
            </a:pPr>
            <a:r>
              <a:rPr kumimoji="1" lang="ja-JP" altLang="en-US" sz="4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「自分の避難行動計画」</a:t>
            </a:r>
            <a:endParaRPr kumimoji="1" lang="ja-JP" altLang="en-US" sz="4000" b="1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A0A4FC2-A195-3331-B5CD-DBC44C02CD5E}"/>
              </a:ext>
            </a:extLst>
          </p:cNvPr>
          <p:cNvSpPr txBox="1"/>
          <p:nvPr/>
        </p:nvSpPr>
        <p:spPr>
          <a:xfrm>
            <a:off x="3236983" y="553130"/>
            <a:ext cx="2319933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どしゃ </a:t>
            </a:r>
            <a:r>
              <a:rPr kumimoji="1" lang="ja-JP" altLang="en-US" sz="1600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いがい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33B8DFF-DD65-AFBA-DA71-96476934FF93}"/>
              </a:ext>
            </a:extLst>
          </p:cNvPr>
          <p:cNvSpPr txBox="1"/>
          <p:nvPr/>
        </p:nvSpPr>
        <p:spPr>
          <a:xfrm>
            <a:off x="5448802" y="1949248"/>
            <a:ext cx="2319933" cy="28410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 な </a:t>
            </a:r>
            <a:r>
              <a:rPr kumimoji="1" lang="ja-JP" altLang="en-US" sz="1600" dirty="0" err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ん</a:t>
            </a:r>
            <a:endParaRPr kumimoji="1" lang="en-US" altLang="ja-JP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794F2EE7-FC65-D5AD-C0B2-031F04D446BD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3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69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楕円 2">
            <a:extLst>
              <a:ext uri="{FF2B5EF4-FFF2-40B4-BE49-F238E27FC236}">
                <a16:creationId xmlns:a16="http://schemas.microsoft.com/office/drawing/2014/main" id="{596CA01B-430A-4553-97C4-CD5F484160C1}"/>
              </a:ext>
            </a:extLst>
          </p:cNvPr>
          <p:cNvSpPr/>
          <p:nvPr/>
        </p:nvSpPr>
        <p:spPr>
          <a:xfrm rot="20493144">
            <a:off x="3302400" y="1368073"/>
            <a:ext cx="5386831" cy="178475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9103B8A-4356-46C4-A21A-326E1ABFD5BD}"/>
              </a:ext>
            </a:extLst>
          </p:cNvPr>
          <p:cNvSpPr txBox="1"/>
          <p:nvPr/>
        </p:nvSpPr>
        <p:spPr>
          <a:xfrm>
            <a:off x="1066800" y="3972904"/>
            <a:ext cx="10782300" cy="257356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ts val="5500"/>
              </a:lnSpc>
            </a:pP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</a:t>
            </a:r>
            <a:r>
              <a:rPr kumimoji="1" lang="ja-JP" altLang="en-US" sz="4000" spc="-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イ・</a:t>
            </a: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タイムラインの作成を通じて、</a:t>
            </a:r>
            <a:endParaRPr kumimoji="1" lang="en-US" altLang="ja-JP" sz="4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5500"/>
              </a:lnSpc>
            </a:pPr>
            <a:r>
              <a:rPr kumimoji="1" lang="ja-JP" altLang="en-US" sz="40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</a:t>
            </a: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の命は</a:t>
            </a:r>
            <a:r>
              <a:rPr kumimoji="1" lang="ja-JP" altLang="en-US" sz="40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</a:t>
            </a: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で守り、率先して安全を</a:t>
            </a:r>
            <a:endParaRPr kumimoji="1" lang="en-US" altLang="ja-JP" sz="4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5500"/>
              </a:lnSpc>
            </a:pP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確保するための</a:t>
            </a:r>
            <a:r>
              <a:rPr kumimoji="1" lang="ja-JP" altLang="en-US" sz="40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行動ができる人</a:t>
            </a: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になろう！</a:t>
            </a:r>
            <a:endParaRPr kumimoji="1" lang="en-US" altLang="ja-JP" sz="4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C2353AE-6718-4B26-B3A9-9353AB01355E}"/>
              </a:ext>
            </a:extLst>
          </p:cNvPr>
          <p:cNvSpPr txBox="1"/>
          <p:nvPr/>
        </p:nvSpPr>
        <p:spPr>
          <a:xfrm>
            <a:off x="1524000" y="1248229"/>
            <a:ext cx="9144000" cy="71932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kumimoji="1" lang="ja-JP" altLang="en-US" sz="55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災害発生時の</a:t>
            </a:r>
            <a:endParaRPr kumimoji="1" lang="en-US" altLang="ja-JP" sz="7000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E52328D-6A50-4DFA-9EDE-1E6F4C2A10A5}"/>
              </a:ext>
            </a:extLst>
          </p:cNvPr>
          <p:cNvSpPr txBox="1"/>
          <p:nvPr/>
        </p:nvSpPr>
        <p:spPr>
          <a:xfrm>
            <a:off x="1524000" y="2214375"/>
            <a:ext cx="9144000" cy="1071751"/>
          </a:xfrm>
          <a:prstGeom prst="rect">
            <a:avLst/>
          </a:prstGeom>
          <a:noFill/>
          <a:effectLst/>
        </p:spPr>
        <p:txBody>
          <a:bodyPr wrap="square" rtlCol="0" anchor="t" anchorCtr="0">
            <a:noAutofit/>
          </a:bodyPr>
          <a:lstStyle/>
          <a:p>
            <a:pPr algn="ctr"/>
            <a:r>
              <a:rPr kumimoji="1" lang="en-US" altLang="ja-JP" sz="70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kumimoji="1" lang="ja-JP" altLang="en-US" sz="7000" b="1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逃げ遅れゼロ</a:t>
            </a:r>
            <a:r>
              <a:rPr kumimoji="1" lang="en-US" altLang="ja-JP" sz="70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endParaRPr kumimoji="1" lang="en-US" altLang="ja-JP" sz="70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9F1C1AE2-5E67-44BA-B62A-16003E3EE666}"/>
              </a:ext>
            </a:extLst>
          </p:cNvPr>
          <p:cNvGrpSpPr/>
          <p:nvPr/>
        </p:nvGrpSpPr>
        <p:grpSpPr>
          <a:xfrm rot="21436746">
            <a:off x="2171700" y="1694680"/>
            <a:ext cx="781050" cy="853298"/>
            <a:chOff x="647700" y="1694680"/>
            <a:chExt cx="781050" cy="853298"/>
          </a:xfrm>
        </p:grpSpPr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id="{3E2F33D1-3E5D-4EE3-BEB6-87E24D250110}"/>
                </a:ext>
              </a:extLst>
            </p:cNvPr>
            <p:cNvCxnSpPr/>
            <p:nvPr/>
          </p:nvCxnSpPr>
          <p:spPr>
            <a:xfrm>
              <a:off x="752475" y="2054344"/>
              <a:ext cx="485775" cy="246817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7FE4BC0B-7950-4A27-9F00-883FA60E7728}"/>
                </a:ext>
              </a:extLst>
            </p:cNvPr>
            <p:cNvCxnSpPr>
              <a:cxnSpLocks/>
            </p:cNvCxnSpPr>
            <p:nvPr/>
          </p:nvCxnSpPr>
          <p:spPr>
            <a:xfrm>
              <a:off x="647700" y="2487934"/>
              <a:ext cx="485775" cy="60044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5D38F08A-65D9-4FC4-819C-EF99BA2BC4A2}"/>
                </a:ext>
              </a:extLst>
            </p:cNvPr>
            <p:cNvCxnSpPr>
              <a:cxnSpLocks/>
            </p:cNvCxnSpPr>
            <p:nvPr/>
          </p:nvCxnSpPr>
          <p:spPr>
            <a:xfrm>
              <a:off x="1133475" y="1694680"/>
              <a:ext cx="295275" cy="349306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4DF9961D-70D4-4E35-ACC5-704A707D9F12}"/>
              </a:ext>
            </a:extLst>
          </p:cNvPr>
          <p:cNvGrpSpPr/>
          <p:nvPr/>
        </p:nvGrpSpPr>
        <p:grpSpPr>
          <a:xfrm rot="6603925">
            <a:off x="9247437" y="1810400"/>
            <a:ext cx="781050" cy="853298"/>
            <a:chOff x="647700" y="1694680"/>
            <a:chExt cx="781050" cy="853298"/>
          </a:xfrm>
        </p:grpSpPr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69A67E2A-4D1F-455A-8FEA-0816C3A48486}"/>
                </a:ext>
              </a:extLst>
            </p:cNvPr>
            <p:cNvCxnSpPr/>
            <p:nvPr/>
          </p:nvCxnSpPr>
          <p:spPr>
            <a:xfrm>
              <a:off x="752475" y="2054344"/>
              <a:ext cx="485775" cy="246817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C64DD3F5-A4F8-465B-8DF9-F84FCBA0051D}"/>
                </a:ext>
              </a:extLst>
            </p:cNvPr>
            <p:cNvCxnSpPr>
              <a:cxnSpLocks/>
            </p:cNvCxnSpPr>
            <p:nvPr/>
          </p:nvCxnSpPr>
          <p:spPr>
            <a:xfrm>
              <a:off x="647700" y="2487934"/>
              <a:ext cx="485775" cy="60044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57D1DD42-4F61-4C8B-BD33-7AABF1555322}"/>
                </a:ext>
              </a:extLst>
            </p:cNvPr>
            <p:cNvCxnSpPr>
              <a:cxnSpLocks/>
            </p:cNvCxnSpPr>
            <p:nvPr/>
          </p:nvCxnSpPr>
          <p:spPr>
            <a:xfrm>
              <a:off x="1133475" y="1694680"/>
              <a:ext cx="295275" cy="349306"/>
            </a:xfrm>
            <a:prstGeom prst="line">
              <a:avLst/>
            </a:prstGeom>
            <a:ln w="1270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CEF269B3-0955-C0A6-2C3C-E3C4B4A8468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1C80745-5D48-6C45-987C-377337B3BFA6}"/>
              </a:ext>
            </a:extLst>
          </p:cNvPr>
          <p:cNvSpPr txBox="1"/>
          <p:nvPr/>
        </p:nvSpPr>
        <p:spPr>
          <a:xfrm>
            <a:off x="65000" y="98856"/>
            <a:ext cx="9144000" cy="612000"/>
          </a:xfrm>
          <a:prstGeom prst="rect">
            <a:avLst/>
          </a:prstGeom>
          <a:noFill/>
        </p:spPr>
        <p:txBody>
          <a:bodyPr wrap="square" lIns="180000" tIns="252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授業の目的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AD605FA-9771-9B01-2BEB-EB6051266926}"/>
              </a:ext>
            </a:extLst>
          </p:cNvPr>
          <p:cNvSpPr txBox="1"/>
          <p:nvPr/>
        </p:nvSpPr>
        <p:spPr>
          <a:xfrm>
            <a:off x="4011808" y="818184"/>
            <a:ext cx="1383956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さいがい</a:t>
            </a:r>
            <a:endParaRPr kumimoji="1" lang="en-US" altLang="ja-JP" sz="1600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99BD91D-CFB3-AAA5-7A7A-A89B97E312A6}"/>
              </a:ext>
            </a:extLst>
          </p:cNvPr>
          <p:cNvSpPr txBox="1"/>
          <p:nvPr/>
        </p:nvSpPr>
        <p:spPr>
          <a:xfrm>
            <a:off x="5395764" y="818184"/>
            <a:ext cx="1326312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はっせい</a:t>
            </a:r>
            <a:endParaRPr kumimoji="1" lang="en-US" altLang="ja-JP" sz="1600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4A5935E-7287-3A57-B985-BF21A73E067E}"/>
              </a:ext>
            </a:extLst>
          </p:cNvPr>
          <p:cNvSpPr txBox="1"/>
          <p:nvPr/>
        </p:nvSpPr>
        <p:spPr>
          <a:xfrm>
            <a:off x="6893818" y="818184"/>
            <a:ext cx="543977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</a:t>
            </a:r>
            <a:endParaRPr kumimoji="1" lang="en-US" altLang="ja-JP" sz="1600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56DE223-F49F-242E-4C16-35A7B0CBE37D}"/>
              </a:ext>
            </a:extLst>
          </p:cNvPr>
          <p:cNvSpPr txBox="1"/>
          <p:nvPr/>
        </p:nvSpPr>
        <p:spPr>
          <a:xfrm>
            <a:off x="3735210" y="1983946"/>
            <a:ext cx="368786" cy="344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en-US" altLang="ja-JP" sz="1600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D494953-AB51-A11D-B547-777E2C662BC9}"/>
              </a:ext>
            </a:extLst>
          </p:cNvPr>
          <p:cNvSpPr txBox="1"/>
          <p:nvPr/>
        </p:nvSpPr>
        <p:spPr>
          <a:xfrm>
            <a:off x="5437278" y="1983946"/>
            <a:ext cx="621642" cy="344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rgbClr val="EC5A5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おく</a:t>
            </a:r>
            <a:endParaRPr kumimoji="1" lang="en-US" altLang="ja-JP" sz="1600" dirty="0">
              <a:solidFill>
                <a:srgbClr val="EC5A5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スライド番号プレースホルダー 9">
            <a:extLst>
              <a:ext uri="{FF2B5EF4-FFF2-40B4-BE49-F238E27FC236}">
                <a16:creationId xmlns:a16="http://schemas.microsoft.com/office/drawing/2014/main" id="{EFA4A0B4-FF58-1E08-270A-1D180B43C375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4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75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2F78465A-D5A1-BBE4-3371-DD2FA7A0062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9103B8A-4356-46C4-A21A-326E1ABFD5BD}"/>
              </a:ext>
            </a:extLst>
          </p:cNvPr>
          <p:cNvSpPr txBox="1"/>
          <p:nvPr/>
        </p:nvSpPr>
        <p:spPr>
          <a:xfrm>
            <a:off x="2398634" y="1094510"/>
            <a:ext cx="7148149" cy="126455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kumimoji="1" lang="ja-JP" altLang="en-US" sz="4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自分が住む地域の特徴と、</a:t>
            </a:r>
            <a:endParaRPr kumimoji="1" lang="en-US" altLang="ja-JP" sz="4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ハザードマップを学ぼう</a:t>
            </a:r>
            <a:endParaRPr kumimoji="1" lang="en-US" altLang="ja-JP" sz="4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BDF6CD8-BDB2-46FA-BAED-C7A102843B69}"/>
              </a:ext>
            </a:extLst>
          </p:cNvPr>
          <p:cNvGrpSpPr/>
          <p:nvPr/>
        </p:nvGrpSpPr>
        <p:grpSpPr>
          <a:xfrm>
            <a:off x="603213" y="1094510"/>
            <a:ext cx="1260000" cy="1260000"/>
            <a:chOff x="438150" y="1133474"/>
            <a:chExt cx="1362075" cy="1362075"/>
          </a:xfrm>
        </p:grpSpPr>
        <p:sp>
          <p:nvSpPr>
            <p:cNvPr id="4" name="楕円 3">
              <a:extLst>
                <a:ext uri="{FF2B5EF4-FFF2-40B4-BE49-F238E27FC236}">
                  <a16:creationId xmlns:a16="http://schemas.microsoft.com/office/drawing/2014/main" id="{B2B22501-0D93-41C8-9940-246D95CC3FD6}"/>
                </a:ext>
              </a:extLst>
            </p:cNvPr>
            <p:cNvSpPr/>
            <p:nvPr/>
          </p:nvSpPr>
          <p:spPr>
            <a:xfrm>
              <a:off x="438150" y="1133474"/>
              <a:ext cx="1362075" cy="1362075"/>
            </a:xfrm>
            <a:prstGeom prst="ellipse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1E97A78-FEC0-4C3B-9D65-CB9BEEA6E129}"/>
                </a:ext>
              </a:extLst>
            </p:cNvPr>
            <p:cNvSpPr txBox="1"/>
            <p:nvPr/>
          </p:nvSpPr>
          <p:spPr>
            <a:xfrm>
              <a:off x="542923" y="1219200"/>
              <a:ext cx="1152528" cy="1276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lnSpc>
                  <a:spcPts val="5500"/>
                </a:lnSpc>
              </a:pPr>
              <a:r>
                <a:rPr kumimoji="1" lang="ja-JP" altLang="en-US" sz="55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１</a:t>
              </a:r>
              <a:endParaRPr kumimoji="1" lang="en-US" altLang="ja-JP" sz="55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ts val="2000"/>
                </a:lnSpc>
              </a:pPr>
              <a:r>
                <a:rPr kumimoji="1"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時間目</a:t>
              </a:r>
            </a:p>
          </p:txBody>
        </p:sp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2FC1DCF-D53A-4F85-96B8-36246B6AE4B7}"/>
              </a:ext>
            </a:extLst>
          </p:cNvPr>
          <p:cNvSpPr txBox="1"/>
          <p:nvPr/>
        </p:nvSpPr>
        <p:spPr>
          <a:xfrm>
            <a:off x="1315769" y="5883459"/>
            <a:ext cx="9766406" cy="62027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ts val="5000"/>
              </a:lnSpc>
            </a:pPr>
            <a:r>
              <a:rPr kumimoji="1" lang="ja-JP" altLang="en-US" sz="4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マイ・タイムラインを仕上げよう</a:t>
            </a:r>
            <a:r>
              <a:rPr kumimoji="1" lang="en-US" altLang="ja-JP" sz="4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!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C6AA5505-210D-4345-BA2A-7D00D4B6B7AA}"/>
              </a:ext>
            </a:extLst>
          </p:cNvPr>
          <p:cNvCxnSpPr>
            <a:cxnSpLocks/>
          </p:cNvCxnSpPr>
          <p:nvPr/>
        </p:nvCxnSpPr>
        <p:spPr>
          <a:xfrm>
            <a:off x="2398634" y="2705677"/>
            <a:ext cx="9367125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矢印: 下 29">
            <a:extLst>
              <a:ext uri="{FF2B5EF4-FFF2-40B4-BE49-F238E27FC236}">
                <a16:creationId xmlns:a16="http://schemas.microsoft.com/office/drawing/2014/main" id="{F7AADFE6-AEC2-4F77-8071-C82494A8722F}"/>
              </a:ext>
            </a:extLst>
          </p:cNvPr>
          <p:cNvSpPr/>
          <p:nvPr/>
        </p:nvSpPr>
        <p:spPr>
          <a:xfrm>
            <a:off x="873212" y="2434660"/>
            <a:ext cx="720000" cy="48600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B122895-10AC-427A-96A0-BAE49B20DBBB}"/>
              </a:ext>
            </a:extLst>
          </p:cNvPr>
          <p:cNvSpPr txBox="1"/>
          <p:nvPr/>
        </p:nvSpPr>
        <p:spPr>
          <a:xfrm>
            <a:off x="2398634" y="3081077"/>
            <a:ext cx="9396097" cy="161095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kumimoji="1" lang="ja-JP" altLang="en-US" sz="4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警戒レベルの意味を理解し、</a:t>
            </a:r>
            <a:endParaRPr kumimoji="1" lang="en-US" altLang="ja-JP" sz="4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4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豪雨時に得るべき情報を調べよう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8F7C161-B4D3-F9FC-D438-7C6F95F867D7}"/>
              </a:ext>
            </a:extLst>
          </p:cNvPr>
          <p:cNvSpPr txBox="1"/>
          <p:nvPr/>
        </p:nvSpPr>
        <p:spPr>
          <a:xfrm>
            <a:off x="65000" y="107328"/>
            <a:ext cx="9144000" cy="612000"/>
          </a:xfrm>
          <a:prstGeom prst="rect">
            <a:avLst/>
          </a:prstGeom>
          <a:noFill/>
        </p:spPr>
        <p:txBody>
          <a:bodyPr wrap="square" lIns="180000" tIns="180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全３回の授業の流れ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5C4F8E7-045E-0B4A-E811-B46DD0E2ABDE}"/>
              </a:ext>
            </a:extLst>
          </p:cNvPr>
          <p:cNvSpPr txBox="1"/>
          <p:nvPr/>
        </p:nvSpPr>
        <p:spPr>
          <a:xfrm>
            <a:off x="2495556" y="2675217"/>
            <a:ext cx="1270904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 い か い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E87149C-B476-7F25-28BA-9D4BC3F8F598}"/>
              </a:ext>
            </a:extLst>
          </p:cNvPr>
          <p:cNvSpPr txBox="1"/>
          <p:nvPr/>
        </p:nvSpPr>
        <p:spPr>
          <a:xfrm>
            <a:off x="2552826" y="3553837"/>
            <a:ext cx="1270905" cy="59992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  う  う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B71CFAE-BC73-B5AA-99F2-32E4DE850B9C}"/>
              </a:ext>
            </a:extLst>
          </p:cNvPr>
          <p:cNvSpPr txBox="1"/>
          <p:nvPr/>
        </p:nvSpPr>
        <p:spPr>
          <a:xfrm>
            <a:off x="7411826" y="638892"/>
            <a:ext cx="1270904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とくちょう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スライド番号プレースホルダー 9">
            <a:extLst>
              <a:ext uri="{FF2B5EF4-FFF2-40B4-BE49-F238E27FC236}">
                <a16:creationId xmlns:a16="http://schemas.microsoft.com/office/drawing/2014/main" id="{E1A4DF3D-7BDD-474D-85B1-BB0A78B7FFC0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5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FBD5ED57-86CA-0C40-6B4A-B7A7EC951B8E}"/>
              </a:ext>
            </a:extLst>
          </p:cNvPr>
          <p:cNvCxnSpPr>
            <a:cxnSpLocks/>
          </p:cNvCxnSpPr>
          <p:nvPr/>
        </p:nvCxnSpPr>
        <p:spPr>
          <a:xfrm>
            <a:off x="2398634" y="4704928"/>
            <a:ext cx="9367125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矢印: 下 33">
            <a:extLst>
              <a:ext uri="{FF2B5EF4-FFF2-40B4-BE49-F238E27FC236}">
                <a16:creationId xmlns:a16="http://schemas.microsoft.com/office/drawing/2014/main" id="{FB3CE122-1620-0201-06F9-4B16D6FF2A37}"/>
              </a:ext>
            </a:extLst>
          </p:cNvPr>
          <p:cNvSpPr/>
          <p:nvPr/>
        </p:nvSpPr>
        <p:spPr>
          <a:xfrm>
            <a:off x="873212" y="4392450"/>
            <a:ext cx="720000" cy="48600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8BF5614E-46AE-1431-F936-9D7FB2252D33}"/>
              </a:ext>
            </a:extLst>
          </p:cNvPr>
          <p:cNvSpPr txBox="1"/>
          <p:nvPr/>
        </p:nvSpPr>
        <p:spPr>
          <a:xfrm>
            <a:off x="2447617" y="5353012"/>
            <a:ext cx="9396097" cy="775289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lnSpc>
                <a:spcPts val="5000"/>
              </a:lnSpc>
            </a:pPr>
            <a:r>
              <a:rPr kumimoji="1" lang="ja-JP" altLang="en-US" sz="4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マイ・タイムラインを仕上げよう</a:t>
            </a:r>
            <a:endParaRPr kumimoji="1" lang="en-US" altLang="ja-JP" sz="4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A1147615-0DF9-0D68-2110-8D568C2332C4}"/>
              </a:ext>
            </a:extLst>
          </p:cNvPr>
          <p:cNvGrpSpPr/>
          <p:nvPr/>
        </p:nvGrpSpPr>
        <p:grpSpPr>
          <a:xfrm>
            <a:off x="603213" y="3044595"/>
            <a:ext cx="1260000" cy="1260000"/>
            <a:chOff x="438150" y="1133474"/>
            <a:chExt cx="1362075" cy="1362075"/>
          </a:xfrm>
        </p:grpSpPr>
        <p:sp>
          <p:nvSpPr>
            <p:cNvPr id="39" name="楕円 38">
              <a:extLst>
                <a:ext uri="{FF2B5EF4-FFF2-40B4-BE49-F238E27FC236}">
                  <a16:creationId xmlns:a16="http://schemas.microsoft.com/office/drawing/2014/main" id="{B1C71D44-FC1B-82BE-BB57-EBEF5611573B}"/>
                </a:ext>
              </a:extLst>
            </p:cNvPr>
            <p:cNvSpPr/>
            <p:nvPr/>
          </p:nvSpPr>
          <p:spPr>
            <a:xfrm>
              <a:off x="438150" y="1133474"/>
              <a:ext cx="1362075" cy="1362075"/>
            </a:xfrm>
            <a:prstGeom prst="ellipse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32CD0F13-F0F5-E6D1-9BF1-95B9A722F51D}"/>
                </a:ext>
              </a:extLst>
            </p:cNvPr>
            <p:cNvSpPr txBox="1"/>
            <p:nvPr/>
          </p:nvSpPr>
          <p:spPr>
            <a:xfrm>
              <a:off x="542923" y="1219200"/>
              <a:ext cx="1152528" cy="1276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lnSpc>
                  <a:spcPts val="5500"/>
                </a:lnSpc>
              </a:pPr>
              <a:r>
                <a:rPr kumimoji="1" lang="en-US" altLang="ja-JP" sz="55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</a:p>
            <a:p>
              <a:pPr algn="ctr">
                <a:lnSpc>
                  <a:spcPts val="2000"/>
                </a:lnSpc>
              </a:pPr>
              <a:r>
                <a:rPr kumimoji="1"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時間目</a:t>
              </a:r>
            </a:p>
          </p:txBody>
        </p:sp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BD18C637-5037-3CF9-B46A-E34A75168666}"/>
              </a:ext>
            </a:extLst>
          </p:cNvPr>
          <p:cNvGrpSpPr/>
          <p:nvPr/>
        </p:nvGrpSpPr>
        <p:grpSpPr>
          <a:xfrm>
            <a:off x="603213" y="4994679"/>
            <a:ext cx="1260000" cy="1260000"/>
            <a:chOff x="438150" y="1133474"/>
            <a:chExt cx="1362075" cy="1362075"/>
          </a:xfrm>
        </p:grpSpPr>
        <p:sp>
          <p:nvSpPr>
            <p:cNvPr id="42" name="楕円 41">
              <a:extLst>
                <a:ext uri="{FF2B5EF4-FFF2-40B4-BE49-F238E27FC236}">
                  <a16:creationId xmlns:a16="http://schemas.microsoft.com/office/drawing/2014/main" id="{C9BC8234-DA65-16EF-8971-91404E986CDF}"/>
                </a:ext>
              </a:extLst>
            </p:cNvPr>
            <p:cNvSpPr/>
            <p:nvPr/>
          </p:nvSpPr>
          <p:spPr>
            <a:xfrm>
              <a:off x="438150" y="1133474"/>
              <a:ext cx="1362075" cy="1362075"/>
            </a:xfrm>
            <a:prstGeom prst="ellipse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96659352-407D-2923-75A1-512FDC78489E}"/>
                </a:ext>
              </a:extLst>
            </p:cNvPr>
            <p:cNvSpPr txBox="1"/>
            <p:nvPr/>
          </p:nvSpPr>
          <p:spPr>
            <a:xfrm>
              <a:off x="542923" y="1219200"/>
              <a:ext cx="1152528" cy="1276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lnSpc>
                  <a:spcPts val="5500"/>
                </a:lnSpc>
              </a:pPr>
              <a:r>
                <a:rPr kumimoji="1" lang="en-US" altLang="ja-JP" sz="55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</a:p>
            <a:p>
              <a:pPr algn="ctr">
                <a:lnSpc>
                  <a:spcPts val="2000"/>
                </a:lnSpc>
              </a:pPr>
              <a:r>
                <a:rPr kumimoji="1"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時間目</a:t>
              </a: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F86143-3925-1A5C-DDCA-78D3A97EAD77}"/>
              </a:ext>
            </a:extLst>
          </p:cNvPr>
          <p:cNvSpPr txBox="1"/>
          <p:nvPr/>
        </p:nvSpPr>
        <p:spPr>
          <a:xfrm>
            <a:off x="5678128" y="667362"/>
            <a:ext cx="1101355" cy="663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ちいき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275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3F1CA2E-0216-7218-6222-DAA04249D14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7124" y="0"/>
            <a:ext cx="12209124" cy="68580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7726CB-E0BB-4C38-849B-101A4FCEE3E2}"/>
              </a:ext>
            </a:extLst>
          </p:cNvPr>
          <p:cNvSpPr/>
          <p:nvPr/>
        </p:nvSpPr>
        <p:spPr>
          <a:xfrm>
            <a:off x="-17125" y="2546613"/>
            <a:ext cx="12209123" cy="2342586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812995-640C-4C69-80C7-6DB9D62C58E8}"/>
              </a:ext>
            </a:extLst>
          </p:cNvPr>
          <p:cNvSpPr txBox="1"/>
          <p:nvPr/>
        </p:nvSpPr>
        <p:spPr>
          <a:xfrm>
            <a:off x="1698168" y="2668907"/>
            <a:ext cx="9144000" cy="2220292"/>
          </a:xfrm>
          <a:prstGeom prst="rect">
            <a:avLst/>
          </a:prstGeom>
          <a:noFill/>
        </p:spPr>
        <p:txBody>
          <a:bodyPr wrap="square" lIns="180000" rtlCol="0" anchor="ctr" anchorCtr="0">
            <a:noAutofit/>
          </a:bodyPr>
          <a:lstStyle/>
          <a:p>
            <a:r>
              <a:rPr kumimoji="1" lang="ja-JP" altLang="en-US" sz="58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自分が住む地域の特徴と、</a:t>
            </a:r>
          </a:p>
          <a:p>
            <a:r>
              <a:rPr kumimoji="1" lang="ja-JP" altLang="en-US" sz="5800" b="1" dirty="0">
                <a:solidFill>
                  <a:schemeClr val="bg1"/>
                </a:solidFill>
                <a:effectLst>
                  <a:outerShdw dist="88900" dir="2700000" algn="tl" rotWithShape="0">
                    <a:prstClr val="black">
                      <a:alpha val="4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ハザードマップを学ぼう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B8A5F9ED-F7AA-4602-B7CE-E098881A751C}"/>
              </a:ext>
            </a:extLst>
          </p:cNvPr>
          <p:cNvGrpSpPr/>
          <p:nvPr/>
        </p:nvGrpSpPr>
        <p:grpSpPr>
          <a:xfrm>
            <a:off x="5124449" y="294710"/>
            <a:ext cx="1943102" cy="2047877"/>
            <a:chOff x="438150" y="1133474"/>
            <a:chExt cx="1362075" cy="1435520"/>
          </a:xfrm>
        </p:grpSpPr>
        <p:sp>
          <p:nvSpPr>
            <p:cNvPr id="8" name="楕円 7">
              <a:extLst>
                <a:ext uri="{FF2B5EF4-FFF2-40B4-BE49-F238E27FC236}">
                  <a16:creationId xmlns:a16="http://schemas.microsoft.com/office/drawing/2014/main" id="{5A21117F-6E39-4C51-AC7A-25179D2D78F9}"/>
                </a:ext>
              </a:extLst>
            </p:cNvPr>
            <p:cNvSpPr/>
            <p:nvPr/>
          </p:nvSpPr>
          <p:spPr>
            <a:xfrm>
              <a:off x="438150" y="1133474"/>
              <a:ext cx="1362075" cy="1362075"/>
            </a:xfrm>
            <a:prstGeom prst="ellipse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B0F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20ABB29-87B5-4F47-AFC9-E2F7BD726A18}"/>
                </a:ext>
              </a:extLst>
            </p:cNvPr>
            <p:cNvSpPr txBox="1"/>
            <p:nvPr/>
          </p:nvSpPr>
          <p:spPr>
            <a:xfrm>
              <a:off x="542923" y="1292645"/>
              <a:ext cx="1152528" cy="1276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ctr">
                <a:lnSpc>
                  <a:spcPts val="5500"/>
                </a:lnSpc>
              </a:pPr>
              <a:r>
                <a:rPr kumimoji="1" lang="ja-JP" altLang="en-US" sz="8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１</a:t>
              </a:r>
              <a:endParaRPr kumimoji="1" lang="en-US" altLang="ja-JP" sz="8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kumimoji="1" lang="ja-JP" altLang="en-US" sz="35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時間目</a:t>
              </a:r>
            </a:p>
          </p:txBody>
        </p: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863EF5-44DF-41EE-1007-69A27707E833}"/>
              </a:ext>
            </a:extLst>
          </p:cNvPr>
          <p:cNvSpPr txBox="1"/>
          <p:nvPr/>
        </p:nvSpPr>
        <p:spPr>
          <a:xfrm>
            <a:off x="5618053" y="2559948"/>
            <a:ext cx="1304230" cy="447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ちいき</a:t>
            </a:r>
            <a:endParaRPr kumimoji="1" lang="en-US" altLang="ja-JP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8395A54-74AC-A3C7-7390-11146B200FDD}"/>
              </a:ext>
            </a:extLst>
          </p:cNvPr>
          <p:cNvSpPr txBox="1"/>
          <p:nvPr/>
        </p:nvSpPr>
        <p:spPr>
          <a:xfrm>
            <a:off x="7738110" y="2546613"/>
            <a:ext cx="1531619" cy="4478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とくちょう</a:t>
            </a:r>
            <a:endParaRPr kumimoji="1" lang="en-US" altLang="ja-JP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スライド番号プレースホルダー 9">
            <a:extLst>
              <a:ext uri="{FF2B5EF4-FFF2-40B4-BE49-F238E27FC236}">
                <a16:creationId xmlns:a16="http://schemas.microsoft.com/office/drawing/2014/main" id="{EECDD10E-3E96-CDD1-9660-3AB638F17CBA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6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686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BAEAA645-10E7-4D47-8549-82F50556A66B}"/>
              </a:ext>
            </a:extLst>
          </p:cNvPr>
          <p:cNvSpPr/>
          <p:nvPr/>
        </p:nvSpPr>
        <p:spPr>
          <a:xfrm>
            <a:off x="2190750" y="1352550"/>
            <a:ext cx="7810500" cy="4872230"/>
          </a:xfrm>
          <a:prstGeom prst="roundRect">
            <a:avLst>
              <a:gd name="adj" fmla="val 11193"/>
            </a:avLst>
          </a:prstGeom>
          <a:solidFill>
            <a:srgbClr val="FEF6DA"/>
          </a:solidFill>
          <a:ln w="57150">
            <a:solidFill>
              <a:srgbClr val="8BD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9EB7C08-5D51-4E77-BB9B-01582B6D6A20}"/>
              </a:ext>
            </a:extLst>
          </p:cNvPr>
          <p:cNvSpPr txBox="1"/>
          <p:nvPr/>
        </p:nvSpPr>
        <p:spPr>
          <a:xfrm>
            <a:off x="2667000" y="1578865"/>
            <a:ext cx="7058025" cy="441960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fontAlgn="ctr">
              <a:lnSpc>
                <a:spcPct val="150000"/>
              </a:lnSpc>
            </a:pP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</a:t>
            </a:r>
            <a:r>
              <a:rPr kumimoji="1" lang="en-US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ja-JP" altLang="en-US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〇〇〇</a:t>
            </a: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の特徴</a:t>
            </a:r>
            <a:endParaRPr lang="ja-JP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ctr">
              <a:lnSpc>
                <a:spcPct val="150000"/>
              </a:lnSpc>
            </a:pP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</a:t>
            </a:r>
            <a:r>
              <a:rPr kumimoji="1" lang="en-US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過去の災害と防災施設</a:t>
            </a:r>
            <a:endParaRPr lang="ja-JP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ctr">
              <a:lnSpc>
                <a:spcPct val="150000"/>
              </a:lnSpc>
            </a:pP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</a:t>
            </a:r>
            <a:r>
              <a:rPr kumimoji="1" lang="en-US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災害から生き</a:t>
            </a:r>
            <a:r>
              <a:rPr kumimoji="1" lang="ja-JP" altLang="en-US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抜</a:t>
            </a: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く方法</a:t>
            </a:r>
            <a:endParaRPr lang="ja-JP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fontAlgn="ctr">
              <a:lnSpc>
                <a:spcPct val="150000"/>
              </a:lnSpc>
            </a:pP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</a:t>
            </a:r>
            <a:r>
              <a:rPr kumimoji="1" lang="en-US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ja-JP" altLang="ja-JP" sz="44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ハザードマップの見方</a:t>
            </a:r>
            <a:endParaRPr lang="ja-JP" altLang="ja-JP" sz="4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ED1E06E-82F5-F723-D142-046974FA98C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1932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DB4F71-B3DE-57E0-BEA5-7454A6555398}"/>
              </a:ext>
            </a:extLst>
          </p:cNvPr>
          <p:cNvSpPr txBox="1"/>
          <p:nvPr/>
        </p:nvSpPr>
        <p:spPr>
          <a:xfrm>
            <a:off x="65000" y="91440"/>
            <a:ext cx="9144000" cy="612000"/>
          </a:xfrm>
          <a:prstGeom prst="rect">
            <a:avLst/>
          </a:prstGeom>
          <a:noFill/>
        </p:spPr>
        <p:txBody>
          <a:bodyPr wrap="square" lIns="180000" tIns="252000" rIns="0" bIns="0" rtlCol="0" anchor="ctr" anchorCtr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kumimoji="1" sz="3600" b="1" i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i="0" dirty="0"/>
              <a:t>本日の学習内容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7A88AB4-5F23-72CE-4BAC-92374A688AD4}"/>
              </a:ext>
            </a:extLst>
          </p:cNvPr>
          <p:cNvSpPr txBox="1"/>
          <p:nvPr/>
        </p:nvSpPr>
        <p:spPr>
          <a:xfrm>
            <a:off x="5849377" y="1711453"/>
            <a:ext cx="1246927" cy="3730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とくちょう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6C7116C-7E9D-57DA-97FA-0A209F9681ED}"/>
              </a:ext>
            </a:extLst>
          </p:cNvPr>
          <p:cNvSpPr txBox="1"/>
          <p:nvPr/>
        </p:nvSpPr>
        <p:spPr>
          <a:xfrm>
            <a:off x="5383530" y="2717725"/>
            <a:ext cx="1143000" cy="3730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さいがい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0E61A21-1BB5-0128-89E3-4CACAB5F1337}"/>
              </a:ext>
            </a:extLst>
          </p:cNvPr>
          <p:cNvSpPr txBox="1"/>
          <p:nvPr/>
        </p:nvSpPr>
        <p:spPr>
          <a:xfrm>
            <a:off x="7002780" y="2717725"/>
            <a:ext cx="1143000" cy="3730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ぼうさい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45280CA-2DBF-AE0C-E0E9-F072CE2A0528}"/>
              </a:ext>
            </a:extLst>
          </p:cNvPr>
          <p:cNvSpPr txBox="1"/>
          <p:nvPr/>
        </p:nvSpPr>
        <p:spPr>
          <a:xfrm>
            <a:off x="8229600" y="2717725"/>
            <a:ext cx="967970" cy="3730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しせつ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0884784-1AFB-9EB1-D2A5-9A5F47AEA75D}"/>
              </a:ext>
            </a:extLst>
          </p:cNvPr>
          <p:cNvSpPr txBox="1"/>
          <p:nvPr/>
        </p:nvSpPr>
        <p:spPr>
          <a:xfrm>
            <a:off x="7002780" y="3723997"/>
            <a:ext cx="621030" cy="37305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dist"/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ぬ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スライド番号プレースホルダー 9">
            <a:extLst>
              <a:ext uri="{FF2B5EF4-FFF2-40B4-BE49-F238E27FC236}">
                <a16:creationId xmlns:a16="http://schemas.microsoft.com/office/drawing/2014/main" id="{E6767577-9AA4-F67B-5F33-66BA339DA1AF}"/>
              </a:ext>
            </a:extLst>
          </p:cNvPr>
          <p:cNvSpPr txBox="1">
            <a:spLocks/>
          </p:cNvSpPr>
          <p:nvPr/>
        </p:nvSpPr>
        <p:spPr>
          <a:xfrm>
            <a:off x="11322921" y="0"/>
            <a:ext cx="86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6C58C4-C82E-4833-8098-8F727F1E616F}" type="slidenum">
              <a:rPr kumimoji="1" lang="ja-JP" altLang="en-US" sz="160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pPr/>
              <a:t>7</a:t>
            </a:fld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27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10239</TotalTime>
  <Words>944</Words>
  <Application>Microsoft Office PowerPoint</Application>
  <PresentationFormat>ワイド画面</PresentationFormat>
  <Paragraphs>134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7" baseType="lpstr">
      <vt:lpstr>游ゴシック</vt:lpstr>
      <vt:lpstr>ＭＳ ゴシック</vt:lpstr>
      <vt:lpstr>Calibri</vt:lpstr>
      <vt:lpstr>Calibri Light</vt:lpstr>
      <vt:lpstr>メイリオ</vt:lpstr>
      <vt:lpstr>BIZ UDPゴシック</vt:lpstr>
      <vt:lpstr>Arial</vt:lpstr>
      <vt:lpstr>ＭＳ Ｐゴシック</vt:lpstr>
      <vt:lpstr>Office 2013 - 2022 テーマ</vt:lpstr>
      <vt:lpstr>〇〇中学校総合学習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07-PE0559</dc:creator>
  <cp:lastModifiedBy>新潟県</cp:lastModifiedBy>
  <cp:revision>1071</cp:revision>
  <cp:lastPrinted>2026-07-13T05:32:53Z</cp:lastPrinted>
  <dcterms:created xsi:type="dcterms:W3CDTF">2020-08-24T09:47:12Z</dcterms:created>
  <dcterms:modified xsi:type="dcterms:W3CDTF">2026-08-14T02:32:21Z</dcterms:modified>
</cp:coreProperties>
</file>