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74" r:id="rId3"/>
    <p:sldId id="413" r:id="rId4"/>
    <p:sldId id="375" r:id="rId5"/>
    <p:sldId id="376" r:id="rId6"/>
    <p:sldId id="267" r:id="rId7"/>
    <p:sldId id="415" r:id="rId8"/>
    <p:sldId id="310" r:id="rId9"/>
    <p:sldId id="378" r:id="rId10"/>
    <p:sldId id="379" r:id="rId11"/>
    <p:sldId id="380" r:id="rId12"/>
    <p:sldId id="377" r:id="rId13"/>
    <p:sldId id="313" r:id="rId14"/>
    <p:sldId id="414" r:id="rId15"/>
    <p:sldId id="381" r:id="rId16"/>
    <p:sldId id="382" r:id="rId17"/>
    <p:sldId id="383" r:id="rId18"/>
    <p:sldId id="315" r:id="rId19"/>
    <p:sldId id="316" r:id="rId20"/>
    <p:sldId id="385" r:id="rId21"/>
    <p:sldId id="386" r:id="rId22"/>
    <p:sldId id="387" r:id="rId23"/>
    <p:sldId id="384" r:id="rId24"/>
    <p:sldId id="389" r:id="rId25"/>
    <p:sldId id="388" r:id="rId26"/>
    <p:sldId id="390" r:id="rId27"/>
    <p:sldId id="321" r:id="rId28"/>
    <p:sldId id="391" r:id="rId29"/>
    <p:sldId id="329" r:id="rId30"/>
    <p:sldId id="392" r:id="rId31"/>
    <p:sldId id="326" r:id="rId32"/>
    <p:sldId id="393" r:id="rId33"/>
    <p:sldId id="394" r:id="rId34"/>
    <p:sldId id="395" r:id="rId35"/>
    <p:sldId id="397" r:id="rId36"/>
    <p:sldId id="398" r:id="rId37"/>
    <p:sldId id="396" r:id="rId38"/>
    <p:sldId id="401" r:id="rId39"/>
    <p:sldId id="403" r:id="rId40"/>
    <p:sldId id="402" r:id="rId41"/>
    <p:sldId id="405" r:id="rId42"/>
    <p:sldId id="404" r:id="rId43"/>
    <p:sldId id="406" r:id="rId44"/>
    <p:sldId id="408" r:id="rId45"/>
    <p:sldId id="407" r:id="rId46"/>
    <p:sldId id="409" r:id="rId47"/>
    <p:sldId id="411" r:id="rId48"/>
    <p:sldId id="412" r:id="rId49"/>
  </p:sldIdLst>
  <p:sldSz cx="9144000" cy="6858000" type="screen4x3"/>
  <p:notesSz cx="6802438" cy="9934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33CC"/>
    <a:srgbClr val="FFCC00"/>
    <a:srgbClr val="9900CC"/>
    <a:srgbClr val="9900FF"/>
    <a:srgbClr val="9933FF"/>
    <a:srgbClr val="CC66FF"/>
    <a:srgbClr val="00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987" y="4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3141" y="0"/>
            <a:ext cx="2947723" cy="498454"/>
          </a:xfrm>
          <a:prstGeom prst="rect">
            <a:avLst/>
          </a:prstGeom>
        </p:spPr>
        <p:txBody>
          <a:bodyPr vert="horz" lIns="91440" tIns="45720" rIns="91440" bIns="45720" rtlCol="0"/>
          <a:lstStyle>
            <a:lvl1pPr algn="r">
              <a:defRPr sz="1200"/>
            </a:lvl1pPr>
          </a:lstStyle>
          <a:p>
            <a:fld id="{FA492F2F-04FD-4A9E-9943-E0AA7D0EE1D9}" type="datetimeFigureOut">
              <a:rPr kumimoji="1" lang="ja-JP" altLang="en-US" smtClean="0"/>
              <a:t>2026/5/14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8812"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244" y="4781014"/>
            <a:ext cx="5441950" cy="391173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6123"/>
            <a:ext cx="2947723" cy="49845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3141" y="9436123"/>
            <a:ext cx="2947723" cy="498453"/>
          </a:xfrm>
          <a:prstGeom prst="rect">
            <a:avLst/>
          </a:prstGeom>
        </p:spPr>
        <p:txBody>
          <a:bodyPr vert="horz" lIns="91440" tIns="45720" rIns="91440" bIns="45720" rtlCol="0" anchor="b"/>
          <a:lstStyle>
            <a:lvl1pPr algn="r">
              <a:defRPr sz="1200"/>
            </a:lvl1pPr>
          </a:lstStyle>
          <a:p>
            <a:fld id="{10E805B6-EC3C-4226-B265-8757B3B73F35}" type="slidenum">
              <a:rPr kumimoji="1" lang="ja-JP" altLang="en-US" smtClean="0"/>
              <a:t>‹#›</a:t>
            </a:fld>
            <a:endParaRPr kumimoji="1" lang="ja-JP" altLang="en-US"/>
          </a:p>
        </p:txBody>
      </p:sp>
    </p:spTree>
    <p:extLst>
      <p:ext uri="{BB962C8B-B14F-4D97-AF65-F5344CB8AC3E}">
        <p14:creationId xmlns:p14="http://schemas.microsoft.com/office/powerpoint/2010/main" val="23363241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E805B6-EC3C-4226-B265-8757B3B73F35}" type="slidenum">
              <a:rPr kumimoji="1" lang="ja-JP" altLang="en-US" smtClean="0"/>
              <a:t>10</a:t>
            </a:fld>
            <a:endParaRPr kumimoji="1" lang="ja-JP" altLang="en-US"/>
          </a:p>
        </p:txBody>
      </p:sp>
    </p:spTree>
    <p:extLst>
      <p:ext uri="{BB962C8B-B14F-4D97-AF65-F5344CB8AC3E}">
        <p14:creationId xmlns:p14="http://schemas.microsoft.com/office/powerpoint/2010/main" val="189895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E805B6-EC3C-4226-B265-8757B3B73F35}" type="slidenum">
              <a:rPr kumimoji="1" lang="ja-JP" altLang="en-US" smtClean="0"/>
              <a:t>11</a:t>
            </a:fld>
            <a:endParaRPr kumimoji="1" lang="ja-JP" altLang="en-US"/>
          </a:p>
        </p:txBody>
      </p:sp>
    </p:spTree>
    <p:extLst>
      <p:ext uri="{BB962C8B-B14F-4D97-AF65-F5344CB8AC3E}">
        <p14:creationId xmlns:p14="http://schemas.microsoft.com/office/powerpoint/2010/main" val="245072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E805B6-EC3C-4226-B265-8757B3B73F35}" type="slidenum">
              <a:rPr kumimoji="1" lang="ja-JP" altLang="en-US" smtClean="0"/>
              <a:t>29</a:t>
            </a:fld>
            <a:endParaRPr kumimoji="1" lang="ja-JP" altLang="en-US"/>
          </a:p>
        </p:txBody>
      </p:sp>
    </p:spTree>
    <p:extLst>
      <p:ext uri="{BB962C8B-B14F-4D97-AF65-F5344CB8AC3E}">
        <p14:creationId xmlns:p14="http://schemas.microsoft.com/office/powerpoint/2010/main" val="336610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DA5DA89-904E-477E-B64A-899D06181C52}" type="datetime1">
              <a:rPr kumimoji="1" lang="ja-JP" altLang="en-US" smtClean="0"/>
              <a:t>2026/5/14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627A51-6854-41F8-9D06-CD9D42A6C7B0}" type="slidenum">
              <a:rPr kumimoji="1" lang="ja-JP" altLang="en-US" smtClean="0"/>
              <a:t>‹#›</a:t>
            </a:fld>
            <a:endParaRPr kumimoji="1" lang="ja-JP" altLang="en-US"/>
          </a:p>
        </p:txBody>
      </p:sp>
    </p:spTree>
    <p:extLst>
      <p:ext uri="{BB962C8B-B14F-4D97-AF65-F5344CB8AC3E}">
        <p14:creationId xmlns:p14="http://schemas.microsoft.com/office/powerpoint/2010/main" val="5412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D5A3663-0B7F-44C3-9B38-BB27CDF0C75E}" type="datetime1">
              <a:rPr kumimoji="1" lang="ja-JP" altLang="en-US" smtClean="0"/>
              <a:t>2026/5/14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627A51-6854-41F8-9D06-CD9D42A6C7B0}" type="slidenum">
              <a:rPr kumimoji="1" lang="ja-JP" altLang="en-US" smtClean="0"/>
              <a:t>‹#›</a:t>
            </a:fld>
            <a:endParaRPr kumimoji="1" lang="ja-JP" altLang="en-US"/>
          </a:p>
        </p:txBody>
      </p:sp>
    </p:spTree>
    <p:extLst>
      <p:ext uri="{BB962C8B-B14F-4D97-AF65-F5344CB8AC3E}">
        <p14:creationId xmlns:p14="http://schemas.microsoft.com/office/powerpoint/2010/main" val="160264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9F48BD7-89B3-4AE3-9C2B-F03976FD2F42}" type="datetime1">
              <a:rPr kumimoji="1" lang="ja-JP" altLang="en-US" smtClean="0"/>
              <a:t>2026/5/14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627A51-6854-41F8-9D06-CD9D42A6C7B0}" type="slidenum">
              <a:rPr kumimoji="1" lang="ja-JP" altLang="en-US" smtClean="0"/>
              <a:t>‹#›</a:t>
            </a:fld>
            <a:endParaRPr kumimoji="1" lang="ja-JP" altLang="en-US"/>
          </a:p>
        </p:txBody>
      </p:sp>
    </p:spTree>
    <p:extLst>
      <p:ext uri="{BB962C8B-B14F-4D97-AF65-F5344CB8AC3E}">
        <p14:creationId xmlns:p14="http://schemas.microsoft.com/office/powerpoint/2010/main" val="265471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HG創英角ﾎﾟｯﾌﾟ体" panose="040B0A09000000000000" pitchFamily="49" charset="-128"/>
                <a:ea typeface="HG創英角ﾎﾟｯﾌﾟ体" panose="040B0A09000000000000" pitchFamily="49" charset="-128"/>
              </a:defRPr>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9208001-CDFA-4A18-967E-647A23288E64}" type="datetime1">
              <a:rPr kumimoji="1" lang="ja-JP" altLang="en-US" smtClean="0"/>
              <a:t>2026/5/14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627A51-6854-41F8-9D06-CD9D42A6C7B0}" type="slidenum">
              <a:rPr kumimoji="1" lang="ja-JP" altLang="en-US" smtClean="0"/>
              <a:t>‹#›</a:t>
            </a:fld>
            <a:endParaRPr kumimoji="1" lang="ja-JP" altLang="en-US"/>
          </a:p>
        </p:txBody>
      </p:sp>
    </p:spTree>
    <p:extLst>
      <p:ext uri="{BB962C8B-B14F-4D97-AF65-F5344CB8AC3E}">
        <p14:creationId xmlns:p14="http://schemas.microsoft.com/office/powerpoint/2010/main" val="175230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449C8E7-7835-4BE9-A69E-5F25E29A88CC}" type="datetime1">
              <a:rPr kumimoji="1" lang="ja-JP" altLang="en-US" smtClean="0"/>
              <a:t>2026/5/14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627A51-6854-41F8-9D06-CD9D42A6C7B0}" type="slidenum">
              <a:rPr kumimoji="1" lang="ja-JP" altLang="en-US" smtClean="0"/>
              <a:t>‹#›</a:t>
            </a:fld>
            <a:endParaRPr kumimoji="1" lang="ja-JP" altLang="en-US"/>
          </a:p>
        </p:txBody>
      </p:sp>
    </p:spTree>
    <p:extLst>
      <p:ext uri="{BB962C8B-B14F-4D97-AF65-F5344CB8AC3E}">
        <p14:creationId xmlns:p14="http://schemas.microsoft.com/office/powerpoint/2010/main" val="360760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5F54526-F16B-4F57-8673-4DDAEEC11F2D}" type="datetime1">
              <a:rPr kumimoji="1" lang="ja-JP" altLang="en-US" smtClean="0"/>
              <a:t>2026/5/14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627A51-6854-41F8-9D06-CD9D42A6C7B0}" type="slidenum">
              <a:rPr kumimoji="1" lang="ja-JP" altLang="en-US" smtClean="0"/>
              <a:t>‹#›</a:t>
            </a:fld>
            <a:endParaRPr kumimoji="1" lang="ja-JP" altLang="en-US"/>
          </a:p>
        </p:txBody>
      </p:sp>
    </p:spTree>
    <p:extLst>
      <p:ext uri="{BB962C8B-B14F-4D97-AF65-F5344CB8AC3E}">
        <p14:creationId xmlns:p14="http://schemas.microsoft.com/office/powerpoint/2010/main" val="263195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AFEDD42-FA38-4EF3-9352-4F071EB2805D}" type="datetime1">
              <a:rPr kumimoji="1" lang="ja-JP" altLang="en-US" smtClean="0"/>
              <a:t>2026/5/14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8627A51-6854-41F8-9D06-CD9D42A6C7B0}" type="slidenum">
              <a:rPr kumimoji="1" lang="ja-JP" altLang="en-US" smtClean="0"/>
              <a:t>‹#›</a:t>
            </a:fld>
            <a:endParaRPr kumimoji="1" lang="ja-JP" altLang="en-US"/>
          </a:p>
        </p:txBody>
      </p:sp>
    </p:spTree>
    <p:extLst>
      <p:ext uri="{BB962C8B-B14F-4D97-AF65-F5344CB8AC3E}">
        <p14:creationId xmlns:p14="http://schemas.microsoft.com/office/powerpoint/2010/main" val="393846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1AAD4DB-7504-4CB6-A3BF-AF2206457098}" type="datetime1">
              <a:rPr kumimoji="1" lang="ja-JP" altLang="en-US" smtClean="0"/>
              <a:t>2026/5/14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8627A51-6854-41F8-9D06-CD9D42A6C7B0}" type="slidenum">
              <a:rPr kumimoji="1" lang="ja-JP" altLang="en-US" smtClean="0"/>
              <a:t>‹#›</a:t>
            </a:fld>
            <a:endParaRPr kumimoji="1" lang="ja-JP" altLang="en-US"/>
          </a:p>
        </p:txBody>
      </p:sp>
    </p:spTree>
    <p:extLst>
      <p:ext uri="{BB962C8B-B14F-4D97-AF65-F5344CB8AC3E}">
        <p14:creationId xmlns:p14="http://schemas.microsoft.com/office/powerpoint/2010/main" val="194530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F0B6283-3531-438A-8255-9D5081E1D391}" type="datetime1">
              <a:rPr kumimoji="1" lang="ja-JP" altLang="en-US" smtClean="0"/>
              <a:t>2026/5/14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8627A51-6854-41F8-9D06-CD9D42A6C7B0}" type="slidenum">
              <a:rPr kumimoji="1" lang="ja-JP" altLang="en-US" smtClean="0"/>
              <a:t>‹#›</a:t>
            </a:fld>
            <a:endParaRPr kumimoji="1" lang="ja-JP" altLang="en-US"/>
          </a:p>
        </p:txBody>
      </p:sp>
    </p:spTree>
    <p:extLst>
      <p:ext uri="{BB962C8B-B14F-4D97-AF65-F5344CB8AC3E}">
        <p14:creationId xmlns:p14="http://schemas.microsoft.com/office/powerpoint/2010/main" val="31967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08843C-31D6-44EA-B8BD-D71AA40EDC5A}" type="datetime1">
              <a:rPr kumimoji="1" lang="ja-JP" altLang="en-US" smtClean="0"/>
              <a:t>2026/5/14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627A51-6854-41F8-9D06-CD9D42A6C7B0}" type="slidenum">
              <a:rPr kumimoji="1" lang="ja-JP" altLang="en-US" smtClean="0"/>
              <a:t>‹#›</a:t>
            </a:fld>
            <a:endParaRPr kumimoji="1" lang="ja-JP" altLang="en-US"/>
          </a:p>
        </p:txBody>
      </p:sp>
    </p:spTree>
    <p:extLst>
      <p:ext uri="{BB962C8B-B14F-4D97-AF65-F5344CB8AC3E}">
        <p14:creationId xmlns:p14="http://schemas.microsoft.com/office/powerpoint/2010/main" val="270607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2AE8AB-D392-40F1-905C-F51B3F99143D}" type="datetime1">
              <a:rPr kumimoji="1" lang="ja-JP" altLang="en-US" smtClean="0"/>
              <a:t>2026/5/14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627A51-6854-41F8-9D06-CD9D42A6C7B0}" type="slidenum">
              <a:rPr kumimoji="1" lang="ja-JP" altLang="en-US" smtClean="0"/>
              <a:t>‹#›</a:t>
            </a:fld>
            <a:endParaRPr kumimoji="1" lang="ja-JP" altLang="en-US"/>
          </a:p>
        </p:txBody>
      </p:sp>
    </p:spTree>
    <p:extLst>
      <p:ext uri="{BB962C8B-B14F-4D97-AF65-F5344CB8AC3E}">
        <p14:creationId xmlns:p14="http://schemas.microsoft.com/office/powerpoint/2010/main" val="37910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3B45B-96DC-451F-9A8B-732CEA246F72}" type="datetime1">
              <a:rPr kumimoji="1" lang="ja-JP" altLang="en-US" smtClean="0"/>
              <a:t>2026/5/14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27A51-6854-41F8-9D06-CD9D42A6C7B0}" type="slidenum">
              <a:rPr kumimoji="1" lang="ja-JP" altLang="en-US" smtClean="0"/>
              <a:t>‹#›</a:t>
            </a:fld>
            <a:endParaRPr kumimoji="1" lang="ja-JP" altLang="en-US"/>
          </a:p>
        </p:txBody>
      </p:sp>
    </p:spTree>
    <p:extLst>
      <p:ext uri="{BB962C8B-B14F-4D97-AF65-F5344CB8AC3E}">
        <p14:creationId xmlns:p14="http://schemas.microsoft.com/office/powerpoint/2010/main" val="3874299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5.emf"/><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2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3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836712"/>
            <a:ext cx="8280920" cy="2763739"/>
          </a:xfrm>
        </p:spPr>
        <p:txBody>
          <a:bodyPr>
            <a:normAutofit/>
          </a:bodyPr>
          <a:lstStyle/>
          <a:p>
            <a:pPr algn="l"/>
            <a:r>
              <a:rPr lang="ja-JP" altLang="en-US" sz="4000" dirty="0">
                <a:latin typeface="HGP創英角ﾎﾟｯﾌﾟ体" panose="040B0A00000000000000" pitchFamily="50" charset="-128"/>
                <a:ea typeface="HGP創英角ﾎﾟｯﾌﾟ体" panose="040B0A00000000000000" pitchFamily="50" charset="-128"/>
              </a:rPr>
              <a:t>令和８年度</a:t>
            </a:r>
            <a:br>
              <a:rPr lang="en-US" altLang="ja-JP" sz="4000" dirty="0">
                <a:latin typeface="HGP創英角ﾎﾟｯﾌﾟ体" panose="040B0A00000000000000" pitchFamily="50" charset="-128"/>
                <a:ea typeface="HGP創英角ﾎﾟｯﾌﾟ体" panose="040B0A00000000000000" pitchFamily="50" charset="-128"/>
              </a:rPr>
            </a:br>
            <a:r>
              <a:rPr lang="ja-JP" altLang="en-US" sz="4000" dirty="0">
                <a:latin typeface="HGP創英角ﾎﾟｯﾌﾟ体" panose="040B0A00000000000000" pitchFamily="50" charset="-128"/>
                <a:ea typeface="HGP創英角ﾎﾟｯﾌﾟ体" panose="040B0A00000000000000" pitchFamily="50" charset="-128"/>
              </a:rPr>
              <a:t>学校及び社会福祉施設の行事に</a:t>
            </a:r>
            <a:br>
              <a:rPr lang="en-US" altLang="ja-JP" sz="4000" dirty="0">
                <a:latin typeface="HGP創英角ﾎﾟｯﾌﾟ体" panose="040B0A00000000000000" pitchFamily="50" charset="-128"/>
                <a:ea typeface="HGP創英角ﾎﾟｯﾌﾟ体" panose="040B0A00000000000000" pitchFamily="50" charset="-128"/>
              </a:rPr>
            </a:br>
            <a:r>
              <a:rPr lang="ja-JP" altLang="en-US" sz="4000" dirty="0">
                <a:latin typeface="HGP創英角ﾎﾟｯﾌﾟ体" panose="040B0A00000000000000" pitchFamily="50" charset="-128"/>
                <a:ea typeface="HGP創英角ﾎﾟｯﾌﾟ体" panose="040B0A00000000000000" pitchFamily="50" charset="-128"/>
              </a:rPr>
              <a:t>伴う食品提供（バザー）衛生</a:t>
            </a:r>
            <a:r>
              <a:rPr lang="ja-JP" altLang="en-US" dirty="0">
                <a:latin typeface="HGP創英角ﾎﾟｯﾌﾟ体" panose="040B0A00000000000000" pitchFamily="50" charset="-128"/>
                <a:ea typeface="HGP創英角ﾎﾟｯﾌﾟ体" panose="040B0A00000000000000" pitchFamily="50" charset="-128"/>
              </a:rPr>
              <a:t>講習会</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3" name="サブタイトル 2"/>
          <p:cNvSpPr>
            <a:spLocks noGrp="1"/>
          </p:cNvSpPr>
          <p:nvPr>
            <p:ph type="subTitle" idx="1"/>
          </p:nvPr>
        </p:nvSpPr>
        <p:spPr>
          <a:xfrm>
            <a:off x="139727" y="3506300"/>
            <a:ext cx="4792654" cy="2510610"/>
          </a:xfrm>
        </p:spPr>
        <p:txBody>
          <a:bodyPr/>
          <a:lstStyle/>
          <a:p>
            <a:endParaRPr lang="en-US" altLang="ja-JP" dirty="0">
              <a:solidFill>
                <a:schemeClr val="tx1"/>
              </a:solidFill>
              <a:latin typeface="+mn-ea"/>
            </a:endParaRPr>
          </a:p>
          <a:p>
            <a:endParaRPr lang="en-US" altLang="ja-JP" dirty="0">
              <a:solidFill>
                <a:schemeClr val="tx1"/>
              </a:solidFill>
              <a:latin typeface="+mn-ea"/>
            </a:endParaRPr>
          </a:p>
        </p:txBody>
      </p:sp>
      <p:pic>
        <p:nvPicPr>
          <p:cNvPr id="4" name="Picture 6" descr="C:\Users\n140401\Desktop\県庁\文書事務\イラスト\トッキッキ\料理づくり.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2047" y="3356992"/>
            <a:ext cx="3039818" cy="30398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a:grpSpLocks/>
          </p:cNvGrpSpPr>
          <p:nvPr/>
        </p:nvGrpSpPr>
        <p:grpSpPr bwMode="auto">
          <a:xfrm>
            <a:off x="467545" y="4110013"/>
            <a:ext cx="4464836" cy="1477225"/>
            <a:chOff x="5817" y="4663"/>
            <a:chExt cx="2962" cy="980"/>
          </a:xfrm>
        </p:grpSpPr>
        <p:pic>
          <p:nvPicPr>
            <p:cNvPr id="6" name="Picture 3"/>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5817" y="4689"/>
              <a:ext cx="28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2"/>
            <p:cNvSpPr txBox="1">
              <a:spLocks noChangeArrowheads="1"/>
            </p:cNvSpPr>
            <p:nvPr/>
          </p:nvSpPr>
          <p:spPr bwMode="auto">
            <a:xfrm>
              <a:off x="6125" y="4663"/>
              <a:ext cx="2654" cy="9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hangingPunct="0"/>
              <a:r>
                <a:rPr lang="ja-JP" sz="3200" kern="950" dirty="0">
                  <a:effectLst/>
                  <a:latin typeface="ＭＳ 明朝" panose="02020609040205080304" pitchFamily="17" charset="-128"/>
                  <a:ea typeface="ＭＳ ゴシック" panose="020B0609070205080204" pitchFamily="49" charset="-128"/>
                  <a:cs typeface="Times New Roman" panose="02020603050405020304" pitchFamily="18" charset="0"/>
                </a:rPr>
                <a:t>新潟県</a:t>
              </a:r>
              <a:r>
                <a:rPr lang="ja-JP" altLang="en-US" sz="3200" kern="950" dirty="0">
                  <a:latin typeface="ＭＳ 明朝" panose="02020609040205080304" pitchFamily="17" charset="-128"/>
                  <a:ea typeface="ＭＳ ゴシック" panose="020B0609070205080204" pitchFamily="49" charset="-128"/>
                  <a:cs typeface="Times New Roman" panose="02020603050405020304" pitchFamily="18" charset="0"/>
                </a:rPr>
                <a:t>上越</a:t>
              </a:r>
              <a:r>
                <a:rPr lang="ja-JP" altLang="en-US" sz="3200" dirty="0">
                  <a:latin typeface="+mn-ea"/>
                </a:rPr>
                <a:t>保健所</a:t>
              </a:r>
              <a:endParaRPr lang="en-US" altLang="ja-JP" sz="3200" dirty="0">
                <a:latin typeface="+mn-ea"/>
              </a:endParaRPr>
            </a:p>
            <a:p>
              <a:pPr algn="r" hangingPunct="0"/>
              <a:r>
                <a:rPr lang="ja-JP" altLang="en-US" sz="3200" dirty="0">
                  <a:latin typeface="+mn-ea"/>
                </a:rPr>
                <a:t>電話：</a:t>
              </a:r>
              <a:r>
                <a:rPr lang="en-US" altLang="ja-JP" sz="3200" dirty="0">
                  <a:latin typeface="+mn-ea"/>
                </a:rPr>
                <a:t>025</a:t>
              </a:r>
              <a:r>
                <a:rPr lang="ja-JP" altLang="en-US" sz="3200" dirty="0">
                  <a:latin typeface="+mn-ea"/>
                </a:rPr>
                <a:t>－</a:t>
              </a:r>
              <a:r>
                <a:rPr lang="en-US" altLang="ja-JP" sz="3200" dirty="0">
                  <a:latin typeface="+mn-ea"/>
                </a:rPr>
                <a:t>524</a:t>
              </a:r>
              <a:r>
                <a:rPr lang="ja-JP" altLang="en-US" sz="3200" dirty="0">
                  <a:latin typeface="+mn-ea"/>
                </a:rPr>
                <a:t>－</a:t>
              </a:r>
              <a:r>
                <a:rPr lang="en-US" altLang="ja-JP" sz="3200" dirty="0">
                  <a:latin typeface="+mn-ea"/>
                </a:rPr>
                <a:t>6135</a:t>
              </a:r>
              <a:endParaRPr lang="en-US" altLang="ja-JP" sz="3200" kern="950" dirty="0">
                <a:latin typeface="ＭＳ 明朝" panose="02020609040205080304" pitchFamily="17" charset="-128"/>
                <a:ea typeface="ＭＳ 明朝" panose="02020609040205080304" pitchFamily="17" charset="-128"/>
                <a:cs typeface="Times New Roman" panose="02020603050405020304" pitchFamily="18" charset="0"/>
              </a:endParaRPr>
            </a:p>
            <a:p>
              <a:pPr algn="r" hangingPunct="0"/>
              <a:r>
                <a:rPr lang="ja-JP" altLang="en-US" sz="3200" dirty="0">
                  <a:latin typeface="+mn-ea"/>
                </a:rPr>
                <a:t>ＦＡＸ：</a:t>
              </a:r>
              <a:r>
                <a:rPr lang="en-US" altLang="ja-JP" sz="3200" dirty="0">
                  <a:latin typeface="+mn-ea"/>
                </a:rPr>
                <a:t>025</a:t>
              </a:r>
              <a:r>
                <a:rPr lang="ja-JP" altLang="en-US" sz="3200" dirty="0">
                  <a:latin typeface="+mn-ea"/>
                </a:rPr>
                <a:t>－</a:t>
              </a:r>
              <a:r>
                <a:rPr lang="en-US" altLang="ja-JP" sz="3200" dirty="0">
                  <a:latin typeface="+mn-ea"/>
                </a:rPr>
                <a:t>524</a:t>
              </a:r>
              <a:r>
                <a:rPr lang="ja-JP" altLang="en-US" sz="3200" dirty="0">
                  <a:latin typeface="+mn-ea"/>
                </a:rPr>
                <a:t>－</a:t>
              </a:r>
              <a:r>
                <a:rPr lang="en-US" altLang="ja-JP" sz="3200" dirty="0">
                  <a:latin typeface="+mn-ea"/>
                </a:rPr>
                <a:t>6998</a:t>
              </a:r>
            </a:p>
          </p:txBody>
        </p:sp>
      </p:grpSp>
      <p:sp>
        <p:nvSpPr>
          <p:cNvPr id="8" name="スライド番号プレースホルダー 7"/>
          <p:cNvSpPr>
            <a:spLocks noGrp="1"/>
          </p:cNvSpPr>
          <p:nvPr>
            <p:ph type="sldNum" sz="quarter" idx="12"/>
          </p:nvPr>
        </p:nvSpPr>
        <p:spPr/>
        <p:txBody>
          <a:bodyPr/>
          <a:lstStyle/>
          <a:p>
            <a:fld id="{C8627A51-6854-41F8-9D06-CD9D42A6C7B0}" type="slidenum">
              <a:rPr kumimoji="1" lang="ja-JP" altLang="en-US" smtClean="0"/>
              <a:t>1</a:t>
            </a:fld>
            <a:endParaRPr kumimoji="1" lang="ja-JP" altLang="en-US"/>
          </a:p>
        </p:txBody>
      </p:sp>
    </p:spTree>
    <p:extLst>
      <p:ext uri="{BB962C8B-B14F-4D97-AF65-F5344CB8AC3E}">
        <p14:creationId xmlns:p14="http://schemas.microsoft.com/office/powerpoint/2010/main" val="2472478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735077" y="13009"/>
            <a:ext cx="2400278" cy="2427944"/>
          </a:xfrm>
          <a:prstGeom prst="rect">
            <a:avLst/>
          </a:prstGeom>
        </p:spPr>
      </p:pic>
      <p:sp>
        <p:nvSpPr>
          <p:cNvPr id="2" name="タイトル 1"/>
          <p:cNvSpPr>
            <a:spLocks noGrp="1"/>
          </p:cNvSpPr>
          <p:nvPr>
            <p:ph type="title"/>
          </p:nvPr>
        </p:nvSpPr>
        <p:spPr>
          <a:xfrm>
            <a:off x="457200" y="274638"/>
            <a:ext cx="8229600" cy="706090"/>
          </a:xfrm>
        </p:spPr>
        <p:txBody>
          <a:bodyPr>
            <a:normAutofit fontScale="90000"/>
          </a:bodyPr>
          <a:lstStyle/>
          <a:p>
            <a:pPr algn="l"/>
            <a:r>
              <a:rPr lang="ja-JP" altLang="en-US" b="1" u="sng" dirty="0">
                <a:solidFill>
                  <a:srgbClr val="009900"/>
                </a:solidFill>
                <a:latin typeface="+mj-ea"/>
              </a:rPr>
              <a:t>ノロウイルスの特徴</a:t>
            </a:r>
            <a:endParaRPr kumimoji="1" lang="ja-JP" altLang="en-US" dirty="0"/>
          </a:p>
        </p:txBody>
      </p:sp>
      <p:sp>
        <p:nvSpPr>
          <p:cNvPr id="3" name="コンテンツ プレースホルダー 2"/>
          <p:cNvSpPr>
            <a:spLocks noGrp="1"/>
          </p:cNvSpPr>
          <p:nvPr>
            <p:ph idx="1"/>
          </p:nvPr>
        </p:nvSpPr>
        <p:spPr>
          <a:xfrm>
            <a:off x="251520" y="1242358"/>
            <a:ext cx="7632848" cy="4922946"/>
          </a:xfrm>
        </p:spPr>
        <p:txBody>
          <a:bodyPr>
            <a:normAutofit/>
          </a:bodyPr>
          <a:lstStyle/>
          <a:p>
            <a:r>
              <a:rPr kumimoji="1" lang="ja-JP" altLang="en-US" sz="2800" dirty="0"/>
              <a:t>ヒトの小腸の細胞でのみ増殖</a:t>
            </a:r>
            <a:endParaRPr kumimoji="1" lang="en-US" altLang="ja-JP" sz="2800" dirty="0"/>
          </a:p>
          <a:p>
            <a:pPr marL="0" indent="0">
              <a:buNone/>
            </a:pPr>
            <a:r>
              <a:rPr kumimoji="1" lang="ja-JP" altLang="en-US" sz="2400" dirty="0"/>
              <a:t>　　</a:t>
            </a:r>
            <a:r>
              <a:rPr kumimoji="1" lang="ja-JP" altLang="en-US" sz="2400" dirty="0">
                <a:solidFill>
                  <a:srgbClr val="FF0000"/>
                </a:solidFill>
              </a:rPr>
              <a:t>（食品中・環境中では増殖しない）</a:t>
            </a:r>
            <a:endParaRPr kumimoji="1" lang="en-US" altLang="ja-JP" sz="2400" dirty="0">
              <a:solidFill>
                <a:srgbClr val="FF0000"/>
              </a:solidFill>
            </a:endParaRPr>
          </a:p>
          <a:p>
            <a:r>
              <a:rPr kumimoji="1" lang="ja-JP" altLang="en-US" sz="2800" dirty="0"/>
              <a:t>感染力が強い</a:t>
            </a:r>
            <a:r>
              <a:rPr lang="ja-JP" altLang="en-US" sz="2400" dirty="0">
                <a:solidFill>
                  <a:srgbClr val="FF0000"/>
                </a:solidFill>
              </a:rPr>
              <a:t>（</a:t>
            </a:r>
            <a:r>
              <a:rPr lang="en-US" altLang="ja-JP" sz="2400" dirty="0">
                <a:solidFill>
                  <a:srgbClr val="FF0000"/>
                </a:solidFill>
              </a:rPr>
              <a:t>10</a:t>
            </a:r>
            <a:r>
              <a:rPr lang="ja-JP" altLang="en-US" sz="2400" dirty="0">
                <a:solidFill>
                  <a:srgbClr val="FF0000"/>
                </a:solidFill>
              </a:rPr>
              <a:t>～</a:t>
            </a:r>
            <a:r>
              <a:rPr lang="en-US" altLang="ja-JP" sz="2400" dirty="0">
                <a:solidFill>
                  <a:srgbClr val="FF0000"/>
                </a:solidFill>
              </a:rPr>
              <a:t>100</a:t>
            </a:r>
            <a:r>
              <a:rPr lang="ja-JP" altLang="en-US" sz="2400" dirty="0">
                <a:solidFill>
                  <a:srgbClr val="FF0000"/>
                </a:solidFill>
              </a:rPr>
              <a:t>個の摂取で発症）</a:t>
            </a:r>
            <a:endParaRPr kumimoji="1" lang="en-US" altLang="ja-JP" dirty="0">
              <a:solidFill>
                <a:srgbClr val="FF0000"/>
              </a:solidFill>
            </a:endParaRPr>
          </a:p>
          <a:p>
            <a:r>
              <a:rPr kumimoji="1" lang="ja-JP" altLang="en-US" sz="2800" dirty="0"/>
              <a:t>環境中で</a:t>
            </a:r>
            <a:r>
              <a:rPr kumimoji="1" lang="ja-JP" altLang="en-US" sz="2800" dirty="0">
                <a:solidFill>
                  <a:srgbClr val="FF0000"/>
                </a:solidFill>
              </a:rPr>
              <a:t>長期間生存</a:t>
            </a:r>
            <a:endParaRPr kumimoji="1" lang="en-US" altLang="ja-JP" sz="2800" dirty="0">
              <a:solidFill>
                <a:srgbClr val="FF0000"/>
              </a:solidFill>
            </a:endParaRPr>
          </a:p>
          <a:p>
            <a:pPr marL="0" indent="0">
              <a:buNone/>
            </a:pPr>
            <a:r>
              <a:rPr lang="ja-JP" altLang="en-US" sz="2400" dirty="0"/>
              <a:t>　　（室温で２週間程度、低温の方が長く生存）</a:t>
            </a:r>
            <a:endParaRPr kumimoji="1" lang="en-US" altLang="ja-JP" sz="2400" dirty="0"/>
          </a:p>
          <a:p>
            <a:pPr>
              <a:buClr>
                <a:schemeClr val="tx1"/>
              </a:buClr>
            </a:pPr>
            <a:r>
              <a:rPr kumimoji="1" lang="en-US" altLang="ja-JP" sz="2800" dirty="0">
                <a:solidFill>
                  <a:srgbClr val="FF0000"/>
                </a:solidFill>
              </a:rPr>
              <a:t>85</a:t>
            </a:r>
            <a:r>
              <a:rPr kumimoji="1" lang="ja-JP" altLang="en-US" sz="2800" dirty="0">
                <a:solidFill>
                  <a:srgbClr val="FF0000"/>
                </a:solidFill>
              </a:rPr>
              <a:t>～</a:t>
            </a:r>
            <a:r>
              <a:rPr kumimoji="1" lang="en-US" altLang="ja-JP" sz="2800" dirty="0">
                <a:solidFill>
                  <a:srgbClr val="FF0000"/>
                </a:solidFill>
              </a:rPr>
              <a:t>90</a:t>
            </a:r>
            <a:r>
              <a:rPr kumimoji="1" lang="ja-JP" altLang="en-US" sz="2800" dirty="0">
                <a:solidFill>
                  <a:srgbClr val="FF0000"/>
                </a:solidFill>
              </a:rPr>
              <a:t>℃</a:t>
            </a:r>
            <a:r>
              <a:rPr kumimoji="1" lang="en-US" altLang="ja-JP" sz="2800" dirty="0">
                <a:solidFill>
                  <a:srgbClr val="FF0000"/>
                </a:solidFill>
              </a:rPr>
              <a:t>90</a:t>
            </a:r>
            <a:r>
              <a:rPr kumimoji="1" lang="ja-JP" altLang="en-US" sz="2800" dirty="0">
                <a:solidFill>
                  <a:srgbClr val="FF0000"/>
                </a:solidFill>
              </a:rPr>
              <a:t>秒以上</a:t>
            </a:r>
            <a:r>
              <a:rPr kumimoji="1" lang="ja-JP" altLang="en-US" sz="2800" dirty="0"/>
              <a:t>の加熱で死滅</a:t>
            </a:r>
            <a:endParaRPr kumimoji="1" lang="en-US" altLang="ja-JP" sz="2800" dirty="0"/>
          </a:p>
          <a:p>
            <a:pPr>
              <a:buClr>
                <a:schemeClr val="tx1"/>
              </a:buClr>
            </a:pPr>
            <a:r>
              <a:rPr lang="ja-JP" altLang="en-US" sz="2800" dirty="0">
                <a:solidFill>
                  <a:srgbClr val="FF0000"/>
                </a:solidFill>
              </a:rPr>
              <a:t>次亜塩素酸ナトリウム（</a:t>
            </a:r>
            <a:r>
              <a:rPr lang="en-US" altLang="ja-JP" sz="2800" dirty="0">
                <a:solidFill>
                  <a:srgbClr val="FF0000"/>
                </a:solidFill>
              </a:rPr>
              <a:t>0.02</a:t>
            </a:r>
            <a:r>
              <a:rPr lang="ja-JP" altLang="en-US" sz="2800" dirty="0">
                <a:solidFill>
                  <a:srgbClr val="FF0000"/>
                </a:solidFill>
              </a:rPr>
              <a:t>％＝</a:t>
            </a:r>
            <a:r>
              <a:rPr lang="en-US" altLang="ja-JP" sz="2800" dirty="0">
                <a:solidFill>
                  <a:srgbClr val="FF0000"/>
                </a:solidFill>
              </a:rPr>
              <a:t>200ppm</a:t>
            </a:r>
            <a:r>
              <a:rPr lang="ja-JP" altLang="en-US" sz="2800" dirty="0">
                <a:solidFill>
                  <a:srgbClr val="FF0000"/>
                </a:solidFill>
              </a:rPr>
              <a:t>以上）</a:t>
            </a:r>
            <a:r>
              <a:rPr lang="ja-JP" altLang="en-US" sz="2800" dirty="0"/>
              <a:t>で死滅</a:t>
            </a:r>
            <a:r>
              <a:rPr lang="ja-JP" altLang="en-US" sz="2400" dirty="0"/>
              <a:t>（＝台所用漂白剤「ハイター」「ブリーチ」など）</a:t>
            </a:r>
            <a:endParaRPr lang="en-US" altLang="ja-JP" sz="2400" dirty="0"/>
          </a:p>
          <a:p>
            <a:r>
              <a:rPr lang="ja-JP" altLang="en-US" sz="2800" dirty="0"/>
              <a:t>アルコールはあまり効果がない</a:t>
            </a:r>
            <a:endParaRPr lang="en-US" altLang="ja-JP" sz="2800" dirty="0"/>
          </a:p>
          <a:p>
            <a:pPr marL="0" indent="0">
              <a:buNone/>
            </a:pPr>
            <a:r>
              <a:rPr lang="ja-JP" altLang="en-US" sz="2600" dirty="0"/>
              <a:t>　（効果が期待できるアルコール系消毒剤もあり）</a:t>
            </a:r>
            <a:endParaRPr lang="en-US" altLang="ja-JP" sz="2600" dirty="0"/>
          </a:p>
        </p:txBody>
      </p:sp>
      <p:pic>
        <p:nvPicPr>
          <p:cNvPr id="5" name="図 4"/>
          <p:cNvPicPr>
            <a:picLocks noChangeAspect="1"/>
          </p:cNvPicPr>
          <p:nvPr/>
        </p:nvPicPr>
        <p:blipFill>
          <a:blip r:embed="rId4"/>
          <a:stretch>
            <a:fillRect/>
          </a:stretch>
        </p:blipFill>
        <p:spPr>
          <a:xfrm>
            <a:off x="7586542" y="2585459"/>
            <a:ext cx="1341751" cy="2082469"/>
          </a:xfrm>
          <a:prstGeom prst="rect">
            <a:avLst/>
          </a:prstGeom>
        </p:spPr>
      </p:pic>
      <p:pic>
        <p:nvPicPr>
          <p:cNvPr id="6" name="図 5"/>
          <p:cNvPicPr>
            <a:picLocks noChangeAspect="1"/>
          </p:cNvPicPr>
          <p:nvPr/>
        </p:nvPicPr>
        <p:blipFill>
          <a:blip r:embed="rId5"/>
          <a:stretch>
            <a:fillRect/>
          </a:stretch>
        </p:blipFill>
        <p:spPr>
          <a:xfrm>
            <a:off x="7868553" y="4948809"/>
            <a:ext cx="834062" cy="1645969"/>
          </a:xfrm>
          <a:prstGeom prst="rect">
            <a:avLst/>
          </a:prstGeom>
        </p:spPr>
      </p:pic>
      <p:sp>
        <p:nvSpPr>
          <p:cNvPr id="7" name="テキスト ボックス 6"/>
          <p:cNvSpPr txBox="1"/>
          <p:nvPr/>
        </p:nvSpPr>
        <p:spPr>
          <a:xfrm>
            <a:off x="7868553" y="6436152"/>
            <a:ext cx="946448" cy="276999"/>
          </a:xfrm>
          <a:prstGeom prst="rect">
            <a:avLst/>
          </a:prstGeom>
          <a:solidFill>
            <a:srgbClr val="FFFF00"/>
          </a:solidFill>
          <a:ln>
            <a:solidFill>
              <a:schemeClr val="tx1"/>
            </a:solidFill>
          </a:ln>
        </p:spPr>
        <p:txBody>
          <a:bodyPr wrap="square" rtlCol="0">
            <a:spAutoFit/>
          </a:bodyPr>
          <a:lstStyle/>
          <a:p>
            <a:r>
              <a:rPr kumimoji="1" lang="ja-JP" altLang="en-US" sz="1200" dirty="0"/>
              <a:t>アルコール</a:t>
            </a:r>
          </a:p>
        </p:txBody>
      </p:sp>
      <p:sp>
        <p:nvSpPr>
          <p:cNvPr id="8" name="ドーナツ 7"/>
          <p:cNvSpPr/>
          <p:nvPr/>
        </p:nvSpPr>
        <p:spPr>
          <a:xfrm>
            <a:off x="7452320" y="2924944"/>
            <a:ext cx="1475973" cy="1440160"/>
          </a:xfrm>
          <a:prstGeom prst="donut">
            <a:avLst>
              <a:gd name="adj" fmla="val 58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乗算 8"/>
          <p:cNvSpPr/>
          <p:nvPr/>
        </p:nvSpPr>
        <p:spPr>
          <a:xfrm>
            <a:off x="7309566" y="4948809"/>
            <a:ext cx="1895702" cy="1728244"/>
          </a:xfrm>
          <a:prstGeom prst="mathMultiply">
            <a:avLst>
              <a:gd name="adj1" fmla="val 350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fld id="{C8627A51-6854-41F8-9D06-CD9D42A6C7B0}" type="slidenum">
              <a:rPr kumimoji="1" lang="ja-JP" altLang="en-US" smtClean="0"/>
              <a:t>10</a:t>
            </a:fld>
            <a:endParaRPr kumimoji="1" lang="ja-JP" altLang="en-US"/>
          </a:p>
        </p:txBody>
      </p:sp>
    </p:spTree>
    <p:extLst>
      <p:ext uri="{BB962C8B-B14F-4D97-AF65-F5344CB8AC3E}">
        <p14:creationId xmlns:p14="http://schemas.microsoft.com/office/powerpoint/2010/main" val="1653261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pPr algn="l"/>
            <a:r>
              <a:rPr lang="ja-JP" altLang="en-US" b="1" u="sng" dirty="0">
                <a:solidFill>
                  <a:srgbClr val="009900"/>
                </a:solidFill>
                <a:latin typeface="+mj-ea"/>
              </a:rPr>
              <a:t>ノロウイルスの症状</a:t>
            </a:r>
            <a:endParaRPr kumimoji="1" lang="ja-JP" altLang="en-US" dirty="0"/>
          </a:p>
        </p:txBody>
      </p:sp>
      <p:sp>
        <p:nvSpPr>
          <p:cNvPr id="3" name="コンテンツ プレースホルダー 2"/>
          <p:cNvSpPr>
            <a:spLocks noGrp="1"/>
          </p:cNvSpPr>
          <p:nvPr>
            <p:ph idx="1"/>
          </p:nvPr>
        </p:nvSpPr>
        <p:spPr>
          <a:xfrm>
            <a:off x="251519" y="1628800"/>
            <a:ext cx="7920881" cy="4562906"/>
          </a:xfrm>
        </p:spPr>
        <p:txBody>
          <a:bodyPr>
            <a:normAutofit/>
          </a:bodyPr>
          <a:lstStyle/>
          <a:p>
            <a:r>
              <a:rPr kumimoji="1" lang="ja-JP" altLang="en-US" sz="2800" dirty="0"/>
              <a:t>吐き気、嘔吐、腹痛、下痢、発熱等</a:t>
            </a:r>
            <a:r>
              <a:rPr kumimoji="1" lang="ja-JP" altLang="en-US" sz="2400" dirty="0"/>
              <a:t>　</a:t>
            </a:r>
            <a:endParaRPr kumimoji="1" lang="en-US" altLang="ja-JP" sz="2400" dirty="0"/>
          </a:p>
          <a:p>
            <a:pPr marL="0" indent="0">
              <a:buNone/>
            </a:pPr>
            <a:r>
              <a:rPr kumimoji="1" lang="ja-JP" altLang="en-US" sz="2400" dirty="0"/>
              <a:t>　　感染しても</a:t>
            </a:r>
            <a:r>
              <a:rPr kumimoji="1" lang="ja-JP" altLang="en-US" sz="2400" u="sng" dirty="0">
                <a:solidFill>
                  <a:srgbClr val="FF0000"/>
                </a:solidFill>
              </a:rPr>
              <a:t>症状がない</a:t>
            </a:r>
            <a:r>
              <a:rPr kumimoji="1" lang="ja-JP" altLang="en-US" sz="2400" dirty="0"/>
              <a:t>場合が多く見られる</a:t>
            </a:r>
            <a:endParaRPr kumimoji="1" lang="en-US" altLang="ja-JP" sz="2400" dirty="0"/>
          </a:p>
          <a:p>
            <a:pPr marL="0" indent="0">
              <a:buNone/>
            </a:pPr>
            <a:r>
              <a:rPr kumimoji="1" lang="ja-JP" altLang="en-US" sz="2400" dirty="0"/>
              <a:t>　　　　　　　　　　　　　　　　　　＝</a:t>
            </a:r>
            <a:r>
              <a:rPr kumimoji="1" lang="ja-JP" altLang="en-US" sz="2800" dirty="0">
                <a:solidFill>
                  <a:srgbClr val="FF0000"/>
                </a:solidFill>
              </a:rPr>
              <a:t>不顕性感染</a:t>
            </a:r>
            <a:r>
              <a:rPr kumimoji="1" lang="ja-JP" altLang="en-US" sz="2400" dirty="0"/>
              <a:t>　　　　</a:t>
            </a:r>
            <a:endParaRPr kumimoji="1" lang="en-US" altLang="ja-JP" sz="2800" dirty="0"/>
          </a:p>
          <a:p>
            <a:r>
              <a:rPr lang="ja-JP" altLang="en-US" sz="2800" dirty="0"/>
              <a:t>潜伏期間１～２日。通常２～３日で回復</a:t>
            </a:r>
            <a:endParaRPr kumimoji="1" lang="en-US" altLang="ja-JP" sz="2800" dirty="0"/>
          </a:p>
          <a:p>
            <a:r>
              <a:rPr kumimoji="1" lang="ja-JP" altLang="en-US" sz="2800" dirty="0"/>
              <a:t>環境中で長期間生存</a:t>
            </a:r>
            <a:endParaRPr kumimoji="1" lang="en-US" altLang="ja-JP" sz="2800" dirty="0"/>
          </a:p>
          <a:p>
            <a:r>
              <a:rPr kumimoji="1" lang="ja-JP" altLang="en-US" sz="2800" dirty="0"/>
              <a:t>症状が消えても、</a:t>
            </a:r>
            <a:r>
              <a:rPr kumimoji="1" lang="ja-JP" altLang="en-US" sz="2800" u="sng" dirty="0">
                <a:solidFill>
                  <a:srgbClr val="FF0000"/>
                </a:solidFill>
              </a:rPr>
              <a:t>２週間程度（長いと１ヶ月以上）便からウイルスの排出が続く</a:t>
            </a:r>
            <a:r>
              <a:rPr kumimoji="1" lang="ja-JP" altLang="en-US" sz="2800" dirty="0"/>
              <a:t>ので要注意</a:t>
            </a:r>
            <a:endParaRPr kumimoji="1" lang="en-US" altLang="ja-JP" sz="2800" dirty="0"/>
          </a:p>
          <a:p>
            <a:r>
              <a:rPr kumimoji="1" lang="ja-JP" altLang="en-US" sz="2800" dirty="0"/>
              <a:t>生涯に</a:t>
            </a:r>
            <a:r>
              <a:rPr kumimoji="1" lang="ja-JP" altLang="en-US" sz="2800" u="sng" dirty="0">
                <a:solidFill>
                  <a:srgbClr val="FF0000"/>
                </a:solidFill>
              </a:rPr>
              <a:t>何度も感染</a:t>
            </a:r>
            <a:r>
              <a:rPr kumimoji="1" lang="ja-JP" altLang="en-US" sz="2800" dirty="0"/>
              <a:t>しうる</a:t>
            </a:r>
            <a:endParaRPr kumimoji="1" lang="en-US" altLang="ja-JP" sz="2800" dirty="0"/>
          </a:p>
          <a:p>
            <a:r>
              <a:rPr kumimoji="1" lang="ja-JP" altLang="en-US" sz="2800" dirty="0"/>
              <a:t>冬から春にかけて特に流行する</a:t>
            </a:r>
            <a:endParaRPr kumimoji="1" lang="en-US" altLang="ja-JP" sz="2800" dirty="0"/>
          </a:p>
        </p:txBody>
      </p:sp>
      <p:pic>
        <p:nvPicPr>
          <p:cNvPr id="10" name="図 9"/>
          <p:cNvPicPr>
            <a:picLocks noChangeAspect="1"/>
          </p:cNvPicPr>
          <p:nvPr/>
        </p:nvPicPr>
        <p:blipFill>
          <a:blip r:embed="rId3"/>
          <a:stretch>
            <a:fillRect/>
          </a:stretch>
        </p:blipFill>
        <p:spPr>
          <a:xfrm>
            <a:off x="5985676" y="74453"/>
            <a:ext cx="1494311" cy="1476861"/>
          </a:xfrm>
          <a:prstGeom prst="rect">
            <a:avLst/>
          </a:prstGeom>
        </p:spPr>
      </p:pic>
      <p:pic>
        <p:nvPicPr>
          <p:cNvPr id="11" name="図 10"/>
          <p:cNvPicPr>
            <a:picLocks noChangeAspect="1"/>
          </p:cNvPicPr>
          <p:nvPr/>
        </p:nvPicPr>
        <p:blipFill>
          <a:blip r:embed="rId4"/>
          <a:stretch>
            <a:fillRect/>
          </a:stretch>
        </p:blipFill>
        <p:spPr>
          <a:xfrm>
            <a:off x="7586542" y="-10093"/>
            <a:ext cx="1498477" cy="1481404"/>
          </a:xfrm>
          <a:prstGeom prst="rect">
            <a:avLst/>
          </a:prstGeom>
        </p:spPr>
      </p:pic>
      <p:sp>
        <p:nvSpPr>
          <p:cNvPr id="12" name="右矢印 11"/>
          <p:cNvSpPr/>
          <p:nvPr/>
        </p:nvSpPr>
        <p:spPr>
          <a:xfrm>
            <a:off x="6382686" y="2172984"/>
            <a:ext cx="216024" cy="76073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大かっこ 13"/>
          <p:cNvSpPr/>
          <p:nvPr/>
        </p:nvSpPr>
        <p:spPr>
          <a:xfrm>
            <a:off x="611561" y="2132856"/>
            <a:ext cx="5688631" cy="80086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6660232" y="2199386"/>
            <a:ext cx="2403815" cy="646331"/>
          </a:xfrm>
          <a:prstGeom prst="rect">
            <a:avLst/>
          </a:prstGeom>
          <a:noFill/>
          <a:ln>
            <a:solidFill>
              <a:schemeClr val="tx1"/>
            </a:solidFill>
            <a:prstDash val="sysDot"/>
          </a:ln>
        </p:spPr>
        <p:txBody>
          <a:bodyPr wrap="square" rtlCol="0">
            <a:spAutoFit/>
          </a:bodyPr>
          <a:lstStyle/>
          <a:p>
            <a:r>
              <a:rPr kumimoji="1" lang="ja-JP" altLang="en-US" b="1" dirty="0">
                <a:latin typeface="+mn-ea"/>
              </a:rPr>
              <a:t>無症状でも</a:t>
            </a:r>
            <a:r>
              <a:rPr kumimoji="1" lang="ja-JP" altLang="en-US" b="1" u="sng" dirty="0">
                <a:solidFill>
                  <a:srgbClr val="FF0000"/>
                </a:solidFill>
                <a:latin typeface="+mn-ea"/>
              </a:rPr>
              <a:t>便に大量のウイルス</a:t>
            </a:r>
            <a:r>
              <a:rPr kumimoji="1" lang="ja-JP" altLang="en-US" b="1" dirty="0">
                <a:latin typeface="+mn-ea"/>
              </a:rPr>
              <a:t>を排出</a:t>
            </a:r>
          </a:p>
        </p:txBody>
      </p:sp>
      <p:sp>
        <p:nvSpPr>
          <p:cNvPr id="16" name="テキスト ボックス 15"/>
          <p:cNvSpPr txBox="1"/>
          <p:nvPr/>
        </p:nvSpPr>
        <p:spPr>
          <a:xfrm>
            <a:off x="4383903" y="2471220"/>
            <a:ext cx="1106603" cy="276999"/>
          </a:xfrm>
          <a:prstGeom prst="rect">
            <a:avLst/>
          </a:prstGeom>
          <a:noFill/>
          <a:ln>
            <a:noFill/>
            <a:prstDash val="sysDot"/>
          </a:ln>
        </p:spPr>
        <p:txBody>
          <a:bodyPr wrap="square" rtlCol="0">
            <a:spAutoFit/>
          </a:bodyPr>
          <a:lstStyle/>
          <a:p>
            <a:r>
              <a:rPr kumimoji="1" lang="ja-JP" altLang="en-US" sz="1200" b="1" dirty="0">
                <a:solidFill>
                  <a:srgbClr val="9900CC"/>
                </a:solidFill>
                <a:latin typeface="+mn-ea"/>
              </a:rPr>
              <a:t>ふけんせい</a:t>
            </a:r>
          </a:p>
        </p:txBody>
      </p:sp>
      <p:sp>
        <p:nvSpPr>
          <p:cNvPr id="4" name="スライド番号プレースホルダー 3"/>
          <p:cNvSpPr>
            <a:spLocks noGrp="1"/>
          </p:cNvSpPr>
          <p:nvPr>
            <p:ph type="sldNum" sz="quarter" idx="12"/>
          </p:nvPr>
        </p:nvSpPr>
        <p:spPr/>
        <p:txBody>
          <a:bodyPr/>
          <a:lstStyle/>
          <a:p>
            <a:fld id="{C8627A51-6854-41F8-9D06-CD9D42A6C7B0}" type="slidenum">
              <a:rPr kumimoji="1" lang="ja-JP" altLang="en-US" smtClean="0"/>
              <a:t>11</a:t>
            </a:fld>
            <a:endParaRPr kumimoji="1" lang="ja-JP" altLang="en-US"/>
          </a:p>
        </p:txBody>
      </p:sp>
    </p:spTree>
    <p:extLst>
      <p:ext uri="{BB962C8B-B14F-4D97-AF65-F5344CB8AC3E}">
        <p14:creationId xmlns:p14="http://schemas.microsoft.com/office/powerpoint/2010/main" val="158017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a:blip r:embed="rId2"/>
          <a:stretch>
            <a:fillRect/>
          </a:stretch>
        </p:blipFill>
        <p:spPr>
          <a:xfrm>
            <a:off x="170401" y="1698472"/>
            <a:ext cx="8634539" cy="5159528"/>
          </a:xfrm>
          <a:prstGeom prst="rect">
            <a:avLst/>
          </a:prstGeom>
        </p:spPr>
      </p:pic>
      <p:sp>
        <p:nvSpPr>
          <p:cNvPr id="9" name="角丸四角形 8"/>
          <p:cNvSpPr/>
          <p:nvPr/>
        </p:nvSpPr>
        <p:spPr>
          <a:xfrm>
            <a:off x="5292080" y="5616624"/>
            <a:ext cx="3851920" cy="12413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179512" y="125760"/>
            <a:ext cx="8964488" cy="6389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u="sng" dirty="0">
                <a:solidFill>
                  <a:srgbClr val="009900"/>
                </a:solidFill>
                <a:latin typeface="+mj-ea"/>
              </a:rPr>
              <a:t>ノロウイルスの感染経路</a:t>
            </a:r>
          </a:p>
        </p:txBody>
      </p:sp>
      <p:sp>
        <p:nvSpPr>
          <p:cNvPr id="12" name="テキスト ボックス 11"/>
          <p:cNvSpPr txBox="1"/>
          <p:nvPr/>
        </p:nvSpPr>
        <p:spPr>
          <a:xfrm>
            <a:off x="144016" y="764704"/>
            <a:ext cx="9036496" cy="923330"/>
          </a:xfrm>
          <a:prstGeom prst="rect">
            <a:avLst/>
          </a:prstGeom>
          <a:noFill/>
        </p:spPr>
        <p:txBody>
          <a:bodyPr wrap="square" rtlCol="0">
            <a:spAutoFit/>
          </a:bodyPr>
          <a:lstStyle/>
          <a:p>
            <a:r>
              <a:rPr kumimoji="1" lang="ja-JP" altLang="en-US" dirty="0">
                <a:latin typeface="+mn-ea"/>
              </a:rPr>
              <a:t>１－</a:t>
            </a:r>
            <a:r>
              <a:rPr kumimoji="1" lang="en-US" altLang="ja-JP" dirty="0">
                <a:latin typeface="+mn-ea"/>
              </a:rPr>
              <a:t>A</a:t>
            </a:r>
            <a:r>
              <a:rPr kumimoji="1" lang="ja-JP" altLang="en-US" dirty="0">
                <a:latin typeface="+mn-ea"/>
              </a:rPr>
              <a:t>　ノロウイルス感染者が調理して食品を汚染させる場合</a:t>
            </a:r>
            <a:r>
              <a:rPr kumimoji="1" lang="en-US" altLang="ja-JP" b="1" dirty="0">
                <a:latin typeface="+mn-ea"/>
              </a:rPr>
              <a:t>【</a:t>
            </a:r>
            <a:r>
              <a:rPr kumimoji="1" lang="ja-JP" altLang="en-US" b="1" dirty="0">
                <a:latin typeface="+mn-ea"/>
              </a:rPr>
              <a:t>食中毒</a:t>
            </a:r>
            <a:r>
              <a:rPr kumimoji="1" lang="en-US" altLang="ja-JP" b="1" dirty="0">
                <a:latin typeface="+mn-ea"/>
              </a:rPr>
              <a:t>】</a:t>
            </a:r>
          </a:p>
          <a:p>
            <a:r>
              <a:rPr kumimoji="1" lang="ja-JP" altLang="en-US" dirty="0">
                <a:latin typeface="+mn-ea"/>
              </a:rPr>
              <a:t>１－</a:t>
            </a:r>
            <a:r>
              <a:rPr kumimoji="1" lang="en-US" altLang="ja-JP" dirty="0">
                <a:latin typeface="+mn-ea"/>
              </a:rPr>
              <a:t>B</a:t>
            </a:r>
            <a:r>
              <a:rPr kumimoji="1" lang="ja-JP" altLang="en-US" dirty="0">
                <a:latin typeface="+mn-ea"/>
              </a:rPr>
              <a:t>　ノロウイルスを取り込んだ二枚貝を加熱不十分な状態で食べた場合</a:t>
            </a:r>
            <a:r>
              <a:rPr lang="en-US" altLang="ja-JP" b="1" dirty="0">
                <a:latin typeface="+mn-ea"/>
              </a:rPr>
              <a:t>【</a:t>
            </a:r>
            <a:r>
              <a:rPr lang="ja-JP" altLang="en-US" b="1" dirty="0">
                <a:latin typeface="+mn-ea"/>
              </a:rPr>
              <a:t>食中毒</a:t>
            </a:r>
            <a:r>
              <a:rPr lang="en-US" altLang="ja-JP" b="1" dirty="0">
                <a:latin typeface="+mn-ea"/>
              </a:rPr>
              <a:t>】</a:t>
            </a:r>
            <a:endParaRPr kumimoji="1" lang="en-US" altLang="ja-JP" b="1" dirty="0">
              <a:latin typeface="+mn-ea"/>
            </a:endParaRPr>
          </a:p>
          <a:p>
            <a:r>
              <a:rPr kumimoji="1" lang="ja-JP" altLang="en-US" dirty="0">
                <a:latin typeface="+mn-ea"/>
              </a:rPr>
              <a:t>２　　　感染者の嘔吐物や便が室内環境を汚染し、周りの人に感染が拡大する場合</a:t>
            </a:r>
            <a:r>
              <a:rPr kumimoji="1" lang="en-US" altLang="ja-JP" sz="1600" dirty="0">
                <a:latin typeface="+mn-ea"/>
              </a:rPr>
              <a:t>【</a:t>
            </a:r>
            <a:r>
              <a:rPr kumimoji="1" lang="ja-JP" altLang="en-US" sz="1600" dirty="0">
                <a:latin typeface="+mn-ea"/>
              </a:rPr>
              <a:t>感染症</a:t>
            </a:r>
            <a:r>
              <a:rPr kumimoji="1" lang="en-US" altLang="ja-JP" sz="1600" dirty="0">
                <a:latin typeface="+mn-ea"/>
              </a:rPr>
              <a:t>】</a:t>
            </a:r>
            <a:endParaRPr kumimoji="1" lang="ja-JP" altLang="en-US" sz="1600" dirty="0">
              <a:latin typeface="+mn-ea"/>
            </a:endParaRP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12</a:t>
            </a:fld>
            <a:endParaRPr kumimoji="1" lang="ja-JP" altLang="en-US"/>
          </a:p>
        </p:txBody>
      </p:sp>
    </p:spTree>
    <p:extLst>
      <p:ext uri="{BB962C8B-B14F-4D97-AF65-F5344CB8AC3E}">
        <p14:creationId xmlns:p14="http://schemas.microsoft.com/office/powerpoint/2010/main" val="4030587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74" b="98904" l="298" r="100000">
                        <a14:foregroundMark x1="32143" y1="12055" x2="9524" y2="58630"/>
                        <a14:foregroundMark x1="15476" y1="11507" x2="26488" y2="58904"/>
                        <a14:foregroundMark x1="39881" y1="15342" x2="5060" y2="19178"/>
                        <a14:foregroundMark x1="16667" y1="14247" x2="42262" y2="10411"/>
                        <a14:foregroundMark x1="41369" y1="14247" x2="28869" y2="54247"/>
                        <a14:foregroundMark x1="28869" y1="31781" x2="47917" y2="27671"/>
                        <a14:foregroundMark x1="7440" y1="23836" x2="8929" y2="59452"/>
                        <a14:foregroundMark x1="7738" y1="58630" x2="27083" y2="56712"/>
                        <a14:foregroundMark x1="11875" y1="25000" x2="15937" y2="30398"/>
                        <a14:foregroundMark x1="37188" y1="22159" x2="28750" y2="29830"/>
                      </a14:backgroundRemoval>
                    </a14:imgEffect>
                  </a14:imgLayer>
                </a14:imgProps>
              </a:ext>
              <a:ext uri="{28A0092B-C50C-407E-A947-70E740481C1C}">
                <a14:useLocalDpi xmlns:a14="http://schemas.microsoft.com/office/drawing/2010/main" val="0"/>
              </a:ext>
            </a:extLst>
          </a:blip>
          <a:srcRect/>
          <a:stretch>
            <a:fillRect/>
          </a:stretch>
        </p:blipFill>
        <p:spPr bwMode="auto">
          <a:xfrm>
            <a:off x="7799223" y="1283568"/>
            <a:ext cx="1249133" cy="1375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4764561"/>
            <a:ext cx="2203893" cy="1849588"/>
          </a:xfrm>
          <a:prstGeom prst="rect">
            <a:avLst/>
          </a:prstGeom>
        </p:spPr>
      </p:pic>
      <p:sp>
        <p:nvSpPr>
          <p:cNvPr id="2" name="タイトル 1"/>
          <p:cNvSpPr>
            <a:spLocks noGrp="1"/>
          </p:cNvSpPr>
          <p:nvPr>
            <p:ph type="title"/>
          </p:nvPr>
        </p:nvSpPr>
        <p:spPr>
          <a:xfrm>
            <a:off x="139526" y="113421"/>
            <a:ext cx="8906548" cy="711368"/>
          </a:xfrm>
        </p:spPr>
        <p:txBody>
          <a:bodyPr>
            <a:noAutofit/>
          </a:bodyPr>
          <a:lstStyle/>
          <a:p>
            <a:pPr algn="l"/>
            <a:r>
              <a:rPr kumimoji="1" lang="ja-JP" altLang="en-US" b="1" u="sng" spc="-100" dirty="0">
                <a:solidFill>
                  <a:srgbClr val="009900"/>
                </a:solidFill>
                <a:latin typeface="+mj-ea"/>
              </a:rPr>
              <a:t>ノロウイルス食中毒を防ぐ</a:t>
            </a:r>
            <a:r>
              <a:rPr lang="ja-JP" altLang="en-US" b="1" u="sng" spc="-100" dirty="0">
                <a:solidFill>
                  <a:srgbClr val="009900"/>
                </a:solidFill>
                <a:latin typeface="+mj-ea"/>
              </a:rPr>
              <a:t>４</a:t>
            </a:r>
            <a:r>
              <a:rPr kumimoji="1" lang="ja-JP" altLang="en-US" b="1" u="sng" spc="-100" dirty="0">
                <a:solidFill>
                  <a:srgbClr val="009900"/>
                </a:solidFill>
                <a:latin typeface="+mj-ea"/>
              </a:rPr>
              <a:t>原則</a:t>
            </a:r>
          </a:p>
        </p:txBody>
      </p:sp>
      <p:sp>
        <p:nvSpPr>
          <p:cNvPr id="16" name="コンテンツ プレースホルダー 2"/>
          <p:cNvSpPr>
            <a:spLocks noGrp="1"/>
          </p:cNvSpPr>
          <p:nvPr>
            <p:ph idx="1"/>
          </p:nvPr>
        </p:nvSpPr>
        <p:spPr>
          <a:xfrm>
            <a:off x="4499992" y="1540759"/>
            <a:ext cx="3112643" cy="2933654"/>
          </a:xfrm>
        </p:spPr>
        <p:txBody>
          <a:bodyPr>
            <a:normAutofit/>
          </a:bodyPr>
          <a:lstStyle/>
          <a:p>
            <a:pPr marL="87313" indent="-87313">
              <a:buNone/>
            </a:pPr>
            <a:r>
              <a:rPr lang="ja-JP" altLang="en-US" sz="2400" spc="-150" dirty="0"/>
              <a:t>・ノロウイルス流行期はドアノブやスイッチ等を</a:t>
            </a:r>
            <a:r>
              <a:rPr lang="en-US" altLang="ja-JP" sz="2400" u="sng" spc="-150" dirty="0">
                <a:solidFill>
                  <a:srgbClr val="FF0000"/>
                </a:solidFill>
              </a:rPr>
              <a:t>0.02</a:t>
            </a:r>
            <a:r>
              <a:rPr lang="ja-JP" altLang="en-US" sz="2400" u="sng" spc="-150" dirty="0">
                <a:solidFill>
                  <a:srgbClr val="FF0000"/>
                </a:solidFill>
              </a:rPr>
              <a:t>％以上の塩素剤</a:t>
            </a:r>
            <a:r>
              <a:rPr lang="ja-JP" altLang="en-US" sz="2400" spc="-150" dirty="0"/>
              <a:t>で定期に消毒</a:t>
            </a:r>
            <a:endParaRPr lang="en-US" altLang="ja-JP" sz="2400" spc="-150" dirty="0"/>
          </a:p>
          <a:p>
            <a:pPr marL="87313" indent="-87313">
              <a:buNone/>
            </a:pPr>
            <a:r>
              <a:rPr lang="ja-JP" altLang="en-US" sz="2400" spc="-150" dirty="0"/>
              <a:t>・施設で嘔吐があったら、汚れた場所を</a:t>
            </a:r>
            <a:r>
              <a:rPr lang="en-US" altLang="ja-JP" sz="2400" u="sng" spc="-150" dirty="0">
                <a:solidFill>
                  <a:srgbClr val="FF0000"/>
                </a:solidFill>
              </a:rPr>
              <a:t>0.1</a:t>
            </a:r>
            <a:r>
              <a:rPr lang="ja-JP" altLang="en-US" sz="2400" u="sng" spc="-150" dirty="0">
                <a:solidFill>
                  <a:srgbClr val="FF0000"/>
                </a:solidFill>
              </a:rPr>
              <a:t>％以上塩素剤</a:t>
            </a:r>
            <a:r>
              <a:rPr lang="ja-JP" altLang="en-US" sz="2400" spc="-150" dirty="0"/>
              <a:t>で消毒</a:t>
            </a:r>
            <a:endParaRPr lang="en-US" altLang="ja-JP" sz="2400" spc="-150" dirty="0"/>
          </a:p>
        </p:txBody>
      </p:sp>
      <p:sp>
        <p:nvSpPr>
          <p:cNvPr id="4" name="角丸四角形 3"/>
          <p:cNvSpPr/>
          <p:nvPr/>
        </p:nvSpPr>
        <p:spPr bwMode="auto">
          <a:xfrm>
            <a:off x="139526" y="947101"/>
            <a:ext cx="4236242" cy="2985955"/>
          </a:xfrm>
          <a:prstGeom prst="roundRect">
            <a:avLst>
              <a:gd name="adj" fmla="val 9951"/>
            </a:avLst>
          </a:prstGeom>
          <a:solidFill>
            <a:schemeClr val="bg1"/>
          </a:solidFill>
          <a:ln w="571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6" name="角丸四角形 5"/>
          <p:cNvSpPr/>
          <p:nvPr/>
        </p:nvSpPr>
        <p:spPr bwMode="auto">
          <a:xfrm>
            <a:off x="4475774" y="958043"/>
            <a:ext cx="4570300" cy="3534229"/>
          </a:xfrm>
          <a:prstGeom prst="roundRect">
            <a:avLst>
              <a:gd name="adj" fmla="val 11172"/>
            </a:avLst>
          </a:prstGeom>
          <a:noFill/>
          <a:ln w="571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a:ln>
                <a:noFill/>
              </a:ln>
              <a:solidFill>
                <a:schemeClr val="tx1"/>
              </a:solidFill>
              <a:effectLst/>
              <a:latin typeface="Tahoma" pitchFamily="34" charset="0"/>
              <a:ea typeface="ＭＳ Ｐゴシック" pitchFamily="50" charset="-128"/>
            </a:endParaRPr>
          </a:p>
        </p:txBody>
      </p:sp>
      <p:sp>
        <p:nvSpPr>
          <p:cNvPr id="7" name="角丸四角形 6"/>
          <p:cNvSpPr/>
          <p:nvPr/>
        </p:nvSpPr>
        <p:spPr bwMode="auto">
          <a:xfrm>
            <a:off x="4475774" y="4587780"/>
            <a:ext cx="4570300" cy="2153588"/>
          </a:xfrm>
          <a:prstGeom prst="roundRect">
            <a:avLst>
              <a:gd name="adj" fmla="val 9951"/>
            </a:avLst>
          </a:prstGeom>
          <a:noFill/>
          <a:ln w="571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a:ln>
                <a:noFill/>
              </a:ln>
              <a:solidFill>
                <a:schemeClr val="tx1"/>
              </a:solidFill>
              <a:effectLst/>
              <a:latin typeface="Tahoma" pitchFamily="34" charset="0"/>
              <a:ea typeface="ＭＳ Ｐゴシック" pitchFamily="50" charset="-128"/>
            </a:endParaRPr>
          </a:p>
        </p:txBody>
      </p:sp>
      <p:sp>
        <p:nvSpPr>
          <p:cNvPr id="8" name="テキスト ボックス 7"/>
          <p:cNvSpPr txBox="1"/>
          <p:nvPr/>
        </p:nvSpPr>
        <p:spPr>
          <a:xfrm>
            <a:off x="358871" y="1119573"/>
            <a:ext cx="2178802" cy="461665"/>
          </a:xfrm>
          <a:prstGeom prst="rect">
            <a:avLst/>
          </a:prstGeom>
          <a:noFill/>
          <a:ln w="38100">
            <a:solidFill>
              <a:srgbClr val="9900FF"/>
            </a:solidFill>
          </a:ln>
        </p:spPr>
        <p:txBody>
          <a:bodyPr wrap="none" rtlCol="0">
            <a:spAutoFit/>
          </a:bodyPr>
          <a:lstStyle/>
          <a:p>
            <a:r>
              <a:rPr lang="ja-JP" altLang="en-US" sz="2400" dirty="0">
                <a:solidFill>
                  <a:srgbClr val="9900CC"/>
                </a:solidFill>
                <a:latin typeface="HGP創英角ｺﾞｼｯｸUB" panose="020B0900000000000000" pitchFamily="50" charset="-128"/>
                <a:ea typeface="HGP創英角ｺﾞｼｯｸUB" panose="020B0900000000000000" pitchFamily="50" charset="-128"/>
              </a:rPr>
              <a:t>①持ち込まない</a:t>
            </a:r>
            <a:endParaRPr kumimoji="1" lang="ja-JP" altLang="en-US" sz="2400" dirty="0">
              <a:solidFill>
                <a:srgbClr val="9900CC"/>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4692588" y="4774126"/>
            <a:ext cx="1967644" cy="461665"/>
          </a:xfrm>
          <a:prstGeom prst="rect">
            <a:avLst/>
          </a:prstGeom>
          <a:noFill/>
          <a:ln w="38100">
            <a:solidFill>
              <a:srgbClr val="00B0F0"/>
            </a:solidFill>
          </a:ln>
        </p:spPr>
        <p:txBody>
          <a:bodyPr wrap="square" rtlCol="0">
            <a:spAutoFit/>
          </a:bodyPr>
          <a:lstStyle/>
          <a:p>
            <a:r>
              <a:rPr lang="ja-JP" altLang="en-US" sz="2400" dirty="0">
                <a:solidFill>
                  <a:srgbClr val="00B0F0"/>
                </a:solidFill>
                <a:latin typeface="HGP創英角ｺﾞｼｯｸUB" panose="020B0900000000000000" pitchFamily="50" charset="-128"/>
                <a:ea typeface="HGP創英角ｺﾞｼｯｸUB" panose="020B0900000000000000" pitchFamily="50" charset="-128"/>
              </a:rPr>
              <a:t>④やっつける</a:t>
            </a:r>
            <a:endParaRPr kumimoji="1" lang="ja-JP" altLang="en-US" sz="24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481147" y="4283878"/>
            <a:ext cx="2186197" cy="584775"/>
          </a:xfrm>
          <a:prstGeom prst="rect">
            <a:avLst/>
          </a:prstGeom>
          <a:noFill/>
          <a:ln w="38100">
            <a:solidFill>
              <a:srgbClr val="FF0000"/>
            </a:solidFill>
          </a:ln>
        </p:spPr>
        <p:txBody>
          <a:bodyPr wrap="square" rtlCol="0">
            <a:spAutoFit/>
          </a:bodyPr>
          <a:lstStyle/>
          <a:p>
            <a:r>
              <a:rPr lang="ja-JP" altLang="en-US" sz="3200" b="1" dirty="0">
                <a:solidFill>
                  <a:srgbClr val="FF0000"/>
                </a:solidFill>
                <a:latin typeface="HGP創英角ｺﾞｼｯｸUB" panose="020B0900000000000000" pitchFamily="50" charset="-128"/>
                <a:ea typeface="HGP創英角ｺﾞｼｯｸUB" panose="020B0900000000000000" pitchFamily="50" charset="-128"/>
              </a:rPr>
              <a:t>③つけない</a:t>
            </a:r>
            <a:endParaRPr kumimoji="1" lang="ja-JP" altLang="en-US" sz="3200" b="1"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1026" name="Picture 2" descr="C:\Users\n110308\Desktop\テキスト編集会議\★完成版\イラスト\H27_Illust_JPG_1508\p22-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9" y="1012005"/>
            <a:ext cx="1052380" cy="151558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38009" y="1612766"/>
            <a:ext cx="3569895" cy="2246769"/>
          </a:xfrm>
          <a:prstGeom prst="rect">
            <a:avLst/>
          </a:prstGeom>
          <a:noFill/>
        </p:spPr>
        <p:txBody>
          <a:bodyPr wrap="square" rtlCol="0">
            <a:spAutoFit/>
          </a:bodyPr>
          <a:lstStyle/>
          <a:p>
            <a:pPr marL="174625" indent="-174625"/>
            <a:r>
              <a:rPr kumimoji="1" lang="ja-JP" altLang="en-US" sz="2800" dirty="0"/>
              <a:t>・</a:t>
            </a:r>
            <a:r>
              <a:rPr kumimoji="1" lang="ja-JP" altLang="en-US" sz="2800" u="sng" dirty="0">
                <a:solidFill>
                  <a:srgbClr val="FF0000"/>
                </a:solidFill>
              </a:rPr>
              <a:t>下痢やおう吐、</a:t>
            </a:r>
            <a:endParaRPr kumimoji="1" lang="en-US" altLang="ja-JP" sz="2800" u="sng" dirty="0">
              <a:solidFill>
                <a:srgbClr val="FF0000"/>
              </a:solidFill>
            </a:endParaRPr>
          </a:p>
          <a:p>
            <a:pPr marL="174625"/>
            <a:r>
              <a:rPr kumimoji="1" lang="ja-JP" altLang="en-US" sz="2800" u="sng" dirty="0">
                <a:solidFill>
                  <a:srgbClr val="FF0000"/>
                </a:solidFill>
              </a:rPr>
              <a:t>胃腸炎症状がある</a:t>
            </a:r>
            <a:endParaRPr kumimoji="1" lang="en-US" altLang="ja-JP" sz="2800" u="sng" dirty="0">
              <a:solidFill>
                <a:srgbClr val="FF0000"/>
              </a:solidFill>
            </a:endParaRPr>
          </a:p>
          <a:p>
            <a:pPr marL="174625"/>
            <a:r>
              <a:rPr kumimoji="1" lang="ja-JP" altLang="en-US" sz="2800" u="sng" dirty="0">
                <a:solidFill>
                  <a:srgbClr val="FF0000"/>
                </a:solidFill>
              </a:rPr>
              <a:t>とき</a:t>
            </a:r>
            <a:r>
              <a:rPr kumimoji="1" lang="ja-JP" altLang="en-US" sz="2800" dirty="0"/>
              <a:t>は、食品の触れる作業を避ける</a:t>
            </a:r>
            <a:endParaRPr kumimoji="1" lang="en-US" altLang="ja-JP" sz="2800" dirty="0"/>
          </a:p>
          <a:p>
            <a:r>
              <a:rPr kumimoji="1" lang="ja-JP" altLang="en-US" sz="2800" b="1" dirty="0"/>
              <a:t>・</a:t>
            </a:r>
            <a:r>
              <a:rPr kumimoji="1" lang="ja-JP" altLang="en-US" sz="2800" u="sng" dirty="0">
                <a:solidFill>
                  <a:srgbClr val="FF0000"/>
                </a:solidFill>
              </a:rPr>
              <a:t>手をよく洗う</a:t>
            </a:r>
          </a:p>
        </p:txBody>
      </p:sp>
      <p:sp>
        <p:nvSpPr>
          <p:cNvPr id="9" name="テキスト ボックス 8"/>
          <p:cNvSpPr txBox="1"/>
          <p:nvPr/>
        </p:nvSpPr>
        <p:spPr>
          <a:xfrm>
            <a:off x="4718876" y="1052736"/>
            <a:ext cx="1725331" cy="461665"/>
          </a:xfrm>
          <a:prstGeom prst="rect">
            <a:avLst/>
          </a:prstGeom>
          <a:noFill/>
          <a:ln w="38100">
            <a:solidFill>
              <a:srgbClr val="FFCC00"/>
            </a:solidFill>
          </a:ln>
        </p:spPr>
        <p:txBody>
          <a:bodyPr wrap="square" rtlCol="0">
            <a:spAutoFit/>
          </a:bodyPr>
          <a:lstStyle/>
          <a:p>
            <a:r>
              <a:rPr lang="ja-JP" altLang="en-US" sz="2400" dirty="0">
                <a:solidFill>
                  <a:srgbClr val="FFC000"/>
                </a:solidFill>
                <a:latin typeface="HGP創英角ｺﾞｼｯｸUB" panose="020B0900000000000000" pitchFamily="50" charset="-128"/>
                <a:ea typeface="HGP創英角ｺﾞｼｯｸUB" panose="020B0900000000000000" pitchFamily="50" charset="-128"/>
              </a:rPr>
              <a:t>②拡げない</a:t>
            </a:r>
            <a:endParaRPr kumimoji="1" lang="ja-JP" altLang="en-US" sz="2400" dirty="0">
              <a:solidFill>
                <a:srgbClr val="FFC000"/>
              </a:solidFill>
              <a:latin typeface="HGP創英角ｺﾞｼｯｸUB" panose="020B0900000000000000" pitchFamily="50" charset="-128"/>
              <a:ea typeface="HGP創英角ｺﾞｼｯｸUB" panose="020B0900000000000000" pitchFamily="50" charset="-128"/>
            </a:endParaRPr>
          </a:p>
        </p:txBody>
      </p:sp>
      <p:pic>
        <p:nvPicPr>
          <p:cNvPr id="1028" name="Picture 4" descr="C:\Users\n110308\Desktop\テキスト編集会議\★完成版\イラスト\H28_Illust_JPG_1608\p12-01_H2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2180" y="3035420"/>
            <a:ext cx="1060613" cy="12738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110308\Desktop\テキスト編集会議\★完成版\イラスト\H27_Illust_JPG_1508\p24-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7350" y="4254256"/>
            <a:ext cx="1547882" cy="1072982"/>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bwMode="auto">
          <a:xfrm>
            <a:off x="138009" y="4077072"/>
            <a:ext cx="4237759" cy="2664296"/>
          </a:xfrm>
          <a:prstGeom prst="roundRect">
            <a:avLst>
              <a:gd name="adj" fmla="val 11783"/>
            </a:avLst>
          </a:prstGeom>
          <a:noFill/>
          <a:ln w="571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a:ln>
                <a:noFill/>
              </a:ln>
              <a:solidFill>
                <a:schemeClr val="tx1"/>
              </a:solidFill>
              <a:effectLst/>
              <a:latin typeface="Tahoma" pitchFamily="34" charset="0"/>
              <a:ea typeface="ＭＳ Ｐゴシック" pitchFamily="50" charset="-128"/>
            </a:endParaRPr>
          </a:p>
        </p:txBody>
      </p:sp>
      <p:sp>
        <p:nvSpPr>
          <p:cNvPr id="21" name="テキスト ボックス 20"/>
          <p:cNvSpPr txBox="1"/>
          <p:nvPr/>
        </p:nvSpPr>
        <p:spPr>
          <a:xfrm>
            <a:off x="309746" y="5060858"/>
            <a:ext cx="4166028" cy="984885"/>
          </a:xfrm>
          <a:prstGeom prst="rect">
            <a:avLst/>
          </a:prstGeom>
          <a:noFill/>
        </p:spPr>
        <p:txBody>
          <a:bodyPr wrap="square" rtlCol="0">
            <a:spAutoFit/>
          </a:bodyPr>
          <a:lstStyle/>
          <a:p>
            <a:r>
              <a:rPr lang="ja-JP" altLang="en-US" sz="2600" b="1" spc="-300" dirty="0"/>
              <a:t>・</a:t>
            </a:r>
            <a:r>
              <a:rPr lang="ja-JP" altLang="en-US" sz="3200" b="1" spc="-300" dirty="0">
                <a:solidFill>
                  <a:srgbClr val="FF0000"/>
                </a:solidFill>
              </a:rPr>
              <a:t>手洗いの徹底</a:t>
            </a:r>
            <a:endParaRPr lang="en-US" altLang="ja-JP" sz="3200" b="1" spc="-300" dirty="0">
              <a:solidFill>
                <a:srgbClr val="FF0000"/>
              </a:solidFill>
            </a:endParaRPr>
          </a:p>
          <a:p>
            <a:pPr marL="174625" indent="-174625"/>
            <a:r>
              <a:rPr kumimoji="1" lang="ja-JP" altLang="en-US" sz="2600" b="1" spc="-300" dirty="0">
                <a:solidFill>
                  <a:srgbClr val="FF0000"/>
                </a:solidFill>
              </a:rPr>
              <a:t>　</a:t>
            </a:r>
            <a:r>
              <a:rPr kumimoji="1" lang="ja-JP" altLang="en-US" sz="2600" u="sng" spc="-300" dirty="0">
                <a:solidFill>
                  <a:srgbClr val="FF0000"/>
                </a:solidFill>
              </a:rPr>
              <a:t>（作業前、トイレ後は念入りに）</a:t>
            </a:r>
          </a:p>
        </p:txBody>
      </p:sp>
      <p:sp>
        <p:nvSpPr>
          <p:cNvPr id="22" name="テキスト ボックス 21"/>
          <p:cNvSpPr txBox="1"/>
          <p:nvPr/>
        </p:nvSpPr>
        <p:spPr>
          <a:xfrm>
            <a:off x="300265" y="6184418"/>
            <a:ext cx="3263623" cy="412934"/>
          </a:xfrm>
          <a:prstGeom prst="rect">
            <a:avLst/>
          </a:prstGeom>
          <a:noFill/>
        </p:spPr>
        <p:txBody>
          <a:bodyPr wrap="square" rtlCol="0">
            <a:spAutoFit/>
          </a:bodyPr>
          <a:lstStyle/>
          <a:p>
            <a:pPr marL="87313" indent="-87313">
              <a:lnSpc>
                <a:spcPts val="2500"/>
              </a:lnSpc>
            </a:pPr>
            <a:r>
              <a:rPr lang="ja-JP" altLang="en-US" sz="2600" spc="-300" dirty="0"/>
              <a:t>・機械・器具の洗浄消毒</a:t>
            </a:r>
            <a:endParaRPr kumimoji="1" lang="ja-JP" altLang="en-US" sz="2600" spc="-300" dirty="0"/>
          </a:p>
        </p:txBody>
      </p:sp>
      <p:sp>
        <p:nvSpPr>
          <p:cNvPr id="23" name="テキスト ボックス 22"/>
          <p:cNvSpPr txBox="1"/>
          <p:nvPr/>
        </p:nvSpPr>
        <p:spPr>
          <a:xfrm>
            <a:off x="4692588" y="5364728"/>
            <a:ext cx="2491598" cy="1169551"/>
          </a:xfrm>
          <a:prstGeom prst="rect">
            <a:avLst/>
          </a:prstGeom>
          <a:noFill/>
        </p:spPr>
        <p:txBody>
          <a:bodyPr wrap="square" rtlCol="0">
            <a:spAutoFit/>
          </a:bodyPr>
          <a:lstStyle/>
          <a:p>
            <a:pPr>
              <a:lnSpc>
                <a:spcPts val="2800"/>
              </a:lnSpc>
            </a:pPr>
            <a:r>
              <a:rPr lang="ja-JP" altLang="en-US" sz="2400" spc="-300" dirty="0"/>
              <a:t>食品は</a:t>
            </a:r>
            <a:r>
              <a:rPr lang="ja-JP" altLang="en-US" sz="2400" u="sng" spc="-300" dirty="0">
                <a:solidFill>
                  <a:srgbClr val="FF0000"/>
                </a:solidFill>
              </a:rPr>
              <a:t>中心部まで</a:t>
            </a:r>
            <a:endParaRPr lang="en-US" altLang="ja-JP" sz="2400" u="sng" spc="-300" dirty="0">
              <a:solidFill>
                <a:srgbClr val="FF0000"/>
              </a:solidFill>
            </a:endParaRPr>
          </a:p>
          <a:p>
            <a:pPr>
              <a:lnSpc>
                <a:spcPts val="2800"/>
              </a:lnSpc>
            </a:pPr>
            <a:r>
              <a:rPr lang="en-US" altLang="ja-JP" sz="2400" u="sng" spc="-300" dirty="0">
                <a:solidFill>
                  <a:srgbClr val="FF0000"/>
                </a:solidFill>
              </a:rPr>
              <a:t>85</a:t>
            </a:r>
            <a:r>
              <a:rPr lang="ja-JP" altLang="en-US" sz="2400" u="sng" spc="-300" dirty="0">
                <a:solidFill>
                  <a:srgbClr val="FF0000"/>
                </a:solidFill>
              </a:rPr>
              <a:t>～</a:t>
            </a:r>
            <a:r>
              <a:rPr lang="en-US" altLang="ja-JP" sz="2400" u="sng" spc="-300" dirty="0">
                <a:solidFill>
                  <a:srgbClr val="FF0000"/>
                </a:solidFill>
              </a:rPr>
              <a:t>90</a:t>
            </a:r>
            <a:r>
              <a:rPr lang="ja-JP" altLang="en-US" sz="2400" u="sng" spc="-300" dirty="0">
                <a:solidFill>
                  <a:srgbClr val="FF0000"/>
                </a:solidFill>
              </a:rPr>
              <a:t>℃、</a:t>
            </a:r>
            <a:r>
              <a:rPr lang="en-US" altLang="ja-JP" sz="2400" u="sng" spc="-300" dirty="0">
                <a:solidFill>
                  <a:srgbClr val="FF0000"/>
                </a:solidFill>
              </a:rPr>
              <a:t>90</a:t>
            </a:r>
            <a:r>
              <a:rPr lang="ja-JP" altLang="en-US" sz="2400" u="sng" spc="-300" dirty="0">
                <a:solidFill>
                  <a:srgbClr val="FF0000"/>
                </a:solidFill>
              </a:rPr>
              <a:t>秒間</a:t>
            </a:r>
            <a:endParaRPr lang="en-US" altLang="ja-JP" sz="2400" u="sng" spc="-300" dirty="0">
              <a:solidFill>
                <a:srgbClr val="FF0000"/>
              </a:solidFill>
            </a:endParaRPr>
          </a:p>
          <a:p>
            <a:pPr>
              <a:lnSpc>
                <a:spcPts val="2800"/>
              </a:lnSpc>
            </a:pPr>
            <a:r>
              <a:rPr lang="ja-JP" altLang="en-US" sz="2400" spc="-300" dirty="0"/>
              <a:t>以上加熱</a:t>
            </a:r>
            <a:endParaRPr kumimoji="1" lang="ja-JP" altLang="en-US" sz="2400" spc="-300" dirty="0"/>
          </a:p>
        </p:txBody>
      </p:sp>
      <p:sp>
        <p:nvSpPr>
          <p:cNvPr id="13" name="スライド番号プレースホルダー 12"/>
          <p:cNvSpPr>
            <a:spLocks noGrp="1"/>
          </p:cNvSpPr>
          <p:nvPr>
            <p:ph type="sldNum" sz="quarter" idx="12"/>
          </p:nvPr>
        </p:nvSpPr>
        <p:spPr/>
        <p:txBody>
          <a:bodyPr/>
          <a:lstStyle/>
          <a:p>
            <a:fld id="{C8627A51-6854-41F8-9D06-CD9D42A6C7B0}" type="slidenum">
              <a:rPr kumimoji="1" lang="ja-JP" altLang="en-US" smtClean="0"/>
              <a:t>13</a:t>
            </a:fld>
            <a:endParaRPr kumimoji="1" lang="ja-JP" altLang="en-US"/>
          </a:p>
        </p:txBody>
      </p:sp>
    </p:spTree>
    <p:extLst>
      <p:ext uri="{BB962C8B-B14F-4D97-AF65-F5344CB8AC3E}">
        <p14:creationId xmlns:p14="http://schemas.microsoft.com/office/powerpoint/2010/main" val="20259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a:blip r:embed="rId2"/>
          <a:stretch>
            <a:fillRect/>
          </a:stretch>
        </p:blipFill>
        <p:spPr>
          <a:xfrm>
            <a:off x="1574549" y="1138274"/>
            <a:ext cx="1302297" cy="1383691"/>
          </a:xfrm>
          <a:prstGeom prst="rect">
            <a:avLst/>
          </a:prstGeom>
        </p:spPr>
      </p:pic>
      <p:sp>
        <p:nvSpPr>
          <p:cNvPr id="4" name="タイトル 1"/>
          <p:cNvSpPr>
            <a:spLocks noGrp="1"/>
          </p:cNvSpPr>
          <p:nvPr>
            <p:ph type="title"/>
          </p:nvPr>
        </p:nvSpPr>
        <p:spPr>
          <a:xfrm>
            <a:off x="251520" y="274638"/>
            <a:ext cx="6552728" cy="706090"/>
          </a:xfrm>
        </p:spPr>
        <p:txBody>
          <a:bodyPr>
            <a:noAutofit/>
          </a:bodyPr>
          <a:lstStyle/>
          <a:p>
            <a:pPr algn="l"/>
            <a:r>
              <a:rPr kumimoji="1" lang="ja-JP" altLang="en-US" sz="3600" b="1" u="sng" spc="-100" dirty="0">
                <a:solidFill>
                  <a:srgbClr val="009900"/>
                </a:solidFill>
                <a:latin typeface="+mj-ea"/>
              </a:rPr>
              <a:t>食中毒予防の基本は「手洗い」</a:t>
            </a:r>
          </a:p>
        </p:txBody>
      </p:sp>
      <p:sp>
        <p:nvSpPr>
          <p:cNvPr id="5" name="テキスト ボックス 4"/>
          <p:cNvSpPr txBox="1"/>
          <p:nvPr/>
        </p:nvSpPr>
        <p:spPr>
          <a:xfrm>
            <a:off x="6965198" y="158249"/>
            <a:ext cx="2178802" cy="461665"/>
          </a:xfrm>
          <a:prstGeom prst="rect">
            <a:avLst/>
          </a:prstGeom>
          <a:noFill/>
          <a:ln w="38100">
            <a:solidFill>
              <a:srgbClr val="9900FF"/>
            </a:solidFill>
          </a:ln>
        </p:spPr>
        <p:txBody>
          <a:bodyPr wrap="none" rtlCol="0">
            <a:spAutoFit/>
          </a:bodyPr>
          <a:lstStyle/>
          <a:p>
            <a:r>
              <a:rPr lang="ja-JP" altLang="en-US" sz="2400" dirty="0">
                <a:solidFill>
                  <a:srgbClr val="9900CC"/>
                </a:solidFill>
                <a:latin typeface="HGP創英角ｺﾞｼｯｸUB" panose="020B0900000000000000" pitchFamily="50" charset="-128"/>
                <a:ea typeface="HGP創英角ｺﾞｼｯｸUB" panose="020B0900000000000000" pitchFamily="50" charset="-128"/>
              </a:rPr>
              <a:t>①持ち込まない</a:t>
            </a:r>
            <a:endParaRPr kumimoji="1" lang="ja-JP" altLang="en-US" sz="2400" dirty="0">
              <a:solidFill>
                <a:srgbClr val="9900CC"/>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6961469" y="648391"/>
            <a:ext cx="2146636" cy="461665"/>
          </a:xfrm>
          <a:prstGeom prst="rect">
            <a:avLst/>
          </a:prstGeom>
          <a:noFill/>
          <a:ln w="38100">
            <a:solidFill>
              <a:srgbClr val="FFCC00"/>
            </a:solidFill>
          </a:ln>
        </p:spPr>
        <p:txBody>
          <a:bodyPr wrap="square" rtlCol="0">
            <a:spAutoFit/>
          </a:bodyPr>
          <a:lstStyle/>
          <a:p>
            <a:r>
              <a:rPr lang="ja-JP" altLang="en-US" sz="2400" dirty="0">
                <a:solidFill>
                  <a:srgbClr val="FFC000"/>
                </a:solidFill>
                <a:latin typeface="HGP創英角ｺﾞｼｯｸUB" panose="020B0900000000000000" pitchFamily="50" charset="-128"/>
                <a:ea typeface="HGP創英角ｺﾞｼｯｸUB" panose="020B0900000000000000" pitchFamily="50" charset="-128"/>
              </a:rPr>
              <a:t>②拡げない</a:t>
            </a:r>
            <a:endParaRPr kumimoji="1" lang="ja-JP" altLang="en-US" sz="2400" dirty="0">
              <a:solidFill>
                <a:srgbClr val="FFC000"/>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6961469" y="1147730"/>
            <a:ext cx="2146636" cy="461665"/>
          </a:xfrm>
          <a:prstGeom prst="rect">
            <a:avLst/>
          </a:prstGeom>
          <a:noFill/>
          <a:ln w="38100">
            <a:solidFill>
              <a:srgbClr val="FF0000"/>
            </a:solidFill>
          </a:ln>
        </p:spPr>
        <p:txBody>
          <a:bodyPr wrap="square" rtlCol="0">
            <a:spAutoFit/>
          </a:bodyPr>
          <a:lstStyle/>
          <a:p>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③つけない</a:t>
            </a:r>
            <a:endParaRPr kumimoji="1" lang="ja-JP" altLang="en-US" sz="2400" b="1"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9" name="図 8"/>
          <p:cNvPicPr>
            <a:picLocks noChangeAspect="1"/>
          </p:cNvPicPr>
          <p:nvPr/>
        </p:nvPicPr>
        <p:blipFill>
          <a:blip r:embed="rId3"/>
          <a:stretch>
            <a:fillRect/>
          </a:stretch>
        </p:blipFill>
        <p:spPr>
          <a:xfrm>
            <a:off x="6924111" y="2170154"/>
            <a:ext cx="2183994" cy="1429231"/>
          </a:xfrm>
          <a:prstGeom prst="rect">
            <a:avLst/>
          </a:prstGeom>
        </p:spPr>
      </p:pic>
      <p:pic>
        <p:nvPicPr>
          <p:cNvPr id="11" name="図 10"/>
          <p:cNvPicPr>
            <a:picLocks noChangeAspect="1"/>
          </p:cNvPicPr>
          <p:nvPr/>
        </p:nvPicPr>
        <p:blipFill>
          <a:blip r:embed="rId4"/>
          <a:stretch>
            <a:fillRect/>
          </a:stretch>
        </p:blipFill>
        <p:spPr>
          <a:xfrm>
            <a:off x="478326" y="2843177"/>
            <a:ext cx="1376127" cy="1258432"/>
          </a:xfrm>
          <a:prstGeom prst="rect">
            <a:avLst/>
          </a:prstGeom>
        </p:spPr>
      </p:pic>
      <p:pic>
        <p:nvPicPr>
          <p:cNvPr id="12" name="図 11"/>
          <p:cNvPicPr>
            <a:picLocks noChangeAspect="1"/>
          </p:cNvPicPr>
          <p:nvPr/>
        </p:nvPicPr>
        <p:blipFill>
          <a:blip r:embed="rId5"/>
          <a:stretch>
            <a:fillRect/>
          </a:stretch>
        </p:blipFill>
        <p:spPr>
          <a:xfrm>
            <a:off x="777008" y="4487339"/>
            <a:ext cx="1965451" cy="1146513"/>
          </a:xfrm>
          <a:prstGeom prst="rect">
            <a:avLst/>
          </a:prstGeom>
        </p:spPr>
      </p:pic>
      <p:pic>
        <p:nvPicPr>
          <p:cNvPr id="13" name="図 12"/>
          <p:cNvPicPr>
            <a:picLocks noChangeAspect="1"/>
          </p:cNvPicPr>
          <p:nvPr/>
        </p:nvPicPr>
        <p:blipFill>
          <a:blip r:embed="rId6"/>
          <a:stretch>
            <a:fillRect/>
          </a:stretch>
        </p:blipFill>
        <p:spPr>
          <a:xfrm>
            <a:off x="4136384" y="4534054"/>
            <a:ext cx="941560" cy="1140737"/>
          </a:xfrm>
          <a:prstGeom prst="rect">
            <a:avLst/>
          </a:prstGeom>
        </p:spPr>
      </p:pic>
      <p:pic>
        <p:nvPicPr>
          <p:cNvPr id="14" name="図 13"/>
          <p:cNvPicPr>
            <a:picLocks noChangeAspect="1"/>
          </p:cNvPicPr>
          <p:nvPr/>
        </p:nvPicPr>
        <p:blipFill>
          <a:blip r:embed="rId7"/>
          <a:stretch>
            <a:fillRect/>
          </a:stretch>
        </p:blipFill>
        <p:spPr>
          <a:xfrm>
            <a:off x="4413731" y="1650040"/>
            <a:ext cx="1444245" cy="1743850"/>
          </a:xfrm>
          <a:prstGeom prst="rect">
            <a:avLst/>
          </a:prstGeom>
        </p:spPr>
      </p:pic>
      <p:cxnSp>
        <p:nvCxnSpPr>
          <p:cNvPr id="16" name="直線矢印コネクタ 15"/>
          <p:cNvCxnSpPr/>
          <p:nvPr/>
        </p:nvCxnSpPr>
        <p:spPr>
          <a:xfrm>
            <a:off x="2987824" y="2060848"/>
            <a:ext cx="1251211" cy="109306"/>
          </a:xfrm>
          <a:prstGeom prst="straightConnector1">
            <a:avLst/>
          </a:prstGeom>
          <a:ln w="53975">
            <a:solidFill>
              <a:srgbClr val="00B0F0"/>
            </a:solidFill>
            <a:headEnd type="none" w="sm" len="sm"/>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1998967" y="2996952"/>
            <a:ext cx="1996969" cy="460050"/>
          </a:xfrm>
          <a:prstGeom prst="straightConnector1">
            <a:avLst/>
          </a:prstGeom>
          <a:ln w="53975">
            <a:solidFill>
              <a:srgbClr val="00B0F0"/>
            </a:solidFill>
            <a:headEnd type="none" w="sm" len="sm"/>
            <a:tailEnd type="stealth" w="lg" len="lg"/>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2674055" y="3467818"/>
            <a:ext cx="1564980" cy="1257327"/>
          </a:xfrm>
          <a:prstGeom prst="straightConnector1">
            <a:avLst/>
          </a:prstGeom>
          <a:ln w="53975">
            <a:solidFill>
              <a:srgbClr val="00B0F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4571102" y="3634953"/>
            <a:ext cx="288930" cy="918881"/>
          </a:xfrm>
          <a:prstGeom prst="straightConnector1">
            <a:avLst/>
          </a:prstGeom>
          <a:ln w="53975">
            <a:solidFill>
              <a:srgbClr val="00B0F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801279" y="2626866"/>
            <a:ext cx="1160190" cy="109306"/>
          </a:xfrm>
          <a:prstGeom prst="straightConnector1">
            <a:avLst/>
          </a:prstGeom>
          <a:ln w="53975">
            <a:solidFill>
              <a:srgbClr val="00B0F0"/>
            </a:solidFill>
            <a:headEnd type="none" w="sm" len="sm"/>
            <a:tailEnd type="stealth" w="lg" len="lg"/>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6084168" y="1988840"/>
            <a:ext cx="461665" cy="1610545"/>
          </a:xfrm>
          <a:prstGeom prst="rect">
            <a:avLst/>
          </a:prstGeom>
          <a:solidFill>
            <a:schemeClr val="bg1"/>
          </a:solidFill>
          <a:ln w="38100">
            <a:solidFill>
              <a:srgbClr val="FF0000"/>
            </a:solidFill>
          </a:ln>
        </p:spPr>
        <p:txBody>
          <a:bodyPr vert="eaVert" wrap="square" rtlCol="0">
            <a:spAutoFit/>
          </a:bodyPr>
          <a:lstStyle/>
          <a:p>
            <a:r>
              <a:rPr kumimoji="1" lang="ja-JP" altLang="en-US" b="1" dirty="0"/>
              <a:t>　</a:t>
            </a:r>
            <a:r>
              <a:rPr kumimoji="1" lang="ja-JP" altLang="en-US" b="1" dirty="0">
                <a:solidFill>
                  <a:srgbClr val="FF0000"/>
                </a:solidFill>
              </a:rPr>
              <a:t>食品への付着</a:t>
            </a:r>
          </a:p>
        </p:txBody>
      </p:sp>
      <p:sp>
        <p:nvSpPr>
          <p:cNvPr id="33" name="テキスト ボックス 32"/>
          <p:cNvSpPr txBox="1"/>
          <p:nvPr/>
        </p:nvSpPr>
        <p:spPr>
          <a:xfrm>
            <a:off x="2937772" y="3931989"/>
            <a:ext cx="1967085" cy="369332"/>
          </a:xfrm>
          <a:prstGeom prst="rect">
            <a:avLst/>
          </a:prstGeom>
          <a:solidFill>
            <a:schemeClr val="bg1"/>
          </a:solidFill>
          <a:ln w="38100">
            <a:solidFill>
              <a:srgbClr val="FFCC00"/>
            </a:solidFill>
          </a:ln>
        </p:spPr>
        <p:txBody>
          <a:bodyPr vert="horz" wrap="square" rtlCol="0">
            <a:spAutoFit/>
          </a:bodyPr>
          <a:lstStyle/>
          <a:p>
            <a:r>
              <a:rPr kumimoji="1" lang="ja-JP" altLang="en-US" b="1" dirty="0"/>
              <a:t>　</a:t>
            </a:r>
            <a:r>
              <a:rPr kumimoji="1" lang="ja-JP" altLang="en-US" b="1" dirty="0">
                <a:solidFill>
                  <a:srgbClr val="FFCC00"/>
                </a:solidFill>
              </a:rPr>
              <a:t>施設内の拡大</a:t>
            </a:r>
          </a:p>
        </p:txBody>
      </p:sp>
      <p:sp>
        <p:nvSpPr>
          <p:cNvPr id="34" name="テキスト ボックス 33"/>
          <p:cNvSpPr txBox="1"/>
          <p:nvPr/>
        </p:nvSpPr>
        <p:spPr>
          <a:xfrm>
            <a:off x="3319826" y="1147730"/>
            <a:ext cx="1148560" cy="923330"/>
          </a:xfrm>
          <a:prstGeom prst="rect">
            <a:avLst/>
          </a:prstGeom>
          <a:solidFill>
            <a:schemeClr val="bg1"/>
          </a:solidFill>
          <a:ln w="38100">
            <a:solidFill>
              <a:srgbClr val="9900CC"/>
            </a:solidFill>
          </a:ln>
        </p:spPr>
        <p:txBody>
          <a:bodyPr vert="horz" wrap="square" rtlCol="0">
            <a:spAutoFit/>
          </a:bodyPr>
          <a:lstStyle/>
          <a:p>
            <a:r>
              <a:rPr kumimoji="1" lang="ja-JP" altLang="en-US" b="1" dirty="0">
                <a:solidFill>
                  <a:srgbClr val="9900CC"/>
                </a:solidFill>
              </a:rPr>
              <a:t>外部</a:t>
            </a:r>
            <a:endParaRPr kumimoji="1" lang="en-US" altLang="ja-JP" b="1" dirty="0">
              <a:solidFill>
                <a:srgbClr val="9900CC"/>
              </a:solidFill>
            </a:endParaRPr>
          </a:p>
          <a:p>
            <a:r>
              <a:rPr kumimoji="1" lang="ja-JP" altLang="en-US" b="1" dirty="0">
                <a:solidFill>
                  <a:srgbClr val="9900CC"/>
                </a:solidFill>
              </a:rPr>
              <a:t>からの</a:t>
            </a:r>
            <a:endParaRPr kumimoji="1" lang="en-US" altLang="ja-JP" b="1" dirty="0">
              <a:solidFill>
                <a:srgbClr val="9900CC"/>
              </a:solidFill>
            </a:endParaRPr>
          </a:p>
          <a:p>
            <a:r>
              <a:rPr kumimoji="1" lang="ja-JP" altLang="en-US" b="1" dirty="0">
                <a:solidFill>
                  <a:srgbClr val="9900CC"/>
                </a:solidFill>
              </a:rPr>
              <a:t>持ち込み</a:t>
            </a:r>
          </a:p>
        </p:txBody>
      </p:sp>
      <p:sp>
        <p:nvSpPr>
          <p:cNvPr id="35" name="テキスト ボックス 34"/>
          <p:cNvSpPr txBox="1"/>
          <p:nvPr/>
        </p:nvSpPr>
        <p:spPr>
          <a:xfrm>
            <a:off x="1560799" y="2314786"/>
            <a:ext cx="1967085" cy="369332"/>
          </a:xfrm>
          <a:prstGeom prst="rect">
            <a:avLst/>
          </a:prstGeom>
          <a:solidFill>
            <a:schemeClr val="bg1"/>
          </a:solidFill>
          <a:ln w="38100">
            <a:solidFill>
              <a:srgbClr val="009900"/>
            </a:solidFill>
          </a:ln>
        </p:spPr>
        <p:txBody>
          <a:bodyPr vert="horz" wrap="square" rtlCol="0">
            <a:spAutoFit/>
          </a:bodyPr>
          <a:lstStyle/>
          <a:p>
            <a:r>
              <a:rPr kumimoji="1" lang="ja-JP" altLang="en-US" b="1" dirty="0"/>
              <a:t>　トイレのドアノブ</a:t>
            </a:r>
          </a:p>
        </p:txBody>
      </p:sp>
      <p:sp>
        <p:nvSpPr>
          <p:cNvPr id="36" name="テキスト ボックス 35"/>
          <p:cNvSpPr txBox="1"/>
          <p:nvPr/>
        </p:nvSpPr>
        <p:spPr>
          <a:xfrm>
            <a:off x="251520" y="3916943"/>
            <a:ext cx="2204623" cy="369332"/>
          </a:xfrm>
          <a:prstGeom prst="rect">
            <a:avLst/>
          </a:prstGeom>
          <a:solidFill>
            <a:schemeClr val="bg1"/>
          </a:solidFill>
          <a:ln w="38100">
            <a:solidFill>
              <a:srgbClr val="00B050"/>
            </a:solidFill>
          </a:ln>
        </p:spPr>
        <p:txBody>
          <a:bodyPr vert="horz" wrap="square" rtlCol="0">
            <a:spAutoFit/>
          </a:bodyPr>
          <a:lstStyle/>
          <a:p>
            <a:r>
              <a:rPr kumimoji="1" lang="ja-JP" altLang="en-US" b="1" dirty="0"/>
              <a:t>　生カキなどの食材</a:t>
            </a:r>
          </a:p>
        </p:txBody>
      </p:sp>
      <p:sp>
        <p:nvSpPr>
          <p:cNvPr id="37" name="テキスト ボックス 36"/>
          <p:cNvSpPr txBox="1"/>
          <p:nvPr/>
        </p:nvSpPr>
        <p:spPr>
          <a:xfrm>
            <a:off x="630914" y="5560000"/>
            <a:ext cx="2043141" cy="369332"/>
          </a:xfrm>
          <a:prstGeom prst="rect">
            <a:avLst/>
          </a:prstGeom>
          <a:solidFill>
            <a:schemeClr val="bg1"/>
          </a:solidFill>
          <a:ln w="38100">
            <a:solidFill>
              <a:srgbClr val="009900"/>
            </a:solidFill>
          </a:ln>
        </p:spPr>
        <p:txBody>
          <a:bodyPr vert="horz" wrap="square" rtlCol="0">
            <a:spAutoFit/>
          </a:bodyPr>
          <a:lstStyle/>
          <a:p>
            <a:r>
              <a:rPr kumimoji="1" lang="ja-JP" altLang="en-US" b="1" dirty="0"/>
              <a:t>　冷蔵庫の取</a:t>
            </a:r>
            <a:r>
              <a:rPr kumimoji="1" lang="ja-JP" altLang="en-US" b="1" dirty="0" err="1"/>
              <a:t>っ</a:t>
            </a:r>
            <a:r>
              <a:rPr kumimoji="1" lang="ja-JP" altLang="en-US" b="1" dirty="0"/>
              <a:t>手</a:t>
            </a:r>
          </a:p>
        </p:txBody>
      </p:sp>
      <p:sp>
        <p:nvSpPr>
          <p:cNvPr id="38" name="テキスト ボックス 37"/>
          <p:cNvSpPr txBox="1"/>
          <p:nvPr/>
        </p:nvSpPr>
        <p:spPr>
          <a:xfrm>
            <a:off x="4136384" y="5560000"/>
            <a:ext cx="1256465" cy="369332"/>
          </a:xfrm>
          <a:prstGeom prst="rect">
            <a:avLst/>
          </a:prstGeom>
          <a:solidFill>
            <a:schemeClr val="bg1"/>
          </a:solidFill>
          <a:ln w="38100">
            <a:solidFill>
              <a:srgbClr val="009900"/>
            </a:solidFill>
          </a:ln>
        </p:spPr>
        <p:txBody>
          <a:bodyPr vert="horz" wrap="square" rtlCol="0">
            <a:spAutoFit/>
          </a:bodyPr>
          <a:lstStyle/>
          <a:p>
            <a:r>
              <a:rPr kumimoji="1" lang="ja-JP" altLang="en-US" b="1" dirty="0"/>
              <a:t>　スイッチ</a:t>
            </a:r>
          </a:p>
        </p:txBody>
      </p:sp>
      <p:sp>
        <p:nvSpPr>
          <p:cNvPr id="39" name="角丸四角形吹き出し 38"/>
          <p:cNvSpPr/>
          <p:nvPr/>
        </p:nvSpPr>
        <p:spPr>
          <a:xfrm>
            <a:off x="5652120" y="4094393"/>
            <a:ext cx="3024336" cy="1010029"/>
          </a:xfrm>
          <a:prstGeom prst="wedgeRoundRectCallout">
            <a:avLst>
              <a:gd name="adj1" fmla="val -55209"/>
              <a:gd name="adj2" fmla="val -114844"/>
              <a:gd name="adj3" fmla="val 16667"/>
            </a:avLst>
          </a:prstGeom>
          <a:solidFill>
            <a:schemeClr val="bg1"/>
          </a:solidFill>
          <a:ln w="508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n-ea"/>
              </a:rPr>
              <a:t>手は病原微生物の</a:t>
            </a:r>
            <a:endParaRPr kumimoji="1" lang="en-US" altLang="ja-JP" sz="2400" b="1" dirty="0">
              <a:solidFill>
                <a:schemeClr val="tx1"/>
              </a:solidFill>
              <a:latin typeface="+mn-ea"/>
            </a:endParaRPr>
          </a:p>
          <a:p>
            <a:pPr algn="ctr"/>
            <a:r>
              <a:rPr kumimoji="1" lang="ja-JP" altLang="en-US" sz="2400" b="1" dirty="0">
                <a:solidFill>
                  <a:schemeClr val="tx1"/>
                </a:solidFill>
                <a:latin typeface="+mn-ea"/>
              </a:rPr>
              <a:t>最大の運び屋</a:t>
            </a:r>
          </a:p>
        </p:txBody>
      </p:sp>
      <p:sp>
        <p:nvSpPr>
          <p:cNvPr id="41" name="テキスト ボックス 40"/>
          <p:cNvSpPr txBox="1"/>
          <p:nvPr/>
        </p:nvSpPr>
        <p:spPr>
          <a:xfrm>
            <a:off x="478326" y="6100642"/>
            <a:ext cx="8414154" cy="646331"/>
          </a:xfrm>
          <a:prstGeom prst="rect">
            <a:avLst/>
          </a:prstGeom>
          <a:solidFill>
            <a:schemeClr val="bg1"/>
          </a:solidFill>
          <a:ln w="38100">
            <a:solidFill>
              <a:schemeClr val="tx1"/>
            </a:solidFill>
          </a:ln>
        </p:spPr>
        <p:txBody>
          <a:bodyPr vert="horz" wrap="square" rtlCol="0">
            <a:spAutoFit/>
          </a:bodyPr>
          <a:lstStyle/>
          <a:p>
            <a:r>
              <a:rPr kumimoji="1" lang="ja-JP" altLang="en-US" b="1" dirty="0"/>
              <a:t>手洗いの重要性は、昔から言われているが・・・・。</a:t>
            </a:r>
            <a:endParaRPr kumimoji="1" lang="en-US" altLang="ja-JP" b="1" dirty="0"/>
          </a:p>
          <a:p>
            <a:r>
              <a:rPr kumimoji="1" lang="ja-JP" altLang="en-US" b="1" dirty="0"/>
              <a:t>手洗い不足を原因とする食中毒はなかなか減らない。</a:t>
            </a: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14</a:t>
            </a:fld>
            <a:endParaRPr kumimoji="1" lang="ja-JP" altLang="en-US"/>
          </a:p>
        </p:txBody>
      </p:sp>
    </p:spTree>
    <p:extLst>
      <p:ext uri="{BB962C8B-B14F-4D97-AF65-F5344CB8AC3E}">
        <p14:creationId xmlns:p14="http://schemas.microsoft.com/office/powerpoint/2010/main" val="57797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6679680" y="3003891"/>
            <a:ext cx="1770386" cy="1874485"/>
          </a:xfrm>
          <a:prstGeom prst="rect">
            <a:avLst/>
          </a:prstGeom>
        </p:spPr>
      </p:pic>
      <p:sp>
        <p:nvSpPr>
          <p:cNvPr id="30" name="テキスト ボックス 29"/>
          <p:cNvSpPr txBox="1"/>
          <p:nvPr/>
        </p:nvSpPr>
        <p:spPr>
          <a:xfrm>
            <a:off x="6199101" y="4670135"/>
            <a:ext cx="2615930" cy="523220"/>
          </a:xfrm>
          <a:prstGeom prst="rect">
            <a:avLst/>
          </a:prstGeom>
          <a:solidFill>
            <a:schemeClr val="bg1"/>
          </a:solidFill>
        </p:spPr>
        <p:txBody>
          <a:bodyPr wrap="square" rtlCol="0">
            <a:spAutoFit/>
          </a:bodyPr>
          <a:lstStyle/>
          <a:p>
            <a:r>
              <a:rPr kumimoji="1" lang="ja-JP" altLang="en-US" sz="2800" dirty="0">
                <a:latin typeface="HGP創英角ﾎﾟｯﾌﾟ体" panose="040B0A00000000000000" pitchFamily="50" charset="-128"/>
                <a:ea typeface="HGP創英角ﾎﾟｯﾌﾟ体" panose="040B0A00000000000000" pitchFamily="50" charset="-128"/>
              </a:rPr>
              <a:t>ゴミに触れた後</a:t>
            </a:r>
          </a:p>
        </p:txBody>
      </p:sp>
      <p:pic>
        <p:nvPicPr>
          <p:cNvPr id="6" name="図 5"/>
          <p:cNvPicPr>
            <a:picLocks noChangeAspect="1"/>
          </p:cNvPicPr>
          <p:nvPr/>
        </p:nvPicPr>
        <p:blipFill>
          <a:blip r:embed="rId3"/>
          <a:stretch>
            <a:fillRect/>
          </a:stretch>
        </p:blipFill>
        <p:spPr>
          <a:xfrm>
            <a:off x="1744240" y="4931745"/>
            <a:ext cx="1269254" cy="1465455"/>
          </a:xfrm>
          <a:prstGeom prst="rect">
            <a:avLst/>
          </a:prstGeom>
        </p:spPr>
      </p:pic>
      <p:sp>
        <p:nvSpPr>
          <p:cNvPr id="5" name="テキスト ボックス 4"/>
          <p:cNvSpPr txBox="1"/>
          <p:nvPr/>
        </p:nvSpPr>
        <p:spPr>
          <a:xfrm>
            <a:off x="1996518" y="1061045"/>
            <a:ext cx="5140274" cy="646331"/>
          </a:xfrm>
          <a:prstGeom prst="rect">
            <a:avLst/>
          </a:prstGeom>
          <a:solidFill>
            <a:srgbClr val="9933FF"/>
          </a:solidFill>
        </p:spPr>
        <p:txBody>
          <a:bodyPr wrap="squar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手洗いの正しいタイミング</a:t>
            </a:r>
          </a:p>
        </p:txBody>
      </p:sp>
      <p:sp>
        <p:nvSpPr>
          <p:cNvPr id="12" name="角丸四角形 11"/>
          <p:cNvSpPr/>
          <p:nvPr/>
        </p:nvSpPr>
        <p:spPr bwMode="auto">
          <a:xfrm>
            <a:off x="344597" y="1838151"/>
            <a:ext cx="2931259" cy="4759201"/>
          </a:xfrm>
          <a:prstGeom prst="roundRect">
            <a:avLst/>
          </a:prstGeom>
          <a:noFill/>
          <a:ln w="57150" cap="flat" cmpd="sng" algn="ctr">
            <a:solidFill>
              <a:srgbClr val="0000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a:ln>
                <a:noFill/>
              </a:ln>
              <a:solidFill>
                <a:schemeClr val="tx1"/>
              </a:solidFill>
              <a:effectLst/>
              <a:latin typeface="Tahoma" pitchFamily="34" charset="0"/>
              <a:ea typeface="ＭＳ Ｐゴシック" pitchFamily="50" charset="-128"/>
            </a:endParaRPr>
          </a:p>
        </p:txBody>
      </p:sp>
      <p:sp>
        <p:nvSpPr>
          <p:cNvPr id="14" name="角丸四角形 13"/>
          <p:cNvSpPr/>
          <p:nvPr/>
        </p:nvSpPr>
        <p:spPr bwMode="auto">
          <a:xfrm>
            <a:off x="3400424" y="2205352"/>
            <a:ext cx="5407505" cy="4392000"/>
          </a:xfrm>
          <a:prstGeom prst="roundRect">
            <a:avLst>
              <a:gd name="adj" fmla="val 9593"/>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a:ln>
                <a:noFill/>
              </a:ln>
              <a:solidFill>
                <a:schemeClr val="tx1"/>
              </a:solidFill>
              <a:effectLst/>
              <a:latin typeface="Tahoma" pitchFamily="34" charset="0"/>
              <a:ea typeface="ＭＳ Ｐゴシック" pitchFamily="50" charset="-128"/>
            </a:endParaRPr>
          </a:p>
        </p:txBody>
      </p:sp>
      <p:sp>
        <p:nvSpPr>
          <p:cNvPr id="20" name="タイトル 1"/>
          <p:cNvSpPr>
            <a:spLocks noGrp="1"/>
          </p:cNvSpPr>
          <p:nvPr>
            <p:ph type="title"/>
          </p:nvPr>
        </p:nvSpPr>
        <p:spPr>
          <a:xfrm>
            <a:off x="139526" y="88170"/>
            <a:ext cx="8675505" cy="903890"/>
          </a:xfrm>
        </p:spPr>
        <p:txBody>
          <a:bodyPr>
            <a:noAutofit/>
          </a:bodyPr>
          <a:lstStyle/>
          <a:p>
            <a:pPr algn="l"/>
            <a:r>
              <a:rPr kumimoji="1" lang="ja-JP" altLang="en-US" sz="3600" b="1" u="sng" spc="-100" dirty="0">
                <a:solidFill>
                  <a:srgbClr val="009900"/>
                </a:solidFill>
                <a:latin typeface="+mj-ea"/>
              </a:rPr>
              <a:t>手洗いは正しい「タイミング」「方法」で</a:t>
            </a:r>
          </a:p>
        </p:txBody>
      </p:sp>
      <p:sp>
        <p:nvSpPr>
          <p:cNvPr id="21" name="テキスト ボックス 20"/>
          <p:cNvSpPr txBox="1"/>
          <p:nvPr/>
        </p:nvSpPr>
        <p:spPr>
          <a:xfrm>
            <a:off x="762024" y="4360696"/>
            <a:ext cx="1944215" cy="523220"/>
          </a:xfrm>
          <a:prstGeom prst="rect">
            <a:avLst/>
          </a:prstGeom>
          <a:noFill/>
        </p:spPr>
        <p:txBody>
          <a:bodyPr wrap="square" rtlCol="0">
            <a:spAutoFit/>
          </a:bodyPr>
          <a:lstStyle/>
          <a:p>
            <a:r>
              <a:rPr kumimoji="1" lang="ja-JP" altLang="en-US" sz="2800" dirty="0">
                <a:solidFill>
                  <a:srgbClr val="0000FF"/>
                </a:solidFill>
                <a:latin typeface="HGP創英角ﾎﾟｯﾌﾟ体" panose="040B0A00000000000000" pitchFamily="50" charset="-128"/>
                <a:ea typeface="HGP創英角ﾎﾟｯﾌﾟ体" panose="040B0A00000000000000" pitchFamily="50" charset="-128"/>
              </a:rPr>
              <a:t>盛り付け前</a:t>
            </a:r>
          </a:p>
        </p:txBody>
      </p:sp>
      <p:sp>
        <p:nvSpPr>
          <p:cNvPr id="24" name="テキスト ボックス 23"/>
          <p:cNvSpPr txBox="1"/>
          <p:nvPr/>
        </p:nvSpPr>
        <p:spPr>
          <a:xfrm>
            <a:off x="683569" y="2056213"/>
            <a:ext cx="2304256" cy="523220"/>
          </a:xfrm>
          <a:prstGeom prst="rect">
            <a:avLst/>
          </a:prstGeom>
          <a:noFill/>
        </p:spPr>
        <p:txBody>
          <a:bodyPr wrap="square" rtlCol="0">
            <a:spAutoFit/>
          </a:bodyPr>
          <a:lstStyle/>
          <a:p>
            <a:r>
              <a:rPr kumimoji="1" lang="ja-JP" altLang="en-US" sz="2800" dirty="0">
                <a:solidFill>
                  <a:srgbClr val="0000FF"/>
                </a:solidFill>
                <a:latin typeface="HGP創英角ﾎﾟｯﾌﾟ体" panose="040B0A00000000000000" pitchFamily="50" charset="-128"/>
                <a:ea typeface="HGP創英角ﾎﾟｯﾌﾟ体" panose="040B0A00000000000000" pitchFamily="50" charset="-128"/>
              </a:rPr>
              <a:t>作業に入る前</a:t>
            </a:r>
          </a:p>
        </p:txBody>
      </p:sp>
      <p:pic>
        <p:nvPicPr>
          <p:cNvPr id="3" name="図 2"/>
          <p:cNvPicPr>
            <a:picLocks noChangeAspect="1"/>
          </p:cNvPicPr>
          <p:nvPr/>
        </p:nvPicPr>
        <p:blipFill>
          <a:blip r:embed="rId4"/>
          <a:stretch>
            <a:fillRect/>
          </a:stretch>
        </p:blipFill>
        <p:spPr>
          <a:xfrm>
            <a:off x="1987340" y="2643857"/>
            <a:ext cx="1280888" cy="1572572"/>
          </a:xfrm>
          <a:prstGeom prst="rect">
            <a:avLst/>
          </a:prstGeom>
        </p:spPr>
      </p:pic>
      <p:sp>
        <p:nvSpPr>
          <p:cNvPr id="4" name="四角形吹き出し 3"/>
          <p:cNvSpPr/>
          <p:nvPr/>
        </p:nvSpPr>
        <p:spPr>
          <a:xfrm>
            <a:off x="435868" y="2708919"/>
            <a:ext cx="1543844" cy="1296145"/>
          </a:xfrm>
          <a:prstGeom prst="wedgeRectCallout">
            <a:avLst>
              <a:gd name="adj1" fmla="val 94947"/>
              <a:gd name="adj2" fmla="val -286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調理場に</a:t>
            </a:r>
            <a:endParaRPr kumimoji="1" lang="en-US" altLang="ja-JP" dirty="0">
              <a:solidFill>
                <a:schemeClr val="tx1"/>
              </a:solidFill>
            </a:endParaRPr>
          </a:p>
          <a:p>
            <a:pPr algn="ctr"/>
            <a:r>
              <a:rPr kumimoji="1" lang="ja-JP" altLang="en-US" dirty="0">
                <a:solidFill>
                  <a:schemeClr val="tx1"/>
                </a:solidFill>
              </a:rPr>
              <a:t>ウイルス等を持ち込まない</a:t>
            </a:r>
          </a:p>
        </p:txBody>
      </p:sp>
      <p:sp>
        <p:nvSpPr>
          <p:cNvPr id="26" name="四角形吹き出し 25"/>
          <p:cNvSpPr/>
          <p:nvPr/>
        </p:nvSpPr>
        <p:spPr>
          <a:xfrm>
            <a:off x="443496" y="5022135"/>
            <a:ext cx="1176176" cy="975557"/>
          </a:xfrm>
          <a:prstGeom prst="wedgeRectCallout">
            <a:avLst>
              <a:gd name="adj1" fmla="val 104532"/>
              <a:gd name="adj2" fmla="val -209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調理済みの食品につけない</a:t>
            </a:r>
          </a:p>
        </p:txBody>
      </p:sp>
      <p:sp>
        <p:nvSpPr>
          <p:cNvPr id="27" name="テキスト ボックス 26"/>
          <p:cNvSpPr txBox="1"/>
          <p:nvPr/>
        </p:nvSpPr>
        <p:spPr>
          <a:xfrm>
            <a:off x="4910971" y="1943742"/>
            <a:ext cx="3066822" cy="523220"/>
          </a:xfrm>
          <a:prstGeom prst="rect">
            <a:avLst/>
          </a:prstGeom>
          <a:solidFill>
            <a:schemeClr val="bg1"/>
          </a:solidFill>
        </p:spPr>
        <p:txBody>
          <a:bodyPr wrap="square" rtlCol="0">
            <a:spAutoFit/>
          </a:bodyPr>
          <a:lstStyle/>
          <a:p>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汚いモノに触った後</a:t>
            </a:r>
          </a:p>
        </p:txBody>
      </p:sp>
      <p:sp>
        <p:nvSpPr>
          <p:cNvPr id="28" name="テキスト ボックス 27"/>
          <p:cNvSpPr txBox="1"/>
          <p:nvPr/>
        </p:nvSpPr>
        <p:spPr>
          <a:xfrm>
            <a:off x="6804248" y="2466962"/>
            <a:ext cx="1751835" cy="523220"/>
          </a:xfrm>
          <a:prstGeom prst="rect">
            <a:avLst/>
          </a:prstGeom>
          <a:solidFill>
            <a:schemeClr val="bg1"/>
          </a:solidFill>
        </p:spPr>
        <p:txBody>
          <a:bodyPr wrap="square" rtlCol="0">
            <a:spAutoFit/>
          </a:bodyPr>
          <a:lstStyle/>
          <a:p>
            <a:r>
              <a:rPr kumimoji="1" lang="ja-JP" altLang="en-US" sz="2800" dirty="0">
                <a:latin typeface="HGP創英角ﾎﾟｯﾌﾟ体" panose="040B0A00000000000000" pitchFamily="50" charset="-128"/>
                <a:ea typeface="HGP創英角ﾎﾟｯﾌﾟ体" panose="040B0A00000000000000" pitchFamily="50" charset="-128"/>
              </a:rPr>
              <a:t>トイレの後</a:t>
            </a:r>
          </a:p>
        </p:txBody>
      </p:sp>
      <p:sp>
        <p:nvSpPr>
          <p:cNvPr id="29" name="テキスト ボックス 28"/>
          <p:cNvSpPr txBox="1"/>
          <p:nvPr/>
        </p:nvSpPr>
        <p:spPr>
          <a:xfrm>
            <a:off x="3828201" y="3195233"/>
            <a:ext cx="2493616" cy="1384995"/>
          </a:xfrm>
          <a:prstGeom prst="rect">
            <a:avLst/>
          </a:prstGeom>
          <a:solidFill>
            <a:schemeClr val="bg1"/>
          </a:solidFill>
        </p:spPr>
        <p:txBody>
          <a:bodyPr wrap="square" rtlCol="0">
            <a:spAutoFit/>
          </a:bodyPr>
          <a:lstStyle/>
          <a:p>
            <a:r>
              <a:rPr kumimoji="1" lang="ja-JP" altLang="en-US" sz="2800" dirty="0">
                <a:latin typeface="HGP創英角ﾎﾟｯﾌﾟ体" panose="040B0A00000000000000" pitchFamily="50" charset="-128"/>
                <a:ea typeface="HGP創英角ﾎﾟｯﾌﾟ体" panose="040B0A00000000000000" pitchFamily="50" charset="-128"/>
              </a:rPr>
              <a:t>作業中に汚染リスクのあるモノに触れた後</a:t>
            </a:r>
          </a:p>
        </p:txBody>
      </p:sp>
      <p:pic>
        <p:nvPicPr>
          <p:cNvPr id="9" name="図 8"/>
          <p:cNvPicPr>
            <a:picLocks noChangeAspect="1"/>
          </p:cNvPicPr>
          <p:nvPr/>
        </p:nvPicPr>
        <p:blipFill>
          <a:blip r:embed="rId5"/>
          <a:stretch>
            <a:fillRect/>
          </a:stretch>
        </p:blipFill>
        <p:spPr>
          <a:xfrm>
            <a:off x="6840502" y="5193355"/>
            <a:ext cx="925583" cy="1343087"/>
          </a:xfrm>
          <a:prstGeom prst="rect">
            <a:avLst/>
          </a:prstGeom>
        </p:spPr>
      </p:pic>
      <p:pic>
        <p:nvPicPr>
          <p:cNvPr id="10" name="図 9"/>
          <p:cNvPicPr>
            <a:picLocks noChangeAspect="1"/>
          </p:cNvPicPr>
          <p:nvPr/>
        </p:nvPicPr>
        <p:blipFill>
          <a:blip r:embed="rId6"/>
          <a:stretch>
            <a:fillRect/>
          </a:stretch>
        </p:blipFill>
        <p:spPr>
          <a:xfrm>
            <a:off x="3580482" y="4587145"/>
            <a:ext cx="2660977" cy="1393456"/>
          </a:xfrm>
          <a:prstGeom prst="rect">
            <a:avLst/>
          </a:prstGeom>
        </p:spPr>
      </p:pic>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15</a:t>
            </a:fld>
            <a:endParaRPr kumimoji="1" lang="ja-JP" altLang="en-US"/>
          </a:p>
        </p:txBody>
      </p:sp>
    </p:spTree>
    <p:extLst>
      <p:ext uri="{BB962C8B-B14F-4D97-AF65-F5344CB8AC3E}">
        <p14:creationId xmlns:p14="http://schemas.microsoft.com/office/powerpoint/2010/main" val="260803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188640"/>
            <a:ext cx="2880320" cy="646331"/>
          </a:xfrm>
          <a:prstGeom prst="rect">
            <a:avLst/>
          </a:prstGeom>
          <a:solidFill>
            <a:srgbClr val="9933FF"/>
          </a:solidFill>
        </p:spPr>
        <p:txBody>
          <a:bodyPr wrap="squar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正しい手洗い</a:t>
            </a:r>
          </a:p>
        </p:txBody>
      </p:sp>
      <p:pic>
        <p:nvPicPr>
          <p:cNvPr id="7" name="図 6"/>
          <p:cNvPicPr>
            <a:picLocks noChangeAspect="1"/>
          </p:cNvPicPr>
          <p:nvPr/>
        </p:nvPicPr>
        <p:blipFill>
          <a:blip r:embed="rId2"/>
          <a:stretch>
            <a:fillRect/>
          </a:stretch>
        </p:blipFill>
        <p:spPr>
          <a:xfrm>
            <a:off x="782459" y="1360898"/>
            <a:ext cx="6312283" cy="5380470"/>
          </a:xfrm>
          <a:prstGeom prst="rect">
            <a:avLst/>
          </a:prstGeom>
        </p:spPr>
      </p:pic>
      <p:sp>
        <p:nvSpPr>
          <p:cNvPr id="11" name="L 字 10"/>
          <p:cNvSpPr/>
          <p:nvPr/>
        </p:nvSpPr>
        <p:spPr>
          <a:xfrm rot="16200000">
            <a:off x="2173174" y="-193962"/>
            <a:ext cx="3672408" cy="6453836"/>
          </a:xfrm>
          <a:prstGeom prst="corner">
            <a:avLst>
              <a:gd name="adj1" fmla="val 116635"/>
              <a:gd name="adj2" fmla="val 5473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82459" y="4869160"/>
            <a:ext cx="2133357" cy="187220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15058" y="4822521"/>
            <a:ext cx="2078454" cy="106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668344" y="1053702"/>
            <a:ext cx="552908" cy="5804298"/>
          </a:xfrm>
          <a:prstGeom prst="rect">
            <a:avLst/>
          </a:prstGeom>
          <a:noFill/>
        </p:spPr>
        <p:txBody>
          <a:bodyPr vert="wordArtVertRtl" wrap="square" rtlCol="0">
            <a:spAutoFit/>
          </a:bodyPr>
          <a:lstStyle/>
          <a:p>
            <a:pPr marL="87313" indent="-87313">
              <a:lnSpc>
                <a:spcPts val="2500"/>
              </a:lnSpc>
            </a:pPr>
            <a:r>
              <a:rPr lang="ja-JP" altLang="en-US" sz="2800" spc="-300" dirty="0">
                <a:solidFill>
                  <a:srgbClr val="009900"/>
                </a:solidFill>
              </a:rPr>
              <a:t>②～④を２回繰り返すと効果的</a:t>
            </a:r>
            <a:endParaRPr lang="en-US" altLang="ja-JP" sz="2800" spc="-300" dirty="0">
              <a:solidFill>
                <a:srgbClr val="009900"/>
              </a:solidFill>
            </a:endParaRPr>
          </a:p>
        </p:txBody>
      </p:sp>
      <p:sp>
        <p:nvSpPr>
          <p:cNvPr id="31" name="テキスト ボックス 30"/>
          <p:cNvSpPr txBox="1"/>
          <p:nvPr/>
        </p:nvSpPr>
        <p:spPr>
          <a:xfrm>
            <a:off x="3275856" y="285514"/>
            <a:ext cx="5688632" cy="810478"/>
          </a:xfrm>
          <a:prstGeom prst="rect">
            <a:avLst/>
          </a:prstGeom>
          <a:noFill/>
        </p:spPr>
        <p:txBody>
          <a:bodyPr wrap="square" rtlCol="0">
            <a:spAutoFit/>
          </a:bodyPr>
          <a:lstStyle/>
          <a:p>
            <a:pPr>
              <a:lnSpc>
                <a:spcPts val="2800"/>
              </a:lnSpc>
            </a:pPr>
            <a:r>
              <a:rPr kumimoji="1" lang="en-US" altLang="ja-JP" sz="2400" spc="-300" dirty="0"/>
              <a:t>10</a:t>
            </a:r>
            <a:r>
              <a:rPr kumimoji="1" lang="ja-JP" altLang="en-US" sz="2400" spc="-300" dirty="0"/>
              <a:t>秒手洗いを</a:t>
            </a:r>
            <a:r>
              <a:rPr kumimoji="1" lang="ja-JP" altLang="en-US" sz="2400" spc="-300" dirty="0">
                <a:solidFill>
                  <a:srgbClr val="FF0000"/>
                </a:solidFill>
              </a:rPr>
              <a:t>２回</a:t>
            </a:r>
            <a:r>
              <a:rPr kumimoji="1" lang="ja-JP" altLang="en-US" sz="2400" spc="-300" dirty="0"/>
              <a:t>繰り返す　</a:t>
            </a:r>
            <a:r>
              <a:rPr kumimoji="1" lang="ja-JP" altLang="en-US" sz="2400" spc="-300" dirty="0">
                <a:solidFill>
                  <a:srgbClr val="FF0000"/>
                </a:solidFill>
              </a:rPr>
              <a:t>＞</a:t>
            </a:r>
            <a:r>
              <a:rPr kumimoji="1" lang="ja-JP" altLang="en-US" sz="2400" spc="-300" dirty="0"/>
              <a:t>　</a:t>
            </a:r>
            <a:r>
              <a:rPr kumimoji="1" lang="en-US" altLang="ja-JP" sz="2400" spc="-300" dirty="0"/>
              <a:t>60</a:t>
            </a:r>
            <a:r>
              <a:rPr kumimoji="1" lang="ja-JP" altLang="en-US" sz="2400" spc="-300" dirty="0"/>
              <a:t>秒手洗いを</a:t>
            </a:r>
            <a:r>
              <a:rPr kumimoji="1" lang="ja-JP" altLang="en-US" sz="2400" spc="-300" dirty="0">
                <a:solidFill>
                  <a:srgbClr val="FF0000"/>
                </a:solidFill>
              </a:rPr>
              <a:t>１回</a:t>
            </a:r>
            <a:endParaRPr kumimoji="1" lang="en-US" altLang="ja-JP" sz="2400" spc="-300" dirty="0">
              <a:solidFill>
                <a:srgbClr val="FF0000"/>
              </a:solidFill>
            </a:endParaRPr>
          </a:p>
          <a:p>
            <a:pPr>
              <a:lnSpc>
                <a:spcPts val="2800"/>
              </a:lnSpc>
            </a:pPr>
            <a:r>
              <a:rPr kumimoji="1" lang="ja-JP" altLang="en-US" sz="2400" spc="-300" dirty="0"/>
              <a:t>　（科学的に証明されています。）</a:t>
            </a: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16</a:t>
            </a:fld>
            <a:endParaRPr kumimoji="1" lang="ja-JP" altLang="en-US"/>
          </a:p>
        </p:txBody>
      </p:sp>
    </p:spTree>
    <p:extLst>
      <p:ext uri="{BB962C8B-B14F-4D97-AF65-F5344CB8AC3E}">
        <p14:creationId xmlns:p14="http://schemas.microsoft.com/office/powerpoint/2010/main" val="47403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188640"/>
            <a:ext cx="4176464" cy="646331"/>
          </a:xfrm>
          <a:prstGeom prst="rect">
            <a:avLst/>
          </a:prstGeom>
          <a:solidFill>
            <a:srgbClr val="9933FF"/>
          </a:solidFill>
        </p:spPr>
        <p:txBody>
          <a:bodyPr wrap="squar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望ましい手洗い設備</a:t>
            </a:r>
          </a:p>
        </p:txBody>
      </p:sp>
      <p:sp>
        <p:nvSpPr>
          <p:cNvPr id="15" name="正方形/長方形 14"/>
          <p:cNvSpPr/>
          <p:nvPr/>
        </p:nvSpPr>
        <p:spPr>
          <a:xfrm>
            <a:off x="815058" y="4822521"/>
            <a:ext cx="2078454" cy="106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a:off x="1522533" y="929857"/>
            <a:ext cx="5004369" cy="4401375"/>
          </a:xfrm>
          <a:prstGeom prst="rect">
            <a:avLst/>
          </a:prstGeom>
        </p:spPr>
      </p:pic>
      <p:sp useBgFill="1">
        <p:nvSpPr>
          <p:cNvPr id="12" name="コンテンツ プレースホルダー 4"/>
          <p:cNvSpPr txBox="1">
            <a:spLocks/>
          </p:cNvSpPr>
          <p:nvPr/>
        </p:nvSpPr>
        <p:spPr>
          <a:xfrm>
            <a:off x="5733948" y="4099037"/>
            <a:ext cx="2664296" cy="873594"/>
          </a:xfrm>
          <a:prstGeom prst="rect">
            <a:avLst/>
          </a:prstGeom>
          <a:ln w="12700">
            <a:solidFill>
              <a:schemeClr val="tx1"/>
            </a:solidFill>
            <a:prstDash val="solid"/>
          </a:ln>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センサー式</a:t>
            </a:r>
            <a:endParaRPr lang="en-US" altLang="ja-JP" sz="2400" dirty="0"/>
          </a:p>
          <a:p>
            <a:pPr marL="0" indent="0">
              <a:buFont typeface="Arial" panose="020B0604020202020204" pitchFamily="34" charset="0"/>
              <a:buNone/>
            </a:pPr>
            <a:r>
              <a:rPr lang="ja-JP" altLang="en-US" sz="2400" u="sng" dirty="0">
                <a:solidFill>
                  <a:srgbClr val="FF0000"/>
                </a:solidFill>
              </a:rPr>
              <a:t>アルコール消毒機</a:t>
            </a:r>
            <a:endParaRPr lang="en-US" altLang="ja-JP" sz="2000" u="sng" dirty="0">
              <a:solidFill>
                <a:srgbClr val="FF0000"/>
              </a:solidFill>
            </a:endParaRPr>
          </a:p>
        </p:txBody>
      </p:sp>
      <p:sp useBgFill="1">
        <p:nvSpPr>
          <p:cNvPr id="14" name="コンテンツ プレースホルダー 4"/>
          <p:cNvSpPr txBox="1">
            <a:spLocks/>
          </p:cNvSpPr>
          <p:nvPr/>
        </p:nvSpPr>
        <p:spPr>
          <a:xfrm>
            <a:off x="6239844" y="330860"/>
            <a:ext cx="2664296" cy="873594"/>
          </a:xfrm>
          <a:prstGeom prst="rect">
            <a:avLst/>
          </a:prstGeom>
          <a:ln w="12700">
            <a:solidFill>
              <a:schemeClr val="tx1"/>
            </a:solidFill>
            <a:prstDash val="solid"/>
          </a:ln>
          <a:effectLst>
            <a:outerShdw blurRad="50800" dist="38100" dir="2700000" algn="tl"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r>
              <a:rPr lang="ja-JP" altLang="en-US" sz="2400" u="sng" dirty="0">
                <a:solidFill>
                  <a:srgbClr val="FF0000"/>
                </a:solidFill>
              </a:rPr>
              <a:t>ペーパータオル</a:t>
            </a:r>
            <a:endParaRPr lang="en-US" altLang="ja-JP" sz="2400" u="sng" dirty="0">
              <a:solidFill>
                <a:srgbClr val="FF0000"/>
              </a:solidFill>
            </a:endParaRPr>
          </a:p>
          <a:p>
            <a:pPr marL="363538" indent="-363538">
              <a:buFont typeface="Arial" panose="020B0604020202020204" pitchFamily="34" charset="0"/>
              <a:buNone/>
            </a:pPr>
            <a:r>
              <a:rPr lang="ja-JP" altLang="en-US" sz="2000" dirty="0"/>
              <a:t>（手を衛生的に乾燥）</a:t>
            </a:r>
            <a:endParaRPr lang="en-US" altLang="ja-JP" sz="2000" u="sng" dirty="0">
              <a:solidFill>
                <a:srgbClr val="FF0000"/>
              </a:solidFill>
            </a:endParaRPr>
          </a:p>
        </p:txBody>
      </p:sp>
      <p:cxnSp>
        <p:nvCxnSpPr>
          <p:cNvPr id="4" name="直線矢印コネクタ 3"/>
          <p:cNvCxnSpPr>
            <a:stCxn id="14" idx="1"/>
          </p:cNvCxnSpPr>
          <p:nvPr/>
        </p:nvCxnSpPr>
        <p:spPr>
          <a:xfrm flipH="1">
            <a:off x="5076056" y="767657"/>
            <a:ext cx="1163788" cy="324935"/>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2" idx="0"/>
          </p:cNvCxnSpPr>
          <p:nvPr/>
        </p:nvCxnSpPr>
        <p:spPr>
          <a:xfrm flipH="1" flipV="1">
            <a:off x="5906506" y="3504229"/>
            <a:ext cx="1159590" cy="59480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0" idx="1"/>
          </p:cNvCxnSpPr>
          <p:nvPr/>
        </p:nvCxnSpPr>
        <p:spPr>
          <a:xfrm flipV="1">
            <a:off x="395536" y="3130545"/>
            <a:ext cx="2652910" cy="2892483"/>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useBgFill="1">
        <p:nvSpPr>
          <p:cNvPr id="10" name="コンテンツ プレースホルダー 4"/>
          <p:cNvSpPr txBox="1">
            <a:spLocks/>
          </p:cNvSpPr>
          <p:nvPr/>
        </p:nvSpPr>
        <p:spPr>
          <a:xfrm>
            <a:off x="395536" y="5426118"/>
            <a:ext cx="7344816" cy="1193819"/>
          </a:xfrm>
          <a:prstGeom prst="rect">
            <a:avLst/>
          </a:prstGeom>
          <a:ln w="12700">
            <a:solidFill>
              <a:schemeClr val="tx1"/>
            </a:solidFill>
            <a:prstDash val="solid"/>
          </a:ln>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r>
              <a:rPr lang="ja-JP" altLang="en-US" sz="2400" dirty="0"/>
              <a:t>・　</a:t>
            </a:r>
            <a:r>
              <a:rPr lang="ja-JP" altLang="en-US" sz="2400" u="sng" dirty="0">
                <a:solidFill>
                  <a:srgbClr val="FF0000"/>
                </a:solidFill>
              </a:rPr>
              <a:t>手を触れずに</a:t>
            </a:r>
            <a:r>
              <a:rPr lang="ja-JP" altLang="en-US" sz="2400" dirty="0"/>
              <a:t>水を供給できる。</a:t>
            </a:r>
            <a:endParaRPr lang="en-US" altLang="ja-JP" sz="2400" dirty="0"/>
          </a:p>
          <a:p>
            <a:pPr marL="363538" indent="-363538">
              <a:buFont typeface="Arial" panose="020B0604020202020204" pitchFamily="34" charset="0"/>
              <a:buNone/>
            </a:pPr>
            <a:r>
              <a:rPr lang="ja-JP" altLang="en-US" sz="2000" dirty="0"/>
              <a:t>　　（センサー式、足踏み式、レバー式等）</a:t>
            </a:r>
            <a:endParaRPr lang="en-US" altLang="ja-JP" sz="2000" dirty="0"/>
          </a:p>
          <a:p>
            <a:pPr marL="0" indent="0">
              <a:buFont typeface="Arial" panose="020B0604020202020204" pitchFamily="34" charset="0"/>
              <a:buNone/>
            </a:pPr>
            <a:r>
              <a:rPr lang="ja-JP" altLang="en-US" sz="2400" dirty="0"/>
              <a:t>・　湯が出る。</a:t>
            </a:r>
            <a:r>
              <a:rPr lang="ja-JP" altLang="en-US" sz="2000" dirty="0"/>
              <a:t>（洗浄力が水より大。冬でも洗いやすい）</a:t>
            </a:r>
            <a:endParaRPr lang="en-US" altLang="ja-JP" sz="2000" u="sng" dirty="0">
              <a:solidFill>
                <a:srgbClr val="FF0000"/>
              </a:solidFill>
            </a:endParaRPr>
          </a:p>
        </p:txBody>
      </p:sp>
      <p:sp>
        <p:nvSpPr>
          <p:cNvPr id="3" name="スライド番号プレースホルダー 2"/>
          <p:cNvSpPr>
            <a:spLocks noGrp="1"/>
          </p:cNvSpPr>
          <p:nvPr>
            <p:ph type="sldNum" sz="quarter" idx="12"/>
          </p:nvPr>
        </p:nvSpPr>
        <p:spPr/>
        <p:txBody>
          <a:bodyPr/>
          <a:lstStyle/>
          <a:p>
            <a:fld id="{C8627A51-6854-41F8-9D06-CD9D42A6C7B0}" type="slidenum">
              <a:rPr kumimoji="1" lang="ja-JP" altLang="en-US" smtClean="0"/>
              <a:t>17</a:t>
            </a:fld>
            <a:endParaRPr kumimoji="1" lang="ja-JP" altLang="en-US"/>
          </a:p>
        </p:txBody>
      </p:sp>
    </p:spTree>
    <p:extLst>
      <p:ext uri="{BB962C8B-B14F-4D97-AF65-F5344CB8AC3E}">
        <p14:creationId xmlns:p14="http://schemas.microsoft.com/office/powerpoint/2010/main" val="2349705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4818124" y="2060848"/>
            <a:ext cx="4074356" cy="2592000"/>
            <a:chOff x="4818124" y="2708920"/>
            <a:chExt cx="4074356" cy="2592000"/>
          </a:xfrm>
        </p:grpSpPr>
        <p:sp>
          <p:nvSpPr>
            <p:cNvPr id="10" name="フローチャート: 代替処理 9"/>
            <p:cNvSpPr/>
            <p:nvPr/>
          </p:nvSpPr>
          <p:spPr bwMode="auto">
            <a:xfrm>
              <a:off x="4818124" y="2708920"/>
              <a:ext cx="4032000" cy="2592000"/>
            </a:xfrm>
            <a:prstGeom prst="flowChartAlternateProcess">
              <a:avLst/>
            </a:prstGeom>
            <a:solidFill>
              <a:schemeClr val="tx2">
                <a:lumMod val="20000"/>
                <a:lumOff val="80000"/>
              </a:schemeClr>
            </a:solidFill>
            <a:ln w="28575" cap="flat" cmpd="sng" algn="ctr">
              <a:solidFill>
                <a:srgbClr val="0000C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7" name="テキスト ボックス 6"/>
            <p:cNvSpPr txBox="1"/>
            <p:nvPr/>
          </p:nvSpPr>
          <p:spPr>
            <a:xfrm>
              <a:off x="4932040" y="2771457"/>
              <a:ext cx="3960440" cy="492443"/>
            </a:xfrm>
            <a:prstGeom prst="rect">
              <a:avLst/>
            </a:prstGeom>
            <a:noFill/>
          </p:spPr>
          <p:txBody>
            <a:bodyPr wrap="square" rtlCol="0">
              <a:spAutoFit/>
            </a:bodyPr>
            <a:lstStyle/>
            <a:p>
              <a:r>
                <a:rPr kumimoji="1" lang="ja-JP" altLang="en-US" sz="2600" spc="-150" dirty="0"/>
                <a:t>日にちや曜日を決めて実施</a:t>
              </a:r>
            </a:p>
          </p:txBody>
        </p:sp>
        <p:sp>
          <p:nvSpPr>
            <p:cNvPr id="3" name="テキスト ボックス 2"/>
            <p:cNvSpPr txBox="1"/>
            <p:nvPr/>
          </p:nvSpPr>
          <p:spPr>
            <a:xfrm>
              <a:off x="5006398" y="3277468"/>
              <a:ext cx="3600400" cy="892552"/>
            </a:xfrm>
            <a:prstGeom prst="rect">
              <a:avLst/>
            </a:prstGeom>
            <a:solidFill>
              <a:srgbClr val="0000CC"/>
            </a:solidFill>
          </p:spPr>
          <p:txBody>
            <a:bodyPr wrap="square" rtlCol="0">
              <a:spAutoFit/>
            </a:bodyPr>
            <a:lstStyle/>
            <a:p>
              <a:r>
                <a:rPr kumimoji="1" lang="ja-JP" altLang="en-US" sz="2600" dirty="0">
                  <a:solidFill>
                    <a:schemeClr val="bg1"/>
                  </a:solidFill>
                  <a:latin typeface="HGP創英角ｺﾞｼｯｸUB" panose="020B0900000000000000" pitchFamily="50" charset="-128"/>
                  <a:ea typeface="HGP創英角ｺﾞｼｯｸUB" panose="020B0900000000000000" pitchFamily="50" charset="-128"/>
                </a:rPr>
                <a:t>次亜塩素酸</a:t>
              </a:r>
              <a:r>
                <a:rPr lang="ja-JP" altLang="en-US" sz="2600" dirty="0">
                  <a:solidFill>
                    <a:schemeClr val="bg1"/>
                  </a:solidFill>
                  <a:latin typeface="HGP創英角ｺﾞｼｯｸUB" panose="020B0900000000000000" pitchFamily="50" charset="-128"/>
                  <a:ea typeface="HGP創英角ｺﾞｼｯｸUB" panose="020B0900000000000000" pitchFamily="50" charset="-128"/>
                </a:rPr>
                <a:t>Ｎａ</a:t>
              </a:r>
              <a:r>
                <a:rPr kumimoji="1" lang="ja-JP" altLang="en-US" sz="2600" dirty="0">
                  <a:solidFill>
                    <a:schemeClr val="bg1"/>
                  </a:solidFill>
                  <a:latin typeface="HGP創英角ｺﾞｼｯｸUB" panose="020B0900000000000000" pitchFamily="50" charset="-128"/>
                  <a:ea typeface="HGP創英角ｺﾞｼｯｸUB" panose="020B0900000000000000" pitchFamily="50" charset="-128"/>
                </a:rPr>
                <a:t>液に浸した布で拭く</a:t>
              </a:r>
            </a:p>
          </p:txBody>
        </p:sp>
        <p:sp>
          <p:nvSpPr>
            <p:cNvPr id="11" name="テキスト ボックス 10"/>
            <p:cNvSpPr txBox="1"/>
            <p:nvPr/>
          </p:nvSpPr>
          <p:spPr>
            <a:xfrm>
              <a:off x="5741297" y="4657452"/>
              <a:ext cx="2117671" cy="492443"/>
            </a:xfrm>
            <a:prstGeom prst="rect">
              <a:avLst/>
            </a:prstGeom>
            <a:solidFill>
              <a:srgbClr val="0000CC"/>
            </a:solidFill>
          </p:spPr>
          <p:txBody>
            <a:bodyPr wrap="square" rtlCol="0">
              <a:spAutoFit/>
            </a:bodyPr>
            <a:lstStyle/>
            <a:p>
              <a:pPr algn="ctr"/>
              <a:r>
                <a:rPr lang="ja-JP" altLang="en-US" sz="2600" dirty="0">
                  <a:solidFill>
                    <a:schemeClr val="bg1"/>
                  </a:solidFill>
                  <a:latin typeface="HGP創英角ｺﾞｼｯｸUB" panose="020B0900000000000000" pitchFamily="50" charset="-128"/>
                  <a:ea typeface="HGP創英角ｺﾞｼｯｸUB" panose="020B0900000000000000" pitchFamily="50" charset="-128"/>
                </a:rPr>
                <a:t>水拭きする</a:t>
              </a:r>
              <a:endParaRPr kumimoji="1" lang="ja-JP" altLang="en-US" sz="2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4" name="下矢印 3"/>
            <p:cNvSpPr/>
            <p:nvPr/>
          </p:nvSpPr>
          <p:spPr bwMode="auto">
            <a:xfrm>
              <a:off x="6490888" y="4231848"/>
              <a:ext cx="648000" cy="360000"/>
            </a:xfrm>
            <a:prstGeom prst="down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a:ln>
                  <a:noFill/>
                </a:ln>
                <a:solidFill>
                  <a:schemeClr val="tx1"/>
                </a:solidFill>
                <a:effectLst/>
                <a:latin typeface="Tahoma" pitchFamily="34" charset="0"/>
                <a:ea typeface="ＭＳ Ｐゴシック" pitchFamily="50" charset="-128"/>
              </a:endParaRPr>
            </a:p>
          </p:txBody>
        </p:sp>
        <p:sp>
          <p:nvSpPr>
            <p:cNvPr id="12" name="テキスト ボックス 11"/>
            <p:cNvSpPr txBox="1"/>
            <p:nvPr/>
          </p:nvSpPr>
          <p:spPr>
            <a:xfrm>
              <a:off x="7113488" y="4179560"/>
              <a:ext cx="1136850" cy="461665"/>
            </a:xfrm>
            <a:prstGeom prst="rect">
              <a:avLst/>
            </a:prstGeom>
            <a:noFill/>
          </p:spPr>
          <p:txBody>
            <a:bodyPr wrap="none" rtlCol="0">
              <a:spAutoFit/>
            </a:bodyPr>
            <a:lstStyle/>
            <a:p>
              <a:r>
                <a:rPr kumimoji="1" lang="en-US" altLang="ja-JP" sz="2400" dirty="0"/>
                <a:t>10</a:t>
              </a:r>
              <a:r>
                <a:rPr kumimoji="1" lang="ja-JP" altLang="en-US" sz="2400" dirty="0"/>
                <a:t>分後</a:t>
              </a:r>
            </a:p>
          </p:txBody>
        </p:sp>
      </p:gr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88840"/>
            <a:ext cx="4099855" cy="3816424"/>
          </a:xfrm>
          <a:prstGeom prst="rect">
            <a:avLst/>
          </a:prstGeom>
        </p:spPr>
      </p:pic>
      <p:sp>
        <p:nvSpPr>
          <p:cNvPr id="16" name="タイトル 1"/>
          <p:cNvSpPr>
            <a:spLocks noGrp="1"/>
          </p:cNvSpPr>
          <p:nvPr>
            <p:ph type="title"/>
          </p:nvPr>
        </p:nvSpPr>
        <p:spPr>
          <a:xfrm>
            <a:off x="139527" y="88170"/>
            <a:ext cx="7312794" cy="903890"/>
          </a:xfrm>
        </p:spPr>
        <p:txBody>
          <a:bodyPr>
            <a:noAutofit/>
          </a:bodyPr>
          <a:lstStyle/>
          <a:p>
            <a:pPr algn="l"/>
            <a:r>
              <a:rPr kumimoji="1" lang="ja-JP" altLang="en-US" sz="3200" b="1" u="sng" spc="-100" dirty="0">
                <a:solidFill>
                  <a:srgbClr val="009900"/>
                </a:solidFill>
                <a:latin typeface="+mj-ea"/>
              </a:rPr>
              <a:t>ノロウイルス</a:t>
            </a:r>
            <a:r>
              <a:rPr kumimoji="1" lang="ja-JP" altLang="en-US" sz="3200" b="1" spc="-100" dirty="0">
                <a:solidFill>
                  <a:srgbClr val="009900"/>
                </a:solidFill>
                <a:latin typeface="+mj-ea"/>
              </a:rPr>
              <a:t>を拡げないための</a:t>
            </a:r>
            <a:r>
              <a:rPr kumimoji="1" lang="ja-JP" altLang="en-US" sz="3200" b="1" u="sng" spc="-100" dirty="0">
                <a:solidFill>
                  <a:srgbClr val="009900"/>
                </a:solidFill>
                <a:latin typeface="+mj-ea"/>
              </a:rPr>
              <a:t>定期消毒</a:t>
            </a:r>
          </a:p>
        </p:txBody>
      </p:sp>
      <p:sp>
        <p:nvSpPr>
          <p:cNvPr id="17" name="テキスト ボックス 16"/>
          <p:cNvSpPr txBox="1"/>
          <p:nvPr/>
        </p:nvSpPr>
        <p:spPr>
          <a:xfrm>
            <a:off x="7667404" y="226262"/>
            <a:ext cx="1343638" cy="461665"/>
          </a:xfrm>
          <a:prstGeom prst="rect">
            <a:avLst/>
          </a:prstGeom>
          <a:solidFill>
            <a:srgbClr val="9933FF"/>
          </a:solidFill>
        </p:spPr>
        <p:txBody>
          <a:bodyPr wrap="none" rtlCol="0">
            <a:spAutoFit/>
          </a:bodyPr>
          <a:lstStyle/>
          <a:p>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拡げない</a:t>
            </a:r>
            <a:endPar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endParaRPr>
          </a:p>
        </p:txBody>
      </p:sp>
      <p:grpSp>
        <p:nvGrpSpPr>
          <p:cNvPr id="2" name="グループ化 1"/>
          <p:cNvGrpSpPr/>
          <p:nvPr/>
        </p:nvGrpSpPr>
        <p:grpSpPr>
          <a:xfrm>
            <a:off x="409309" y="884164"/>
            <a:ext cx="8398619" cy="1032668"/>
            <a:chOff x="409309" y="1227542"/>
            <a:chExt cx="8398619" cy="1032668"/>
          </a:xfrm>
        </p:grpSpPr>
        <p:sp>
          <p:nvSpPr>
            <p:cNvPr id="18" name="コンテンツ プレースホルダー 4"/>
            <p:cNvSpPr txBox="1">
              <a:spLocks/>
            </p:cNvSpPr>
            <p:nvPr/>
          </p:nvSpPr>
          <p:spPr>
            <a:xfrm>
              <a:off x="409309" y="1227542"/>
              <a:ext cx="8398619" cy="1032668"/>
            </a:xfrm>
            <a:prstGeom prst="rect">
              <a:avLst/>
            </a:prstGeom>
            <a:ln w="12700">
              <a:solidFill>
                <a:schemeClr val="tx1"/>
              </a:solidFill>
              <a:prstDash val="sysDot"/>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外部からのウイルスの</a:t>
              </a:r>
              <a:r>
                <a:rPr lang="ja-JP" altLang="en-US" sz="2400" u="sng" dirty="0">
                  <a:solidFill>
                    <a:srgbClr val="FF0000"/>
                  </a:solidFill>
                </a:rPr>
                <a:t>持ち込みを完全に防ぐことは困難</a:t>
              </a:r>
              <a:endParaRPr lang="en-US" altLang="ja-JP" sz="2400" u="sng" dirty="0">
                <a:solidFill>
                  <a:srgbClr val="FF0000"/>
                </a:solidFill>
              </a:endParaRPr>
            </a:p>
            <a:p>
              <a:pPr marL="0" indent="0">
                <a:buFont typeface="Arial" panose="020B0604020202020204" pitchFamily="34" charset="0"/>
                <a:buNone/>
              </a:pPr>
              <a:r>
                <a:rPr lang="ja-JP" altLang="en-US" sz="2400" dirty="0"/>
                <a:t>　　ウイルス拡大を防ぐため、</a:t>
              </a:r>
              <a:r>
                <a:rPr lang="ja-JP" altLang="en-US" sz="2400" u="sng" dirty="0">
                  <a:solidFill>
                    <a:srgbClr val="FF0000"/>
                  </a:solidFill>
                </a:rPr>
                <a:t>手が触れる場所</a:t>
              </a:r>
              <a:r>
                <a:rPr lang="ja-JP" altLang="en-US" sz="2400" dirty="0"/>
                <a:t>を</a:t>
              </a:r>
              <a:r>
                <a:rPr lang="ja-JP" altLang="en-US" sz="2400" u="sng" dirty="0">
                  <a:solidFill>
                    <a:srgbClr val="FF0000"/>
                  </a:solidFill>
                </a:rPr>
                <a:t>定期的に消毒</a:t>
              </a:r>
              <a:endParaRPr lang="en-US" altLang="ja-JP" sz="2400" u="sng" dirty="0">
                <a:solidFill>
                  <a:srgbClr val="FF0000"/>
                </a:solidFill>
              </a:endParaRPr>
            </a:p>
          </p:txBody>
        </p:sp>
        <p:pic>
          <p:nvPicPr>
            <p:cNvPr id="19" name="図 18"/>
            <p:cNvPicPr>
              <a:picLocks noChangeAspect="1"/>
            </p:cNvPicPr>
            <p:nvPr/>
          </p:nvPicPr>
          <p:blipFill>
            <a:blip r:embed="rId3"/>
            <a:stretch>
              <a:fillRect/>
            </a:stretch>
          </p:blipFill>
          <p:spPr>
            <a:xfrm>
              <a:off x="476922" y="1644354"/>
              <a:ext cx="422670" cy="544489"/>
            </a:xfrm>
            <a:prstGeom prst="rect">
              <a:avLst/>
            </a:prstGeom>
            <a:noFill/>
            <a:effectLst/>
          </p:spPr>
        </p:pic>
      </p:grpSp>
      <p:graphicFrame>
        <p:nvGraphicFramePr>
          <p:cNvPr id="6" name="表 5"/>
          <p:cNvGraphicFramePr>
            <a:graphicFrameLocks noGrp="1"/>
          </p:cNvGraphicFramePr>
          <p:nvPr>
            <p:extLst>
              <p:ext uri="{D42A27DB-BD31-4B8C-83A1-F6EECF244321}">
                <p14:modId xmlns:p14="http://schemas.microsoft.com/office/powerpoint/2010/main" val="2918542198"/>
              </p:ext>
            </p:extLst>
          </p:nvPr>
        </p:nvGraphicFramePr>
        <p:xfrm>
          <a:off x="4499992" y="5123780"/>
          <a:ext cx="4607847" cy="138176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3890313763"/>
                    </a:ext>
                  </a:extLst>
                </a:gridCol>
                <a:gridCol w="2087567">
                  <a:extLst>
                    <a:ext uri="{9D8B030D-6E8A-4147-A177-3AD203B41FA5}">
                      <a16:colId xmlns:a16="http://schemas.microsoft.com/office/drawing/2014/main" val="408303411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HGS創英角ｺﾞｼｯｸUB" panose="020B0900000000000000" pitchFamily="50" charset="-128"/>
                          <a:ea typeface="HGS創英角ｺﾞｼｯｸUB" panose="020B0900000000000000" pitchFamily="50" charset="-128"/>
                        </a:rPr>
                        <a:t>消毒対象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HGS創英角ｺﾞｼｯｸUB" panose="020B0900000000000000" pitchFamily="50" charset="-128"/>
                          <a:ea typeface="HGS創英角ｺﾞｼｯｸUB" panose="020B0900000000000000" pitchFamily="50" charset="-128"/>
                        </a:rPr>
                        <a:t>濃度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6896420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HGS創英角ｺﾞｼｯｸUB" panose="020B0900000000000000" pitchFamily="50" charset="-128"/>
                          <a:ea typeface="HGS創英角ｺﾞｼｯｸUB" panose="020B0900000000000000" pitchFamily="50" charset="-128"/>
                        </a:rPr>
                        <a:t>便・吐物が付いた物</a:t>
                      </a:r>
                      <a:endParaRPr kumimoji="1" lang="en-US" altLang="ja-JP" dirty="0">
                        <a:solidFill>
                          <a:schemeClr val="tx1"/>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HGS創英角ｺﾞｼｯｸUB" panose="020B0900000000000000" pitchFamily="50" charset="-128"/>
                          <a:ea typeface="HGS創英角ｺﾞｼｯｸUB" panose="020B0900000000000000" pitchFamily="50" charset="-128"/>
                        </a:rPr>
                        <a:t>トイレの便器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HGS創英角ｺﾞｼｯｸUB" panose="020B0900000000000000" pitchFamily="50" charset="-128"/>
                          <a:ea typeface="HGS創英角ｺﾞｼｯｸUB" panose="020B0900000000000000" pitchFamily="50" charset="-128"/>
                        </a:rPr>
                        <a:t>0.1</a:t>
                      </a:r>
                      <a:r>
                        <a:rPr kumimoji="1" lang="ja-JP" altLang="en-US" dirty="0">
                          <a:solidFill>
                            <a:schemeClr val="tx1"/>
                          </a:solidFill>
                          <a:latin typeface="HGS創英角ｺﾞｼｯｸUB" panose="020B0900000000000000" pitchFamily="50" charset="-128"/>
                          <a:ea typeface="HGS創英角ｺﾞｼｯｸUB" panose="020B0900000000000000" pitchFamily="50" charset="-128"/>
                        </a:rPr>
                        <a:t>％</a:t>
                      </a:r>
                      <a:r>
                        <a:rPr kumimoji="1" lang="en-US" altLang="ja-JP" dirty="0">
                          <a:solidFill>
                            <a:schemeClr val="tx1"/>
                          </a:solidFill>
                          <a:latin typeface="HGS創英角ｺﾞｼｯｸUB" panose="020B0900000000000000" pitchFamily="50" charset="-128"/>
                          <a:ea typeface="HGS創英角ｺﾞｼｯｸUB" panose="020B0900000000000000" pitchFamily="50" charset="-128"/>
                        </a:rPr>
                        <a:t>(1,000ppm)</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11300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HGS創英角ｺﾞｼｯｸUB" panose="020B0900000000000000" pitchFamily="50" charset="-128"/>
                          <a:ea typeface="HGS創英角ｺﾞｼｯｸUB" panose="020B0900000000000000" pitchFamily="50" charset="-128"/>
                        </a:rPr>
                        <a:t>その他</a:t>
                      </a:r>
                      <a:r>
                        <a:rPr kumimoji="1" lang="en-US" altLang="ja-JP"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dirty="0">
                          <a:solidFill>
                            <a:schemeClr val="tx1"/>
                          </a:solidFill>
                          <a:latin typeface="HGS創英角ｺﾞｼｯｸUB" panose="020B0900000000000000" pitchFamily="50" charset="-128"/>
                          <a:ea typeface="HGS創英角ｺﾞｼｯｸUB" panose="020B0900000000000000" pitchFamily="50" charset="-128"/>
                        </a:rPr>
                        <a:t>ドアノブなど</a:t>
                      </a:r>
                      <a:r>
                        <a:rPr kumimoji="1" lang="en-US" altLang="ja-JP" dirty="0">
                          <a:solidFill>
                            <a:schemeClr val="tx1"/>
                          </a:solidFill>
                          <a:latin typeface="HGS創英角ｺﾞｼｯｸUB" panose="020B0900000000000000" pitchFamily="50" charset="-128"/>
                          <a:ea typeface="HGS創英角ｺﾞｼｯｸUB" panose="020B0900000000000000" pitchFamily="50" charset="-128"/>
                        </a:rPr>
                        <a:t>)</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HGS創英角ｺﾞｼｯｸUB" panose="020B0900000000000000" pitchFamily="50" charset="-128"/>
                          <a:ea typeface="HGS創英角ｺﾞｼｯｸUB" panose="020B0900000000000000" pitchFamily="50" charset="-128"/>
                        </a:rPr>
                        <a:t>0.02</a:t>
                      </a:r>
                      <a:r>
                        <a:rPr kumimoji="1" lang="ja-JP" altLang="en-US" dirty="0">
                          <a:solidFill>
                            <a:schemeClr val="tx1"/>
                          </a:solidFill>
                          <a:latin typeface="HGS創英角ｺﾞｼｯｸUB" panose="020B0900000000000000" pitchFamily="50" charset="-128"/>
                          <a:ea typeface="HGS創英角ｺﾞｼｯｸUB" panose="020B0900000000000000" pitchFamily="50" charset="-128"/>
                        </a:rPr>
                        <a:t>％</a:t>
                      </a:r>
                      <a:r>
                        <a:rPr kumimoji="1" lang="en-US" altLang="ja-JP" dirty="0">
                          <a:solidFill>
                            <a:schemeClr val="tx1"/>
                          </a:solidFill>
                          <a:latin typeface="HGS創英角ｺﾞｼｯｸUB" panose="020B0900000000000000" pitchFamily="50" charset="-128"/>
                          <a:ea typeface="HGS創英角ｺﾞｼｯｸUB" panose="020B0900000000000000" pitchFamily="50" charset="-128"/>
                        </a:rPr>
                        <a:t>(200ppm)</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2406995"/>
                  </a:ext>
                </a:extLst>
              </a:tr>
            </a:tbl>
          </a:graphicData>
        </a:graphic>
      </p:graphicFrame>
      <p:sp>
        <p:nvSpPr>
          <p:cNvPr id="9" name="スライド番号プレースホルダー 8"/>
          <p:cNvSpPr>
            <a:spLocks noGrp="1"/>
          </p:cNvSpPr>
          <p:nvPr>
            <p:ph type="sldNum" sz="quarter" idx="12"/>
          </p:nvPr>
        </p:nvSpPr>
        <p:spPr/>
        <p:txBody>
          <a:bodyPr/>
          <a:lstStyle/>
          <a:p>
            <a:fld id="{C8627A51-6854-41F8-9D06-CD9D42A6C7B0}" type="slidenum">
              <a:rPr kumimoji="1" lang="ja-JP" altLang="en-US" smtClean="0"/>
              <a:t>18</a:t>
            </a:fld>
            <a:endParaRPr kumimoji="1" lang="ja-JP" altLang="en-US"/>
          </a:p>
        </p:txBody>
      </p:sp>
    </p:spTree>
    <p:extLst>
      <p:ext uri="{BB962C8B-B14F-4D97-AF65-F5344CB8AC3E}">
        <p14:creationId xmlns:p14="http://schemas.microsoft.com/office/powerpoint/2010/main" val="177559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48" y="998131"/>
            <a:ext cx="8878443" cy="38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bwMode="auto">
          <a:xfrm>
            <a:off x="200289" y="260648"/>
            <a:ext cx="3744416" cy="648072"/>
          </a:xfrm>
          <a:prstGeom prst="roundRect">
            <a:avLst>
              <a:gd name="adj" fmla="val 50000"/>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4000" dirty="0">
                <a:solidFill>
                  <a:schemeClr val="bg1"/>
                </a:solidFill>
                <a:latin typeface="Tahoma" pitchFamily="34" charset="0"/>
                <a:ea typeface="ＭＳ Ｐゴシック" pitchFamily="50" charset="-128"/>
              </a:rPr>
              <a:t>消毒液の作り方</a:t>
            </a:r>
            <a:endParaRPr kumimoji="1" lang="ja-JP" altLang="en-US" sz="4000" i="0" u="none" strike="noStrike" cap="none" normalizeH="0" baseline="0" dirty="0">
              <a:ln>
                <a:noFill/>
              </a:ln>
              <a:solidFill>
                <a:schemeClr val="bg1"/>
              </a:solidFill>
              <a:effectLst/>
              <a:latin typeface="Tahoma" pitchFamily="34" charset="0"/>
              <a:ea typeface="ＭＳ Ｐゴシック" pitchFamily="50" charset="-128"/>
            </a:endParaRPr>
          </a:p>
        </p:txBody>
      </p:sp>
      <p:sp>
        <p:nvSpPr>
          <p:cNvPr id="5" name="テキスト ボックス 4"/>
          <p:cNvSpPr txBox="1"/>
          <p:nvPr/>
        </p:nvSpPr>
        <p:spPr>
          <a:xfrm>
            <a:off x="611560" y="5013909"/>
            <a:ext cx="6187433" cy="1246495"/>
          </a:xfrm>
          <a:prstGeom prst="rect">
            <a:avLst/>
          </a:prstGeom>
          <a:solidFill>
            <a:srgbClr val="FF1111"/>
          </a:solidFill>
        </p:spPr>
        <p:txBody>
          <a:bodyPr wrap="square" rtlCol="0">
            <a:spAutoFit/>
          </a:bodyPr>
          <a:lstStyle/>
          <a:p>
            <a:pPr>
              <a:lnSpc>
                <a:spcPts val="3000"/>
              </a:lnSpc>
            </a:pPr>
            <a:r>
              <a:rPr kumimoji="1" lang="ja-JP" altLang="en-US" sz="2800" b="1" spc="-150" dirty="0">
                <a:solidFill>
                  <a:srgbClr val="FFFF00"/>
                </a:solidFill>
              </a:rPr>
              <a:t>誤飲防止</a:t>
            </a:r>
            <a:r>
              <a:rPr kumimoji="1" lang="ja-JP" altLang="en-US" sz="2800" b="1" spc="-150" dirty="0">
                <a:solidFill>
                  <a:schemeClr val="bg1"/>
                </a:solidFill>
              </a:rPr>
              <a:t>のため、消毒液の入った容器は</a:t>
            </a:r>
            <a:endParaRPr kumimoji="1" lang="en-US" altLang="ja-JP" sz="2800" b="1" spc="-150" dirty="0">
              <a:solidFill>
                <a:schemeClr val="bg1"/>
              </a:solidFill>
            </a:endParaRPr>
          </a:p>
          <a:p>
            <a:pPr>
              <a:lnSpc>
                <a:spcPts val="3000"/>
              </a:lnSpc>
            </a:pPr>
            <a:r>
              <a:rPr kumimoji="1" lang="ja-JP" altLang="en-US" sz="2800" b="1" spc="-150" dirty="0">
                <a:solidFill>
                  <a:schemeClr val="bg1"/>
                </a:solidFill>
              </a:rPr>
              <a:t>消毒液であることをはっきり表示して保管</a:t>
            </a:r>
            <a:endParaRPr kumimoji="1" lang="en-US" altLang="ja-JP" sz="2800" b="1" spc="-150" dirty="0">
              <a:solidFill>
                <a:schemeClr val="bg1"/>
              </a:solidFill>
            </a:endParaRPr>
          </a:p>
          <a:p>
            <a:pPr>
              <a:lnSpc>
                <a:spcPts val="3000"/>
              </a:lnSpc>
            </a:pPr>
            <a:r>
              <a:rPr kumimoji="1" lang="ja-JP" altLang="en-US" sz="2800" b="1" spc="-150" dirty="0">
                <a:solidFill>
                  <a:schemeClr val="bg1"/>
                </a:solidFill>
              </a:rPr>
              <a:t>しましょう</a:t>
            </a:r>
          </a:p>
        </p:txBody>
      </p:sp>
      <p:sp>
        <p:nvSpPr>
          <p:cNvPr id="6" name="テキスト ボックス 5"/>
          <p:cNvSpPr txBox="1"/>
          <p:nvPr/>
        </p:nvSpPr>
        <p:spPr>
          <a:xfrm>
            <a:off x="650852" y="6260404"/>
            <a:ext cx="6801468" cy="384721"/>
          </a:xfrm>
          <a:prstGeom prst="rect">
            <a:avLst/>
          </a:prstGeom>
          <a:noFill/>
        </p:spPr>
        <p:txBody>
          <a:bodyPr wrap="square" rtlCol="0">
            <a:spAutoFit/>
          </a:bodyPr>
          <a:lstStyle/>
          <a:p>
            <a:r>
              <a:rPr kumimoji="1" lang="en-US" altLang="ja-JP" sz="1900" b="1" dirty="0"/>
              <a:t>※</a:t>
            </a:r>
            <a:r>
              <a:rPr kumimoji="1" lang="ja-JP" altLang="en-US" sz="1900" b="1" dirty="0"/>
              <a:t>遮光することで消毒液の作り置き（２週間程度）が可能です</a:t>
            </a:r>
          </a:p>
        </p:txBody>
      </p:sp>
      <p:pic>
        <p:nvPicPr>
          <p:cNvPr id="1027" name="Picture 3" descr="C:\Users\n030381\Desktop\実務講習会テキスト編集委員各位\H29_Illust_JPG_1709\p21-01_H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477" y="4934866"/>
            <a:ext cx="1460937" cy="177624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19</a:t>
            </a:fld>
            <a:endParaRPr kumimoji="1" lang="ja-JP" altLang="en-US"/>
          </a:p>
        </p:txBody>
      </p:sp>
    </p:spTree>
    <p:extLst>
      <p:ext uri="{BB962C8B-B14F-4D97-AF65-F5344CB8AC3E}">
        <p14:creationId xmlns:p14="http://schemas.microsoft.com/office/powerpoint/2010/main" val="82066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241" y="-19263"/>
            <a:ext cx="8229600" cy="1143000"/>
          </a:xfrm>
        </p:spPr>
        <p:txBody>
          <a:bodyPr>
            <a:noAutofit/>
          </a:bodyPr>
          <a:lstStyle/>
          <a:p>
            <a:pPr algn="l"/>
            <a:r>
              <a:rPr kumimoji="1" lang="ja-JP" altLang="en-US" sz="3600" b="1" u="sng" dirty="0">
                <a:solidFill>
                  <a:srgbClr val="009900"/>
                </a:solidFill>
              </a:rPr>
              <a:t>講習会資料の内容</a:t>
            </a:r>
          </a:p>
        </p:txBody>
      </p:sp>
      <p:sp>
        <p:nvSpPr>
          <p:cNvPr id="5" name="コンテンツ プレースホルダー 4"/>
          <p:cNvSpPr>
            <a:spLocks noGrp="1"/>
          </p:cNvSpPr>
          <p:nvPr>
            <p:ph idx="1"/>
          </p:nvPr>
        </p:nvSpPr>
        <p:spPr>
          <a:xfrm>
            <a:off x="467544" y="1771809"/>
            <a:ext cx="8229600" cy="3961447"/>
          </a:xfrm>
          <a:ln w="38100">
            <a:solidFill>
              <a:schemeClr val="tx1"/>
            </a:solidFill>
          </a:ln>
        </p:spPr>
        <p:txBody>
          <a:bodyPr>
            <a:normAutofit/>
          </a:bodyPr>
          <a:lstStyle/>
          <a:p>
            <a:pPr marL="0" indent="0">
              <a:buNone/>
            </a:pPr>
            <a:r>
              <a:rPr kumimoji="1" lang="en-US" altLang="ja-JP" sz="3600" dirty="0"/>
              <a:t>Ⅰ</a:t>
            </a:r>
            <a:r>
              <a:rPr kumimoji="1" lang="ja-JP" altLang="en-US" sz="3600" dirty="0"/>
              <a:t>　要綱の改正（</a:t>
            </a:r>
            <a:r>
              <a:rPr kumimoji="1" lang="en-US" altLang="ja-JP" sz="3600" dirty="0"/>
              <a:t>R3.6</a:t>
            </a:r>
            <a:r>
              <a:rPr kumimoji="1" lang="ja-JP" altLang="en-US" sz="3600" dirty="0"/>
              <a:t>）について</a:t>
            </a:r>
            <a:endParaRPr kumimoji="1" lang="en-US" altLang="ja-JP" sz="3600" dirty="0"/>
          </a:p>
          <a:p>
            <a:pPr marL="0" indent="0">
              <a:buNone/>
            </a:pPr>
            <a:r>
              <a:rPr kumimoji="1" lang="en-US" altLang="ja-JP" sz="3600" dirty="0"/>
              <a:t>Ⅱ</a:t>
            </a:r>
            <a:r>
              <a:rPr kumimoji="1" lang="ja-JP" altLang="en-US" sz="3600" dirty="0"/>
              <a:t>　バザーの制度について</a:t>
            </a:r>
            <a:endParaRPr kumimoji="1" lang="en-US" altLang="ja-JP" sz="3600" dirty="0"/>
          </a:p>
          <a:p>
            <a:pPr marL="0" indent="0">
              <a:buNone/>
            </a:pPr>
            <a:r>
              <a:rPr kumimoji="1" lang="en-US" altLang="ja-JP" sz="3600" dirty="0"/>
              <a:t>Ⅲ</a:t>
            </a:r>
            <a:r>
              <a:rPr kumimoji="1" lang="ja-JP" altLang="en-US" sz="3600" dirty="0"/>
              <a:t>　食中毒予防</a:t>
            </a:r>
            <a:endParaRPr kumimoji="1" lang="en-US" altLang="ja-JP" sz="3600" dirty="0"/>
          </a:p>
          <a:p>
            <a:pPr marL="0" indent="0">
              <a:buNone/>
            </a:pPr>
            <a:r>
              <a:rPr kumimoji="1" lang="ja-JP" altLang="en-US" dirty="0"/>
              <a:t>　　</a:t>
            </a:r>
            <a:r>
              <a:rPr kumimoji="1" lang="en-US" altLang="ja-JP" dirty="0"/>
              <a:t>1</a:t>
            </a:r>
            <a:r>
              <a:rPr kumimoji="1" lang="ja-JP" altLang="en-US" dirty="0"/>
              <a:t>　県内の食中毒発生状況</a:t>
            </a:r>
            <a:endParaRPr kumimoji="1" lang="en-US" altLang="ja-JP" dirty="0"/>
          </a:p>
          <a:p>
            <a:pPr marL="0" indent="0">
              <a:buNone/>
            </a:pPr>
            <a:r>
              <a:rPr kumimoji="1" lang="ja-JP" altLang="en-US" dirty="0"/>
              <a:t>　　２　主な食中毒菌・ウイルスの予防法</a:t>
            </a:r>
            <a:endParaRPr kumimoji="1" lang="en-US" altLang="ja-JP" dirty="0"/>
          </a:p>
          <a:p>
            <a:pPr marL="0" indent="0">
              <a:buNone/>
            </a:pPr>
            <a:r>
              <a:rPr kumimoji="1" lang="en-US" altLang="ja-JP" sz="3600" dirty="0"/>
              <a:t>Ⅳ</a:t>
            </a:r>
            <a:r>
              <a:rPr kumimoji="1" lang="ja-JP" altLang="en-US" sz="3600" dirty="0"/>
              <a:t>　バザーの進め方と注意点</a:t>
            </a:r>
          </a:p>
        </p:txBody>
      </p:sp>
      <p:sp>
        <p:nvSpPr>
          <p:cNvPr id="3" name="スライド番号プレースホルダー 2"/>
          <p:cNvSpPr>
            <a:spLocks noGrp="1"/>
          </p:cNvSpPr>
          <p:nvPr>
            <p:ph type="sldNum" sz="quarter" idx="12"/>
          </p:nvPr>
        </p:nvSpPr>
        <p:spPr/>
        <p:txBody>
          <a:bodyPr/>
          <a:lstStyle/>
          <a:p>
            <a:fld id="{C8627A51-6854-41F8-9D06-CD9D42A6C7B0}" type="slidenum">
              <a:rPr kumimoji="1" lang="ja-JP" altLang="en-US" smtClean="0"/>
              <a:t>2</a:t>
            </a:fld>
            <a:endParaRPr kumimoji="1" lang="ja-JP" altLang="en-US"/>
          </a:p>
        </p:txBody>
      </p:sp>
    </p:spTree>
    <p:extLst>
      <p:ext uri="{BB962C8B-B14F-4D97-AF65-F5344CB8AC3E}">
        <p14:creationId xmlns:p14="http://schemas.microsoft.com/office/powerpoint/2010/main" val="19532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89576" y="152739"/>
            <a:ext cx="4176464" cy="588644"/>
          </a:xfrm>
          <a:noFill/>
        </p:spPr>
        <p:txBody>
          <a:bodyPr>
            <a:noAutofit/>
          </a:bodyPr>
          <a:lstStyle/>
          <a:p>
            <a:r>
              <a:rPr kumimoji="1" lang="ja-JP" altLang="en-US" sz="3200" dirty="0">
                <a:solidFill>
                  <a:srgbClr val="002060"/>
                </a:solidFill>
                <a:latin typeface="HGP創英角ﾎﾟｯﾌﾟ体" panose="040B0A00000000000000" pitchFamily="50" charset="-128"/>
                <a:ea typeface="HGP創英角ﾎﾟｯﾌﾟ体" panose="040B0A00000000000000" pitchFamily="50" charset="-128"/>
              </a:rPr>
              <a:t>（２）腸管出血生大腸菌</a:t>
            </a:r>
          </a:p>
        </p:txBody>
      </p:sp>
      <p:sp>
        <p:nvSpPr>
          <p:cNvPr id="7" name="テキスト ボックス 6"/>
          <p:cNvSpPr txBox="1"/>
          <p:nvPr/>
        </p:nvSpPr>
        <p:spPr>
          <a:xfrm>
            <a:off x="189576" y="882002"/>
            <a:ext cx="902811" cy="523220"/>
          </a:xfrm>
          <a:prstGeom prst="rect">
            <a:avLst/>
          </a:prstGeom>
          <a:solidFill>
            <a:schemeClr val="bg1"/>
          </a:solidFill>
          <a:ln w="38100">
            <a:solidFill>
              <a:srgbClr val="0000CC"/>
            </a:solidFill>
          </a:ln>
        </p:spPr>
        <p:txBody>
          <a:bodyPr wrap="none" rtlCol="0">
            <a:spAutoFit/>
          </a:bodyPr>
          <a:lstStyle/>
          <a:p>
            <a:r>
              <a:rPr lang="ja-JP" altLang="en-US" sz="2800" dirty="0">
                <a:solidFill>
                  <a:srgbClr val="0000CC"/>
                </a:solidFill>
              </a:rPr>
              <a:t>事例</a:t>
            </a:r>
            <a:endParaRPr kumimoji="1" lang="ja-JP" altLang="en-US" sz="2800" dirty="0">
              <a:solidFill>
                <a:srgbClr val="0000CC"/>
              </a:solidFill>
            </a:endParaRPr>
          </a:p>
        </p:txBody>
      </p:sp>
      <p:sp>
        <p:nvSpPr>
          <p:cNvPr id="28" name="タイトル 1"/>
          <p:cNvSpPr txBox="1">
            <a:spLocks/>
          </p:cNvSpPr>
          <p:nvPr/>
        </p:nvSpPr>
        <p:spPr>
          <a:xfrm>
            <a:off x="1291654" y="652902"/>
            <a:ext cx="7312794" cy="9038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200" b="1" spc="-100" dirty="0">
                <a:solidFill>
                  <a:srgbClr val="009900"/>
                </a:solidFill>
                <a:latin typeface="+mj-ea"/>
              </a:rPr>
              <a:t>原料野菜の汚染が疑われる</a:t>
            </a:r>
            <a:r>
              <a:rPr lang="en-US" altLang="ja-JP" sz="3200" b="1" spc="-100" dirty="0">
                <a:solidFill>
                  <a:srgbClr val="009900"/>
                </a:solidFill>
                <a:latin typeface="+mj-ea"/>
              </a:rPr>
              <a:t>O157</a:t>
            </a:r>
            <a:r>
              <a:rPr lang="ja-JP" altLang="en-US" sz="3200" b="1" spc="-100" dirty="0">
                <a:solidFill>
                  <a:srgbClr val="009900"/>
                </a:solidFill>
                <a:latin typeface="+mj-ea"/>
              </a:rPr>
              <a:t>食中毒</a:t>
            </a:r>
          </a:p>
        </p:txBody>
      </p:sp>
      <p:sp>
        <p:nvSpPr>
          <p:cNvPr id="29" name="コンテンツ プレースホルダー 2"/>
          <p:cNvSpPr>
            <a:spLocks noGrp="1"/>
          </p:cNvSpPr>
          <p:nvPr>
            <p:ph idx="1"/>
          </p:nvPr>
        </p:nvSpPr>
        <p:spPr>
          <a:xfrm>
            <a:off x="899592" y="1405222"/>
            <a:ext cx="8064896" cy="3343243"/>
          </a:xfrm>
        </p:spPr>
        <p:txBody>
          <a:bodyPr>
            <a:normAutofit fontScale="92500"/>
          </a:bodyPr>
          <a:lstStyle/>
          <a:p>
            <a:pPr>
              <a:buClr>
                <a:srgbClr val="0000FF"/>
              </a:buClr>
              <a:buFont typeface="Wingdings" panose="05000000000000000000" pitchFamily="2" charset="2"/>
              <a:buChar char="n"/>
            </a:pPr>
            <a:r>
              <a:rPr kumimoji="1" lang="ja-JP" altLang="en-US" sz="2800" dirty="0"/>
              <a:t>発生年月：平成</a:t>
            </a:r>
            <a:r>
              <a:rPr kumimoji="1" lang="en-US" altLang="ja-JP" sz="2800" dirty="0"/>
              <a:t>28</a:t>
            </a:r>
            <a:r>
              <a:rPr kumimoji="1" lang="ja-JP" altLang="en-US" sz="2800" dirty="0"/>
              <a:t>年</a:t>
            </a:r>
            <a:r>
              <a:rPr kumimoji="1" lang="ja-JP" altLang="en-US" sz="2800" u="sng" dirty="0">
                <a:solidFill>
                  <a:srgbClr val="FF0000"/>
                </a:solidFill>
              </a:rPr>
              <a:t>８月</a:t>
            </a:r>
            <a:endParaRPr lang="en-US" altLang="ja-JP" sz="2800" u="sng" dirty="0">
              <a:solidFill>
                <a:srgbClr val="FF0000"/>
              </a:solidFill>
            </a:endParaRPr>
          </a:p>
          <a:p>
            <a:pPr>
              <a:buClr>
                <a:srgbClr val="0000FF"/>
              </a:buClr>
              <a:buFont typeface="Wingdings" panose="05000000000000000000" pitchFamily="2" charset="2"/>
              <a:buChar char="n"/>
            </a:pPr>
            <a:r>
              <a:rPr kumimoji="1" lang="ja-JP" altLang="en-US" sz="2800" dirty="0"/>
              <a:t>原因食品：千葉県と東京都の老人ホーム（同系列）　</a:t>
            </a:r>
            <a:endParaRPr kumimoji="1" lang="en-US" altLang="ja-JP" sz="2800" dirty="0"/>
          </a:p>
          <a:p>
            <a:pPr marL="0" indent="0">
              <a:buClr>
                <a:srgbClr val="0000FF"/>
              </a:buClr>
              <a:buNone/>
            </a:pPr>
            <a:r>
              <a:rPr kumimoji="1" lang="ja-JP" altLang="en-US" sz="2800" dirty="0"/>
              <a:t>　　　　　　　　 の給食で提供された</a:t>
            </a:r>
            <a:r>
              <a:rPr kumimoji="1" lang="ja-JP" altLang="en-US" sz="2800" u="sng" dirty="0">
                <a:solidFill>
                  <a:srgbClr val="FF0000"/>
                </a:solidFill>
              </a:rPr>
              <a:t>きゅうりのゆかり和え</a:t>
            </a:r>
            <a:endParaRPr kumimoji="1" lang="en-US" altLang="ja-JP" sz="2800" u="sng" dirty="0">
              <a:solidFill>
                <a:srgbClr val="FF0000"/>
              </a:solidFill>
            </a:endParaRPr>
          </a:p>
          <a:p>
            <a:pPr>
              <a:buClr>
                <a:srgbClr val="0000FF"/>
              </a:buClr>
              <a:buFont typeface="Wingdings" panose="05000000000000000000" pitchFamily="2" charset="2"/>
              <a:buChar char="n"/>
            </a:pPr>
            <a:r>
              <a:rPr kumimoji="1" lang="ja-JP" altLang="en-US" sz="2800" dirty="0"/>
              <a:t>患者数　 ：</a:t>
            </a:r>
            <a:r>
              <a:rPr kumimoji="1" lang="en-US" altLang="ja-JP" sz="2800" u="sng" dirty="0">
                <a:solidFill>
                  <a:srgbClr val="FF0000"/>
                </a:solidFill>
              </a:rPr>
              <a:t>84</a:t>
            </a:r>
            <a:r>
              <a:rPr kumimoji="1" lang="ja-JP" altLang="en-US" sz="2800" u="sng" dirty="0">
                <a:solidFill>
                  <a:srgbClr val="FF0000"/>
                </a:solidFill>
              </a:rPr>
              <a:t>人（死者</a:t>
            </a:r>
            <a:r>
              <a:rPr kumimoji="1" lang="en-US" altLang="ja-JP" sz="2800" u="sng" dirty="0">
                <a:solidFill>
                  <a:srgbClr val="FF0000"/>
                </a:solidFill>
              </a:rPr>
              <a:t>10</a:t>
            </a:r>
            <a:r>
              <a:rPr kumimoji="1" lang="ja-JP" altLang="en-US" sz="2800" u="sng" dirty="0">
                <a:solidFill>
                  <a:srgbClr val="FF0000"/>
                </a:solidFill>
              </a:rPr>
              <a:t>人）</a:t>
            </a:r>
            <a:endParaRPr kumimoji="1" lang="en-US" altLang="ja-JP" sz="2800" u="sng" dirty="0">
              <a:solidFill>
                <a:srgbClr val="FF0000"/>
              </a:solidFill>
            </a:endParaRPr>
          </a:p>
          <a:p>
            <a:pPr>
              <a:buClr>
                <a:srgbClr val="0000FF"/>
              </a:buClr>
              <a:buFont typeface="Wingdings" panose="05000000000000000000" pitchFamily="2" charset="2"/>
              <a:buChar char="n"/>
            </a:pPr>
            <a:r>
              <a:rPr kumimoji="1" lang="ja-JP" altLang="en-US" sz="2800" dirty="0"/>
              <a:t>発生原因：原料きゅうりの</a:t>
            </a:r>
            <a:r>
              <a:rPr kumimoji="1" lang="ja-JP" altLang="en-US" sz="2800" u="sng" dirty="0">
                <a:solidFill>
                  <a:srgbClr val="FF0000"/>
                </a:solidFill>
              </a:rPr>
              <a:t>殺菌の不備</a:t>
            </a:r>
            <a:r>
              <a:rPr kumimoji="1" lang="ja-JP" altLang="en-US" sz="2800" dirty="0"/>
              <a:t>が疑われる</a:t>
            </a:r>
            <a:endParaRPr kumimoji="1" lang="en-US" altLang="ja-JP" sz="2800" dirty="0"/>
          </a:p>
          <a:p>
            <a:pPr marL="250825" indent="-250825">
              <a:buNone/>
            </a:pPr>
            <a:r>
              <a:rPr kumimoji="1" lang="ja-JP" altLang="en-US" sz="2800" dirty="0"/>
              <a:t>　</a:t>
            </a:r>
            <a:r>
              <a:rPr kumimoji="1" lang="ja-JP" altLang="en-US" sz="2400" dirty="0"/>
              <a:t>同系列の他施設でも同じきゅうりでゆかり和えを出したが、原料きゅうりを殺菌しており、</a:t>
            </a:r>
            <a:r>
              <a:rPr kumimoji="1" lang="ja-JP" altLang="en-US" sz="2400" u="sng" dirty="0">
                <a:solidFill>
                  <a:srgbClr val="FF0000"/>
                </a:solidFill>
              </a:rPr>
              <a:t>発症はなかった</a:t>
            </a:r>
            <a:endParaRPr kumimoji="1" lang="en-US" altLang="ja-JP" sz="2400" u="sng" dirty="0">
              <a:solidFill>
                <a:srgbClr val="FF0000"/>
              </a:solidFill>
            </a:endParaRPr>
          </a:p>
        </p:txBody>
      </p:sp>
      <p:sp>
        <p:nvSpPr>
          <p:cNvPr id="6" name="大かっこ 5"/>
          <p:cNvSpPr/>
          <p:nvPr/>
        </p:nvSpPr>
        <p:spPr>
          <a:xfrm>
            <a:off x="1092387" y="3861048"/>
            <a:ext cx="7728085" cy="864096"/>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8" name="図 7"/>
          <p:cNvPicPr>
            <a:picLocks noChangeAspect="1"/>
          </p:cNvPicPr>
          <p:nvPr/>
        </p:nvPicPr>
        <p:blipFill>
          <a:blip r:embed="rId2"/>
          <a:stretch>
            <a:fillRect/>
          </a:stretch>
        </p:blipFill>
        <p:spPr>
          <a:xfrm>
            <a:off x="0" y="5157192"/>
            <a:ext cx="1269224" cy="1327688"/>
          </a:xfrm>
          <a:prstGeom prst="rect">
            <a:avLst/>
          </a:prstGeom>
        </p:spPr>
      </p:pic>
      <p:cxnSp>
        <p:nvCxnSpPr>
          <p:cNvPr id="15" name="直線矢印コネクタ 14"/>
          <p:cNvCxnSpPr>
            <a:stCxn id="8" idx="3"/>
            <a:endCxn id="34" idx="1"/>
          </p:cNvCxnSpPr>
          <p:nvPr/>
        </p:nvCxnSpPr>
        <p:spPr>
          <a:xfrm flipV="1">
            <a:off x="1269224" y="5399638"/>
            <a:ext cx="566472" cy="421398"/>
          </a:xfrm>
          <a:prstGeom prst="straightConnector1">
            <a:avLst/>
          </a:prstGeom>
          <a:ln w="476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8" idx="3"/>
            <a:endCxn id="37" idx="1"/>
          </p:cNvCxnSpPr>
          <p:nvPr/>
        </p:nvCxnSpPr>
        <p:spPr>
          <a:xfrm>
            <a:off x="1269224" y="5821036"/>
            <a:ext cx="566472" cy="513010"/>
          </a:xfrm>
          <a:prstGeom prst="straightConnector1">
            <a:avLst/>
          </a:prstGeom>
          <a:ln w="603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4" name="コンテンツ プレースホルダー 4"/>
          <p:cNvSpPr txBox="1">
            <a:spLocks/>
          </p:cNvSpPr>
          <p:nvPr/>
        </p:nvSpPr>
        <p:spPr>
          <a:xfrm>
            <a:off x="1835696" y="4978240"/>
            <a:ext cx="5400600" cy="842796"/>
          </a:xfrm>
          <a:prstGeom prst="rect">
            <a:avLst/>
          </a:prstGeom>
          <a:ln w="69850">
            <a:solidFill>
              <a:srgbClr val="009900"/>
            </a:solidFill>
            <a:prstDash val="sysDot"/>
          </a:ln>
          <a:effectLst/>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000" b="1" dirty="0">
                <a:latin typeface="HG丸ｺﾞｼｯｸM-PRO" panose="020F0600000000000000" pitchFamily="50" charset="-128"/>
                <a:ea typeface="HG丸ｺﾞｼｯｸM-PRO" panose="020F0600000000000000" pitchFamily="50" charset="-128"/>
              </a:rPr>
              <a:t>（</a:t>
            </a:r>
            <a:r>
              <a:rPr lang="en-US" altLang="ja-JP" sz="2000" b="1" dirty="0">
                <a:latin typeface="HG丸ｺﾞｼｯｸM-PRO" panose="020F0600000000000000" pitchFamily="50" charset="-128"/>
                <a:ea typeface="HG丸ｺﾞｼｯｸM-PRO" panose="020F0600000000000000" pitchFamily="50" charset="-128"/>
              </a:rPr>
              <a:t>A,B,C</a:t>
            </a:r>
            <a:r>
              <a:rPr lang="ja-JP" altLang="en-US" sz="2000" b="1" dirty="0">
                <a:latin typeface="HG丸ｺﾞｼｯｸM-PRO" panose="020F0600000000000000" pitchFamily="50" charset="-128"/>
                <a:ea typeface="HG丸ｺﾞｼｯｸM-PRO" panose="020F0600000000000000" pitchFamily="50" charset="-128"/>
              </a:rPr>
              <a:t>施設）原料きゅうりを</a:t>
            </a:r>
            <a:r>
              <a:rPr lang="ja-JP" altLang="en-US" sz="2000" b="1" u="sng" dirty="0">
                <a:solidFill>
                  <a:srgbClr val="FF0000"/>
                </a:solidFill>
                <a:latin typeface="HG丸ｺﾞｼｯｸM-PRO" panose="020F0600000000000000" pitchFamily="50" charset="-128"/>
                <a:ea typeface="HG丸ｺﾞｼｯｸM-PRO" panose="020F0600000000000000" pitchFamily="50" charset="-128"/>
              </a:rPr>
              <a:t>殺菌</a:t>
            </a:r>
            <a:endParaRPr lang="en-US" altLang="ja-JP" sz="2000" b="1" u="sng" dirty="0">
              <a:solidFill>
                <a:srgbClr val="FF0000"/>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u="sng" dirty="0">
                <a:solidFill>
                  <a:srgbClr val="FF0000"/>
                </a:solidFill>
                <a:latin typeface="HG丸ｺﾞｼｯｸM-PRO" panose="020F0600000000000000" pitchFamily="50" charset="-128"/>
                <a:ea typeface="HG丸ｺﾞｼｯｸM-PRO" panose="020F0600000000000000" pitchFamily="50" charset="-128"/>
              </a:rPr>
              <a:t>次亜塩素酸ナトリウム</a:t>
            </a:r>
            <a:r>
              <a:rPr lang="ja-JP" altLang="en-US" sz="2000" b="1" dirty="0">
                <a:latin typeface="HG丸ｺﾞｼｯｸM-PRO" panose="020F0600000000000000" pitchFamily="50" charset="-128"/>
                <a:ea typeface="HG丸ｺﾞｼｯｸM-PRO" panose="020F0600000000000000" pitchFamily="50" charset="-128"/>
              </a:rPr>
              <a:t>又は</a:t>
            </a:r>
            <a:r>
              <a:rPr lang="ja-JP" altLang="en-US" sz="2000" b="1" u="sng" dirty="0">
                <a:solidFill>
                  <a:srgbClr val="FF0000"/>
                </a:solidFill>
                <a:latin typeface="HG丸ｺﾞｼｯｸM-PRO" panose="020F0600000000000000" pitchFamily="50" charset="-128"/>
                <a:ea typeface="HG丸ｺﾞｼｯｸM-PRO" panose="020F0600000000000000" pitchFamily="50" charset="-128"/>
              </a:rPr>
              <a:t>加熱</a:t>
            </a:r>
            <a:r>
              <a:rPr lang="ja-JP" altLang="en-US" sz="2000" b="1" dirty="0">
                <a:latin typeface="HG丸ｺﾞｼｯｸM-PRO" panose="020F0600000000000000" pitchFamily="50" charset="-128"/>
                <a:ea typeface="HG丸ｺﾞｼｯｸM-PRO" panose="020F0600000000000000" pitchFamily="50" charset="-128"/>
              </a:rPr>
              <a:t>）</a:t>
            </a:r>
            <a:endParaRPr lang="en-US" altLang="ja-JP" sz="2000" b="1" dirty="0">
              <a:latin typeface="HG丸ｺﾞｼｯｸM-PRO" panose="020F0600000000000000" pitchFamily="50" charset="-128"/>
              <a:ea typeface="HG丸ｺﾞｼｯｸM-PRO" panose="020F0600000000000000" pitchFamily="50" charset="-128"/>
            </a:endParaRPr>
          </a:p>
        </p:txBody>
      </p:sp>
      <p:sp>
        <p:nvSpPr>
          <p:cNvPr id="37" name="コンテンツ プレースホルダー 4"/>
          <p:cNvSpPr txBox="1">
            <a:spLocks/>
          </p:cNvSpPr>
          <p:nvPr/>
        </p:nvSpPr>
        <p:spPr>
          <a:xfrm>
            <a:off x="1835696" y="6002124"/>
            <a:ext cx="5400600" cy="663844"/>
          </a:xfrm>
          <a:prstGeom prst="rect">
            <a:avLst/>
          </a:prstGeom>
          <a:ln w="69850">
            <a:solidFill>
              <a:srgbClr val="009900"/>
            </a:solidFill>
            <a:prstDash val="sysDot"/>
          </a:ln>
          <a:effectLst/>
        </p:spPr>
        <p:txBody>
          <a:bodyPr vert="horz" lIns="91440" tIns="45720" rIns="91440" bIns="45720" rtlCol="0" anchor="ctr" anchorCtr="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b="1" dirty="0">
                <a:latin typeface="HG丸ｺﾞｼｯｸM-PRO" panose="020F0600000000000000" pitchFamily="50" charset="-128"/>
                <a:ea typeface="HG丸ｺﾞｼｯｸM-PRO" panose="020F0600000000000000" pitchFamily="50" charset="-128"/>
              </a:rPr>
              <a:t>（</a:t>
            </a:r>
            <a:r>
              <a:rPr lang="en-US" altLang="ja-JP" sz="2400" b="1" dirty="0">
                <a:latin typeface="HG丸ｺﾞｼｯｸM-PRO" panose="020F0600000000000000" pitchFamily="50" charset="-128"/>
                <a:ea typeface="HG丸ｺﾞｼｯｸM-PRO" panose="020F0600000000000000" pitchFamily="50" charset="-128"/>
              </a:rPr>
              <a:t>D,E</a:t>
            </a:r>
            <a:r>
              <a:rPr lang="ja-JP" altLang="en-US" sz="2400" b="1" dirty="0">
                <a:latin typeface="HG丸ｺﾞｼｯｸM-PRO" panose="020F0600000000000000" pitchFamily="50" charset="-128"/>
                <a:ea typeface="HG丸ｺﾞｼｯｸM-PRO" panose="020F0600000000000000" pitchFamily="50" charset="-128"/>
              </a:rPr>
              <a:t>施設）原料きゅうりを</a:t>
            </a:r>
            <a:r>
              <a:rPr lang="ja-JP" altLang="en-US" sz="2400" b="1" u="sng" dirty="0">
                <a:solidFill>
                  <a:srgbClr val="FF0000"/>
                </a:solidFill>
                <a:latin typeface="HG丸ｺﾞｼｯｸM-PRO" panose="020F0600000000000000" pitchFamily="50" charset="-128"/>
                <a:ea typeface="HG丸ｺﾞｼｯｸM-PRO" panose="020F0600000000000000" pitchFamily="50" charset="-128"/>
              </a:rPr>
              <a:t>殺菌なし</a:t>
            </a:r>
            <a:endParaRPr lang="en-US" altLang="ja-JP" sz="2400" b="1" u="sng" dirty="0">
              <a:solidFill>
                <a:srgbClr val="FF0000"/>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2400" b="1" dirty="0">
                <a:latin typeface="HG丸ｺﾞｼｯｸM-PRO" panose="020F0600000000000000" pitchFamily="50" charset="-128"/>
                <a:ea typeface="HG丸ｺﾞｼｯｸM-PRO" panose="020F0600000000000000" pitchFamily="50" charset="-128"/>
              </a:rPr>
              <a:t>　　　　（洗浄のみ）</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7308304" y="5157192"/>
            <a:ext cx="1728192" cy="523220"/>
          </a:xfrm>
          <a:prstGeom prst="rect">
            <a:avLst/>
          </a:prstGeom>
          <a:solidFill>
            <a:schemeClr val="bg1"/>
          </a:solidFill>
          <a:ln w="38100">
            <a:solidFill>
              <a:srgbClr val="00B0F0"/>
            </a:solidFill>
          </a:ln>
        </p:spPr>
        <p:txBody>
          <a:bodyPr wrap="square" rtlCol="0">
            <a:spAutoFit/>
          </a:bodyPr>
          <a:lstStyle/>
          <a:p>
            <a:r>
              <a:rPr kumimoji="1" lang="ja-JP" altLang="en-US" sz="2800" dirty="0"/>
              <a:t>患者なし</a:t>
            </a:r>
          </a:p>
        </p:txBody>
      </p:sp>
      <p:sp>
        <p:nvSpPr>
          <p:cNvPr id="39" name="テキスト ボックス 38"/>
          <p:cNvSpPr txBox="1"/>
          <p:nvPr/>
        </p:nvSpPr>
        <p:spPr>
          <a:xfrm>
            <a:off x="7308304" y="6072436"/>
            <a:ext cx="1728193" cy="523220"/>
          </a:xfrm>
          <a:prstGeom prst="rect">
            <a:avLst/>
          </a:prstGeom>
          <a:solidFill>
            <a:schemeClr val="bg1"/>
          </a:solidFill>
          <a:ln w="38100">
            <a:solidFill>
              <a:srgbClr val="00B0F0"/>
            </a:solidFill>
          </a:ln>
        </p:spPr>
        <p:txBody>
          <a:bodyPr wrap="square" rtlCol="0">
            <a:spAutoFit/>
          </a:bodyPr>
          <a:lstStyle/>
          <a:p>
            <a:r>
              <a:rPr kumimoji="1" lang="ja-JP" altLang="en-US" sz="2800" dirty="0">
                <a:solidFill>
                  <a:srgbClr val="FF0000"/>
                </a:solidFill>
              </a:rPr>
              <a:t>患者発生</a:t>
            </a: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20</a:t>
            </a:fld>
            <a:endParaRPr kumimoji="1" lang="ja-JP" altLang="en-US"/>
          </a:p>
        </p:txBody>
      </p:sp>
    </p:spTree>
    <p:extLst>
      <p:ext uri="{BB962C8B-B14F-4D97-AF65-F5344CB8AC3E}">
        <p14:creationId xmlns:p14="http://schemas.microsoft.com/office/powerpoint/2010/main" val="432829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図 1033"/>
          <p:cNvPicPr>
            <a:picLocks noChangeAspect="1"/>
          </p:cNvPicPr>
          <p:nvPr/>
        </p:nvPicPr>
        <p:blipFill>
          <a:blip r:embed="rId2"/>
          <a:stretch>
            <a:fillRect/>
          </a:stretch>
        </p:blipFill>
        <p:spPr>
          <a:xfrm>
            <a:off x="7092280" y="2739545"/>
            <a:ext cx="1584176" cy="1566127"/>
          </a:xfrm>
          <a:prstGeom prst="rect">
            <a:avLst/>
          </a:prstGeom>
        </p:spPr>
      </p:pic>
      <p:sp>
        <p:nvSpPr>
          <p:cNvPr id="28" name="タイトル 1"/>
          <p:cNvSpPr txBox="1">
            <a:spLocks/>
          </p:cNvSpPr>
          <p:nvPr/>
        </p:nvSpPr>
        <p:spPr>
          <a:xfrm>
            <a:off x="539552" y="189970"/>
            <a:ext cx="7312794" cy="9038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600" b="1" spc="-100" dirty="0">
                <a:solidFill>
                  <a:srgbClr val="009900"/>
                </a:solidFill>
                <a:latin typeface="+mj-ea"/>
              </a:rPr>
              <a:t>腸管出血性大腸菌とは</a:t>
            </a:r>
          </a:p>
        </p:txBody>
      </p:sp>
      <p:sp>
        <p:nvSpPr>
          <p:cNvPr id="29" name="コンテンツ プレースホルダー 2"/>
          <p:cNvSpPr>
            <a:spLocks noGrp="1"/>
          </p:cNvSpPr>
          <p:nvPr>
            <p:ph idx="1"/>
          </p:nvPr>
        </p:nvSpPr>
        <p:spPr>
          <a:xfrm>
            <a:off x="395536" y="1477230"/>
            <a:ext cx="8280920" cy="2167794"/>
          </a:xfrm>
        </p:spPr>
        <p:txBody>
          <a:bodyPr>
            <a:normAutofit/>
          </a:bodyPr>
          <a:lstStyle/>
          <a:p>
            <a:pPr>
              <a:buClr>
                <a:srgbClr val="0000FF"/>
              </a:buClr>
              <a:buFont typeface="Wingdings" panose="05000000000000000000" pitchFamily="2" charset="2"/>
              <a:buChar char="n"/>
            </a:pPr>
            <a:r>
              <a:rPr kumimoji="1" lang="ja-JP" altLang="en-US" sz="2800" u="sng" dirty="0">
                <a:solidFill>
                  <a:srgbClr val="FF0000"/>
                </a:solidFill>
              </a:rPr>
              <a:t>牛や羊</a:t>
            </a:r>
            <a:r>
              <a:rPr kumimoji="1" lang="ja-JP" altLang="en-US" sz="2800" dirty="0"/>
              <a:t>などの腸管内に生息</a:t>
            </a:r>
            <a:endParaRPr lang="en-US" altLang="ja-JP" sz="2800" u="sng" dirty="0">
              <a:solidFill>
                <a:srgbClr val="FF0000"/>
              </a:solidFill>
            </a:endParaRPr>
          </a:p>
          <a:p>
            <a:pPr>
              <a:buClr>
                <a:srgbClr val="0000FF"/>
              </a:buClr>
              <a:buFont typeface="Wingdings" panose="05000000000000000000" pitchFamily="2" charset="2"/>
              <a:buChar char="n"/>
            </a:pPr>
            <a:r>
              <a:rPr kumimoji="1" lang="ja-JP" altLang="en-US" sz="2800" dirty="0"/>
              <a:t>表面構造の違いで、</a:t>
            </a:r>
            <a:r>
              <a:rPr kumimoji="1" lang="en-US" altLang="ja-JP" sz="2800" u="sng" dirty="0">
                <a:solidFill>
                  <a:srgbClr val="FF0000"/>
                </a:solidFill>
              </a:rPr>
              <a:t>O157</a:t>
            </a:r>
            <a:r>
              <a:rPr kumimoji="1" lang="ja-JP" altLang="en-US" sz="2800" u="sng" dirty="0" err="1">
                <a:solidFill>
                  <a:srgbClr val="FF0000"/>
                </a:solidFill>
              </a:rPr>
              <a:t>、</a:t>
            </a:r>
            <a:r>
              <a:rPr kumimoji="1" lang="en-US" altLang="ja-JP" sz="2800" u="sng" dirty="0">
                <a:solidFill>
                  <a:srgbClr val="FF0000"/>
                </a:solidFill>
              </a:rPr>
              <a:t>O111</a:t>
            </a:r>
            <a:r>
              <a:rPr lang="ja-JP" altLang="en-US" sz="2800" dirty="0"/>
              <a:t>などの</a:t>
            </a:r>
            <a:r>
              <a:rPr kumimoji="1" lang="ja-JP" altLang="en-US" sz="2800" u="sng" dirty="0">
                <a:solidFill>
                  <a:srgbClr val="FF0000"/>
                </a:solidFill>
              </a:rPr>
              <a:t>血清型</a:t>
            </a:r>
            <a:r>
              <a:rPr lang="ja-JP" altLang="en-US" sz="2800" dirty="0"/>
              <a:t>あり</a:t>
            </a:r>
            <a:endParaRPr kumimoji="1" lang="en-US" altLang="ja-JP" sz="2800" u="sng" dirty="0">
              <a:solidFill>
                <a:srgbClr val="FF0000"/>
              </a:solidFill>
            </a:endParaRPr>
          </a:p>
          <a:p>
            <a:pPr>
              <a:buClr>
                <a:srgbClr val="0000FF"/>
              </a:buClr>
              <a:buFont typeface="Wingdings" panose="05000000000000000000" pitchFamily="2" charset="2"/>
              <a:buChar char="n"/>
            </a:pPr>
            <a:r>
              <a:rPr kumimoji="1" lang="ja-JP" altLang="en-US" sz="2800" u="sng" dirty="0">
                <a:solidFill>
                  <a:srgbClr val="FF0000"/>
                </a:solidFill>
              </a:rPr>
              <a:t>感染力が強い</a:t>
            </a:r>
            <a:r>
              <a:rPr kumimoji="1" lang="ja-JP" altLang="en-US" sz="2800" dirty="0"/>
              <a:t>（わずか数十個の菌数で発症）</a:t>
            </a:r>
            <a:endParaRPr lang="en-US" altLang="ja-JP" sz="2400" u="sng" dirty="0">
              <a:solidFill>
                <a:srgbClr val="FF0000"/>
              </a:solidFill>
            </a:endParaRPr>
          </a:p>
          <a:p>
            <a:pPr>
              <a:buClr>
                <a:srgbClr val="0000FF"/>
              </a:buClr>
              <a:buFont typeface="Wingdings" panose="05000000000000000000" pitchFamily="2" charset="2"/>
              <a:buChar char="n"/>
            </a:pPr>
            <a:r>
              <a:rPr kumimoji="1" lang="en-US" altLang="ja-JP" sz="2800" u="sng" dirty="0">
                <a:solidFill>
                  <a:srgbClr val="FF0000"/>
                </a:solidFill>
              </a:rPr>
              <a:t>75</a:t>
            </a:r>
            <a:r>
              <a:rPr kumimoji="1" lang="ja-JP" altLang="en-US" sz="2800" u="sng" dirty="0">
                <a:solidFill>
                  <a:srgbClr val="FF0000"/>
                </a:solidFill>
              </a:rPr>
              <a:t>℃・１分以上</a:t>
            </a:r>
            <a:r>
              <a:rPr kumimoji="1" lang="ja-JP" altLang="en-US" sz="2800" dirty="0"/>
              <a:t>の加熱で死滅</a:t>
            </a:r>
            <a:endParaRPr kumimoji="1" lang="en-US" altLang="ja-JP" sz="2800" dirty="0"/>
          </a:p>
        </p:txBody>
      </p:sp>
      <p:pic>
        <p:nvPicPr>
          <p:cNvPr id="1033" name="図 1032"/>
          <p:cNvPicPr>
            <a:picLocks noChangeAspect="1"/>
          </p:cNvPicPr>
          <p:nvPr/>
        </p:nvPicPr>
        <p:blipFill>
          <a:blip r:embed="rId3"/>
          <a:stretch>
            <a:fillRect/>
          </a:stretch>
        </p:blipFill>
        <p:spPr>
          <a:xfrm>
            <a:off x="6588224" y="-4145"/>
            <a:ext cx="2555776" cy="1992985"/>
          </a:xfrm>
          <a:prstGeom prst="rect">
            <a:avLst/>
          </a:prstGeom>
        </p:spPr>
      </p:pic>
      <p:sp>
        <p:nvSpPr>
          <p:cNvPr id="46" name="コンテンツ プレースホルダー 2"/>
          <p:cNvSpPr txBox="1">
            <a:spLocks/>
          </p:cNvSpPr>
          <p:nvPr/>
        </p:nvSpPr>
        <p:spPr>
          <a:xfrm>
            <a:off x="395536" y="4028394"/>
            <a:ext cx="8280920" cy="2576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chemeClr val="tx1"/>
              </a:buClr>
              <a:buNone/>
            </a:pPr>
            <a:r>
              <a:rPr lang="en-US" altLang="ja-JP" sz="2800" u="sng" dirty="0"/>
              <a:t>【</a:t>
            </a:r>
            <a:r>
              <a:rPr lang="ja-JP" altLang="en-US" sz="2800" u="sng" dirty="0"/>
              <a:t>症状</a:t>
            </a:r>
            <a:r>
              <a:rPr lang="en-US" altLang="ja-JP" sz="2800" u="sng" dirty="0"/>
              <a:t>】</a:t>
            </a:r>
          </a:p>
          <a:p>
            <a:pPr>
              <a:buClr>
                <a:srgbClr val="0000FF"/>
              </a:buClr>
              <a:buFont typeface="Wingdings" panose="05000000000000000000" pitchFamily="2" charset="2"/>
              <a:buChar char="n"/>
            </a:pPr>
            <a:r>
              <a:rPr lang="ja-JP" altLang="en-US" sz="2800" u="sng" dirty="0">
                <a:solidFill>
                  <a:srgbClr val="FF0000"/>
                </a:solidFill>
              </a:rPr>
              <a:t>下痢（血便）</a:t>
            </a:r>
            <a:r>
              <a:rPr lang="ja-JP" altLang="en-US" sz="2800" dirty="0"/>
              <a:t>、腹痛、発熱など</a:t>
            </a:r>
            <a:endParaRPr lang="en-US" altLang="ja-JP" sz="2800" u="sng" dirty="0">
              <a:solidFill>
                <a:srgbClr val="FF0000"/>
              </a:solidFill>
            </a:endParaRPr>
          </a:p>
          <a:p>
            <a:pPr>
              <a:buClr>
                <a:srgbClr val="0000FF"/>
              </a:buClr>
              <a:buFont typeface="Wingdings" panose="05000000000000000000" pitchFamily="2" charset="2"/>
              <a:buChar char="n"/>
            </a:pPr>
            <a:r>
              <a:rPr lang="ja-JP" altLang="en-US" sz="2800" u="sng" dirty="0">
                <a:solidFill>
                  <a:srgbClr val="FF0000"/>
                </a:solidFill>
              </a:rPr>
              <a:t>ベロ毒素</a:t>
            </a:r>
            <a:r>
              <a:rPr lang="ja-JP" altLang="en-US" sz="2800" dirty="0"/>
              <a:t>で腎臓や脳に障害を受け死亡することあり</a:t>
            </a:r>
            <a:endParaRPr lang="en-US" altLang="ja-JP" sz="2400" u="sng" dirty="0">
              <a:solidFill>
                <a:srgbClr val="FF0000"/>
              </a:solidFill>
            </a:endParaRPr>
          </a:p>
          <a:p>
            <a:pPr>
              <a:buClr>
                <a:srgbClr val="0000FF"/>
              </a:buClr>
              <a:buFont typeface="Wingdings" panose="05000000000000000000" pitchFamily="2" charset="2"/>
              <a:buChar char="n"/>
            </a:pPr>
            <a:r>
              <a:rPr lang="ja-JP" altLang="en-US" sz="2800" dirty="0"/>
              <a:t>潜伏期間は多くの場合</a:t>
            </a:r>
            <a:r>
              <a:rPr lang="ja-JP" altLang="en-US" sz="2800" u="sng" dirty="0">
                <a:solidFill>
                  <a:srgbClr val="FF0000"/>
                </a:solidFill>
              </a:rPr>
              <a:t>３～８日</a:t>
            </a:r>
            <a:r>
              <a:rPr lang="ja-JP" altLang="en-US" sz="2800" dirty="0"/>
              <a:t>程度</a:t>
            </a:r>
            <a:endParaRPr lang="en-US" altLang="ja-JP" sz="2800" dirty="0"/>
          </a:p>
          <a:p>
            <a:pPr>
              <a:buClr>
                <a:srgbClr val="0000FF"/>
              </a:buClr>
              <a:buFont typeface="Wingdings" panose="05000000000000000000" pitchFamily="2" charset="2"/>
              <a:buChar char="n"/>
            </a:pPr>
            <a:r>
              <a:rPr lang="ja-JP" altLang="en-US" sz="2800" dirty="0"/>
              <a:t>感染しても</a:t>
            </a:r>
            <a:r>
              <a:rPr lang="ja-JP" altLang="en-US" sz="2800" u="sng" dirty="0">
                <a:solidFill>
                  <a:srgbClr val="FF0000"/>
                </a:solidFill>
              </a:rPr>
              <a:t>無症状</a:t>
            </a:r>
            <a:r>
              <a:rPr lang="ja-JP" altLang="en-US" sz="2800" dirty="0"/>
              <a:t>の場合あり</a:t>
            </a:r>
            <a:endParaRPr lang="en-US" altLang="ja-JP" sz="2800" dirty="0"/>
          </a:p>
        </p:txBody>
      </p:sp>
      <p:sp>
        <p:nvSpPr>
          <p:cNvPr id="48" name="テキスト ボックス 47"/>
          <p:cNvSpPr txBox="1"/>
          <p:nvPr/>
        </p:nvSpPr>
        <p:spPr>
          <a:xfrm>
            <a:off x="5897666" y="4161274"/>
            <a:ext cx="3066822" cy="707886"/>
          </a:xfrm>
          <a:prstGeom prst="rect">
            <a:avLst/>
          </a:prstGeom>
          <a:solidFill>
            <a:schemeClr val="bg1"/>
          </a:solidFill>
        </p:spPr>
        <p:txBody>
          <a:bodyPr wrap="square" rtlCol="0">
            <a:spAutoFit/>
          </a:bodyPr>
          <a:lstStyle/>
          <a:p>
            <a:r>
              <a:rPr kumimoji="1" lang="ja-JP" altLang="en-US" sz="2000" u="sng" dirty="0">
                <a:solidFill>
                  <a:srgbClr val="FF0000"/>
                </a:solidFill>
                <a:latin typeface="HGP創英角ﾎﾟｯﾌﾟ体" panose="040B0A00000000000000" pitchFamily="50" charset="-128"/>
                <a:ea typeface="HGP創英角ﾎﾟｯﾌﾟ体" panose="040B0A00000000000000" pitchFamily="50" charset="-128"/>
              </a:rPr>
              <a:t>抵抗力の弱い</a:t>
            </a:r>
            <a:r>
              <a:rPr kumimoji="1" lang="ja-JP" altLang="en-US" sz="2000" dirty="0">
                <a:latin typeface="HGP創英角ﾎﾟｯﾌﾟ体" panose="040B0A00000000000000" pitchFamily="50" charset="-128"/>
                <a:ea typeface="HGP創英角ﾎﾟｯﾌﾟ体" panose="040B0A00000000000000" pitchFamily="50" charset="-128"/>
              </a:rPr>
              <a:t>子どもや</a:t>
            </a:r>
            <a:endParaRPr kumimoji="1" lang="en-US" altLang="ja-JP" sz="2000" dirty="0">
              <a:latin typeface="HGP創英角ﾎﾟｯﾌﾟ体" panose="040B0A00000000000000" pitchFamily="50" charset="-128"/>
              <a:ea typeface="HGP創英角ﾎﾟｯﾌﾟ体" panose="040B0A00000000000000" pitchFamily="50" charset="-128"/>
            </a:endParaRPr>
          </a:p>
          <a:p>
            <a:r>
              <a:rPr kumimoji="1" lang="ja-JP" altLang="en-US" sz="2000" dirty="0">
                <a:latin typeface="HGP創英角ﾎﾟｯﾌﾟ体" panose="040B0A00000000000000" pitchFamily="50" charset="-128"/>
                <a:ea typeface="HGP創英角ﾎﾟｯﾌﾟ体" panose="040B0A00000000000000" pitchFamily="50" charset="-128"/>
              </a:rPr>
              <a:t>高齢者は</a:t>
            </a:r>
            <a:r>
              <a:rPr kumimoji="1" lang="ja-JP" altLang="en-US" sz="2000" u="sng" dirty="0">
                <a:solidFill>
                  <a:srgbClr val="FF0000"/>
                </a:solidFill>
                <a:latin typeface="HGP創英角ﾎﾟｯﾌﾟ体" panose="040B0A00000000000000" pitchFamily="50" charset="-128"/>
                <a:ea typeface="HGP創英角ﾎﾟｯﾌﾟ体" panose="040B0A00000000000000" pitchFamily="50" charset="-128"/>
              </a:rPr>
              <a:t>重症化</a:t>
            </a:r>
            <a:r>
              <a:rPr kumimoji="1" lang="ja-JP" altLang="en-US" sz="2000" dirty="0">
                <a:latin typeface="HGP創英角ﾎﾟｯﾌﾟ体" panose="040B0A00000000000000" pitchFamily="50" charset="-128"/>
                <a:ea typeface="HGP創英角ﾎﾟｯﾌﾟ体" panose="040B0A00000000000000" pitchFamily="50" charset="-128"/>
              </a:rPr>
              <a:t>しやすい</a:t>
            </a:r>
          </a:p>
        </p:txBody>
      </p:sp>
      <p:pic>
        <p:nvPicPr>
          <p:cNvPr id="49" name="図 48"/>
          <p:cNvPicPr>
            <a:picLocks noChangeAspect="1"/>
          </p:cNvPicPr>
          <p:nvPr/>
        </p:nvPicPr>
        <p:blipFill>
          <a:blip r:embed="rId4"/>
          <a:stretch>
            <a:fillRect/>
          </a:stretch>
        </p:blipFill>
        <p:spPr>
          <a:xfrm rot="16200000">
            <a:off x="7149137" y="4643974"/>
            <a:ext cx="174321" cy="720082"/>
          </a:xfrm>
          <a:prstGeom prst="rect">
            <a:avLst/>
          </a:prstGeom>
        </p:spPr>
      </p:pic>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21</a:t>
            </a:fld>
            <a:endParaRPr kumimoji="1" lang="ja-JP" altLang="en-US"/>
          </a:p>
        </p:txBody>
      </p:sp>
    </p:spTree>
    <p:extLst>
      <p:ext uri="{BB962C8B-B14F-4D97-AF65-F5344CB8AC3E}">
        <p14:creationId xmlns:p14="http://schemas.microsoft.com/office/powerpoint/2010/main" val="513426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a:xfrm>
            <a:off x="313760" y="-45618"/>
            <a:ext cx="7312794" cy="9038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600" b="1" spc="-100" dirty="0">
                <a:solidFill>
                  <a:srgbClr val="009900"/>
                </a:solidFill>
                <a:latin typeface="+mj-ea"/>
              </a:rPr>
              <a:t>野菜への微生物汚染の可能性</a:t>
            </a:r>
          </a:p>
        </p:txBody>
      </p:sp>
      <p:pic>
        <p:nvPicPr>
          <p:cNvPr id="1036" name="図 1035"/>
          <p:cNvPicPr>
            <a:picLocks noChangeAspect="1"/>
          </p:cNvPicPr>
          <p:nvPr/>
        </p:nvPicPr>
        <p:blipFill>
          <a:blip r:embed="rId2"/>
          <a:stretch>
            <a:fillRect/>
          </a:stretch>
        </p:blipFill>
        <p:spPr>
          <a:xfrm>
            <a:off x="159914" y="1509989"/>
            <a:ext cx="3118901" cy="5025738"/>
          </a:xfrm>
          <a:prstGeom prst="rect">
            <a:avLst/>
          </a:prstGeom>
        </p:spPr>
      </p:pic>
      <p:pic>
        <p:nvPicPr>
          <p:cNvPr id="1037" name="図 1036"/>
          <p:cNvPicPr>
            <a:picLocks noChangeAspect="1"/>
          </p:cNvPicPr>
          <p:nvPr/>
        </p:nvPicPr>
        <p:blipFill>
          <a:blip r:embed="rId3"/>
          <a:stretch>
            <a:fillRect/>
          </a:stretch>
        </p:blipFill>
        <p:spPr>
          <a:xfrm>
            <a:off x="3494551" y="2595544"/>
            <a:ext cx="2049030" cy="1627134"/>
          </a:xfrm>
          <a:prstGeom prst="rect">
            <a:avLst/>
          </a:prstGeom>
        </p:spPr>
      </p:pic>
      <p:pic>
        <p:nvPicPr>
          <p:cNvPr id="1038" name="図 1037"/>
          <p:cNvPicPr>
            <a:picLocks noChangeAspect="1"/>
          </p:cNvPicPr>
          <p:nvPr/>
        </p:nvPicPr>
        <p:blipFill>
          <a:blip r:embed="rId4"/>
          <a:stretch>
            <a:fillRect/>
          </a:stretch>
        </p:blipFill>
        <p:spPr>
          <a:xfrm>
            <a:off x="6861456" y="980728"/>
            <a:ext cx="1981779" cy="1964484"/>
          </a:xfrm>
          <a:prstGeom prst="rect">
            <a:avLst/>
          </a:prstGeom>
        </p:spPr>
      </p:pic>
      <p:pic>
        <p:nvPicPr>
          <p:cNvPr id="1039" name="図 1038"/>
          <p:cNvPicPr>
            <a:picLocks noChangeAspect="1"/>
          </p:cNvPicPr>
          <p:nvPr/>
        </p:nvPicPr>
        <p:blipFill>
          <a:blip r:embed="rId5"/>
          <a:stretch>
            <a:fillRect/>
          </a:stretch>
        </p:blipFill>
        <p:spPr>
          <a:xfrm>
            <a:off x="6708495" y="4878841"/>
            <a:ext cx="2287699" cy="1847705"/>
          </a:xfrm>
          <a:prstGeom prst="rect">
            <a:avLst/>
          </a:prstGeom>
        </p:spPr>
      </p:pic>
      <p:sp>
        <p:nvSpPr>
          <p:cNvPr id="55" name="テキスト ボックス 54"/>
          <p:cNvSpPr txBox="1"/>
          <p:nvPr/>
        </p:nvSpPr>
        <p:spPr>
          <a:xfrm>
            <a:off x="107504" y="1048707"/>
            <a:ext cx="2965285" cy="461665"/>
          </a:xfrm>
          <a:prstGeom prst="rect">
            <a:avLst/>
          </a:prstGeom>
          <a:noFill/>
          <a:ln w="38100">
            <a:solidFill>
              <a:schemeClr val="tx1"/>
            </a:solidFill>
          </a:ln>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家畜・野生動物の糞</a:t>
            </a:r>
          </a:p>
        </p:txBody>
      </p:sp>
      <p:sp>
        <p:nvSpPr>
          <p:cNvPr id="56" name="テキスト ボックス 55"/>
          <p:cNvSpPr txBox="1"/>
          <p:nvPr/>
        </p:nvSpPr>
        <p:spPr>
          <a:xfrm>
            <a:off x="7826959" y="411082"/>
            <a:ext cx="849371" cy="461665"/>
          </a:xfrm>
          <a:prstGeom prst="rect">
            <a:avLst/>
          </a:prstGeom>
          <a:noFill/>
          <a:ln w="38100">
            <a:solidFill>
              <a:schemeClr val="tx1"/>
            </a:solidFill>
          </a:ln>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野菜</a:t>
            </a:r>
          </a:p>
        </p:txBody>
      </p:sp>
      <p:sp>
        <p:nvSpPr>
          <p:cNvPr id="57" name="テキスト ボックス 56"/>
          <p:cNvSpPr txBox="1"/>
          <p:nvPr/>
        </p:nvSpPr>
        <p:spPr>
          <a:xfrm>
            <a:off x="7144555" y="4401319"/>
            <a:ext cx="1415577" cy="461665"/>
          </a:xfrm>
          <a:prstGeom prst="rect">
            <a:avLst/>
          </a:prstGeom>
          <a:noFill/>
          <a:ln w="38100">
            <a:solidFill>
              <a:schemeClr val="tx1"/>
            </a:solidFill>
          </a:ln>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農業用水</a:t>
            </a:r>
          </a:p>
        </p:txBody>
      </p:sp>
      <p:pic>
        <p:nvPicPr>
          <p:cNvPr id="1033" name="図 1032"/>
          <p:cNvPicPr>
            <a:picLocks noChangeAspect="1"/>
          </p:cNvPicPr>
          <p:nvPr/>
        </p:nvPicPr>
        <p:blipFill>
          <a:blip r:embed="rId6"/>
          <a:stretch>
            <a:fillRect/>
          </a:stretch>
        </p:blipFill>
        <p:spPr>
          <a:xfrm>
            <a:off x="2790894" y="4304937"/>
            <a:ext cx="1133048" cy="883546"/>
          </a:xfrm>
          <a:prstGeom prst="rect">
            <a:avLst/>
          </a:prstGeom>
        </p:spPr>
      </p:pic>
      <p:sp>
        <p:nvSpPr>
          <p:cNvPr id="58" name="テキスト ボックス 57"/>
          <p:cNvSpPr txBox="1"/>
          <p:nvPr/>
        </p:nvSpPr>
        <p:spPr>
          <a:xfrm>
            <a:off x="3331225" y="2683332"/>
            <a:ext cx="1415577" cy="461665"/>
          </a:xfrm>
          <a:prstGeom prst="rect">
            <a:avLst/>
          </a:prstGeom>
          <a:noFill/>
          <a:ln w="38100">
            <a:solidFill>
              <a:schemeClr val="tx1"/>
            </a:solidFill>
          </a:ln>
        </p:spPr>
        <p:txBody>
          <a:bodyPr wrap="square" rtlCol="0">
            <a:spAutoFit/>
          </a:bodyPr>
          <a:lstStyle/>
          <a:p>
            <a:r>
              <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rPr>
              <a:t>未熟</a:t>
            </a:r>
            <a:r>
              <a:rPr kumimoji="1" lang="ja-JP" altLang="en-US" sz="2400" dirty="0">
                <a:latin typeface="HGP創英角ﾎﾟｯﾌﾟ体" panose="040B0A00000000000000" pitchFamily="50" charset="-128"/>
                <a:ea typeface="HGP創英角ﾎﾟｯﾌﾟ体" panose="040B0A00000000000000" pitchFamily="50" charset="-128"/>
              </a:rPr>
              <a:t>堆肥</a:t>
            </a:r>
          </a:p>
        </p:txBody>
      </p:sp>
      <p:sp>
        <p:nvSpPr>
          <p:cNvPr id="1040" name="右矢印 1039"/>
          <p:cNvSpPr/>
          <p:nvPr/>
        </p:nvSpPr>
        <p:spPr>
          <a:xfrm>
            <a:off x="2699792" y="1916832"/>
            <a:ext cx="4008703" cy="36004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右矢印 60"/>
          <p:cNvSpPr/>
          <p:nvPr/>
        </p:nvSpPr>
        <p:spPr>
          <a:xfrm>
            <a:off x="3072789" y="5695407"/>
            <a:ext cx="3477598" cy="36004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a:off x="3164596" y="3608953"/>
            <a:ext cx="497481" cy="36004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右矢印 62"/>
          <p:cNvSpPr/>
          <p:nvPr/>
        </p:nvSpPr>
        <p:spPr>
          <a:xfrm rot="19251806">
            <a:off x="5386315" y="2939129"/>
            <a:ext cx="1668487" cy="36004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右矢印 63"/>
          <p:cNvSpPr/>
          <p:nvPr/>
        </p:nvSpPr>
        <p:spPr>
          <a:xfrm rot="2133719">
            <a:off x="5532806" y="4327939"/>
            <a:ext cx="1349836" cy="36004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右矢印 64"/>
          <p:cNvSpPr/>
          <p:nvPr/>
        </p:nvSpPr>
        <p:spPr>
          <a:xfrm rot="16200000">
            <a:off x="7174561" y="3465901"/>
            <a:ext cx="1264027" cy="36004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3923942" y="4194182"/>
            <a:ext cx="1671285" cy="1015663"/>
          </a:xfrm>
          <a:prstGeom prst="rect">
            <a:avLst/>
          </a:prstGeom>
          <a:noFill/>
          <a:ln w="38100">
            <a:noFill/>
          </a:ln>
        </p:spPr>
        <p:txBody>
          <a:bodyPr wrap="square" rtlCol="0">
            <a:spAutoFit/>
          </a:bodyPr>
          <a:lstStyle/>
          <a:p>
            <a:r>
              <a:rPr kumimoji="1" lang="ja-JP" altLang="en-US" sz="2000" dirty="0"/>
              <a:t>糞に含まれる</a:t>
            </a:r>
            <a:r>
              <a:rPr kumimoji="1" lang="ja-JP" altLang="en-US" sz="2000" u="sng" dirty="0">
                <a:solidFill>
                  <a:srgbClr val="FF0000"/>
                </a:solidFill>
              </a:rPr>
              <a:t>病原微生物が残存</a:t>
            </a:r>
          </a:p>
        </p:txBody>
      </p:sp>
      <p:sp>
        <p:nvSpPr>
          <p:cNvPr id="67" name="テキスト ボックス 66"/>
          <p:cNvSpPr txBox="1"/>
          <p:nvPr/>
        </p:nvSpPr>
        <p:spPr>
          <a:xfrm>
            <a:off x="7144555" y="2428858"/>
            <a:ext cx="1238300" cy="461665"/>
          </a:xfrm>
          <a:prstGeom prst="rect">
            <a:avLst/>
          </a:prstGeom>
          <a:solidFill>
            <a:srgbClr val="FFFF00"/>
          </a:solidFill>
          <a:ln w="38100">
            <a:solidFill>
              <a:srgbClr val="FFFF00"/>
            </a:solidFill>
          </a:ln>
        </p:spPr>
        <p:txBody>
          <a:bodyPr wrap="square" rtlCol="0">
            <a:spAutoFit/>
          </a:bodyPr>
          <a:lstStyle/>
          <a:p>
            <a:pPr algn="ctr"/>
            <a:r>
              <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rPr>
              <a:t>汚染</a:t>
            </a:r>
            <a:endParaRPr kumimoji="1" lang="ja-JP" altLang="en-US" sz="2400" dirty="0">
              <a:latin typeface="HGP創英角ﾎﾟｯﾌﾟ体" panose="040B0A00000000000000" pitchFamily="50" charset="-128"/>
              <a:ea typeface="HGP創英角ﾎﾟｯﾌﾟ体" panose="040B0A00000000000000" pitchFamily="50" charset="-128"/>
            </a:endParaRP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22</a:t>
            </a:fld>
            <a:endParaRPr kumimoji="1" lang="ja-JP" altLang="en-US"/>
          </a:p>
        </p:txBody>
      </p:sp>
    </p:spTree>
    <p:extLst>
      <p:ext uri="{BB962C8B-B14F-4D97-AF65-F5344CB8AC3E}">
        <p14:creationId xmlns:p14="http://schemas.microsoft.com/office/powerpoint/2010/main" val="1244938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a:xfrm>
            <a:off x="313760" y="65803"/>
            <a:ext cx="7312794" cy="12939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600" b="1" spc="-100" dirty="0">
                <a:solidFill>
                  <a:srgbClr val="009900"/>
                </a:solidFill>
                <a:latin typeface="+mj-ea"/>
              </a:rPr>
              <a:t>腸管出血性大腸菌</a:t>
            </a:r>
            <a:r>
              <a:rPr lang="en-US" altLang="ja-JP" sz="3600" b="1" spc="-100" dirty="0">
                <a:solidFill>
                  <a:srgbClr val="009900"/>
                </a:solidFill>
                <a:latin typeface="+mj-ea"/>
              </a:rPr>
              <a:t>O157</a:t>
            </a:r>
          </a:p>
          <a:p>
            <a:pPr algn="l"/>
            <a:r>
              <a:rPr lang="en-US" altLang="ja-JP" sz="3600" b="1" spc="-100" dirty="0">
                <a:solidFill>
                  <a:srgbClr val="009900"/>
                </a:solidFill>
                <a:latin typeface="+mj-ea"/>
              </a:rPr>
              <a:t>【</a:t>
            </a:r>
            <a:r>
              <a:rPr lang="ja-JP" altLang="en-US" sz="3600" b="1" spc="-100" dirty="0">
                <a:solidFill>
                  <a:srgbClr val="009900"/>
                </a:solidFill>
                <a:latin typeface="+mj-ea"/>
              </a:rPr>
              <a:t>予防のポイント</a:t>
            </a:r>
            <a:r>
              <a:rPr lang="en-US" altLang="ja-JP" sz="3600" b="1" spc="-100" dirty="0">
                <a:solidFill>
                  <a:srgbClr val="009900"/>
                </a:solidFill>
                <a:latin typeface="+mj-ea"/>
              </a:rPr>
              <a:t>】</a:t>
            </a:r>
          </a:p>
        </p:txBody>
      </p:sp>
      <p:pic>
        <p:nvPicPr>
          <p:cNvPr id="1041" name="図 1040"/>
          <p:cNvPicPr>
            <a:picLocks noChangeAspect="1"/>
          </p:cNvPicPr>
          <p:nvPr/>
        </p:nvPicPr>
        <p:blipFill>
          <a:blip r:embed="rId2"/>
          <a:stretch>
            <a:fillRect/>
          </a:stretch>
        </p:blipFill>
        <p:spPr>
          <a:xfrm>
            <a:off x="5306693" y="81417"/>
            <a:ext cx="3657400" cy="1304222"/>
          </a:xfrm>
          <a:prstGeom prst="rect">
            <a:avLst/>
          </a:prstGeom>
        </p:spPr>
      </p:pic>
      <p:sp>
        <p:nvSpPr>
          <p:cNvPr id="72" name="テキスト ボックス 71"/>
          <p:cNvSpPr txBox="1"/>
          <p:nvPr/>
        </p:nvSpPr>
        <p:spPr>
          <a:xfrm>
            <a:off x="5306693" y="1975094"/>
            <a:ext cx="3704721" cy="477054"/>
          </a:xfrm>
          <a:prstGeom prst="rect">
            <a:avLst/>
          </a:prstGeom>
          <a:solidFill>
            <a:srgbClr val="FF1111"/>
          </a:solidFill>
        </p:spPr>
        <p:txBody>
          <a:bodyPr wrap="square" rtlCol="0">
            <a:spAutoFit/>
          </a:bodyPr>
          <a:lstStyle/>
          <a:p>
            <a:pPr>
              <a:lnSpc>
                <a:spcPts val="3000"/>
              </a:lnSpc>
            </a:pPr>
            <a:r>
              <a:rPr kumimoji="1" lang="ja-JP" altLang="en-US" sz="1600" b="1" spc="-150" dirty="0">
                <a:solidFill>
                  <a:srgbClr val="FFFF00"/>
                </a:solidFill>
              </a:rPr>
              <a:t>イボなど、凹凸に入った汚れは落とせません</a:t>
            </a:r>
          </a:p>
        </p:txBody>
      </p:sp>
      <p:sp>
        <p:nvSpPr>
          <p:cNvPr id="73" name="コンテンツ プレースホルダー 4"/>
          <p:cNvSpPr txBox="1">
            <a:spLocks/>
          </p:cNvSpPr>
          <p:nvPr/>
        </p:nvSpPr>
        <p:spPr>
          <a:xfrm>
            <a:off x="5285389" y="1454440"/>
            <a:ext cx="3720826" cy="575817"/>
          </a:xfrm>
          <a:prstGeom prst="rect">
            <a:avLst/>
          </a:prstGeom>
          <a:ln w="12700">
            <a:noFill/>
            <a:prstDash val="sysDot"/>
          </a:ln>
          <a:effectLst/>
        </p:spPr>
        <p:txBody>
          <a:bodyPr vert="horz" lIns="91440" tIns="45720" rIns="91440" bIns="45720" rtlCol="0" anchor="ctr"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t>↑蛍光ローションをつけた後に水洗いした　　</a:t>
            </a:r>
            <a:endParaRPr lang="en-US" altLang="ja-JP" sz="1600" dirty="0"/>
          </a:p>
          <a:p>
            <a:pPr marL="0" indent="0">
              <a:buFont typeface="Arial" panose="020B0604020202020204" pitchFamily="34" charset="0"/>
              <a:buNone/>
            </a:pPr>
            <a:r>
              <a:rPr lang="ja-JP" altLang="en-US" sz="1600" dirty="0"/>
              <a:t>　だけのきゅうり</a:t>
            </a:r>
            <a:endParaRPr lang="en-US" altLang="ja-JP" sz="1600" dirty="0"/>
          </a:p>
        </p:txBody>
      </p:sp>
      <p:sp>
        <p:nvSpPr>
          <p:cNvPr id="74" name="角丸四角形 73"/>
          <p:cNvSpPr/>
          <p:nvPr/>
        </p:nvSpPr>
        <p:spPr bwMode="auto">
          <a:xfrm>
            <a:off x="179512" y="4437112"/>
            <a:ext cx="5389561" cy="2076089"/>
          </a:xfrm>
          <a:prstGeom prst="roundRect">
            <a:avLst>
              <a:gd name="adj" fmla="val 9951"/>
            </a:avLst>
          </a:prstGeom>
          <a:solidFill>
            <a:schemeClr val="bg1"/>
          </a:solidFill>
          <a:ln w="571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75" name="角丸四角形 74"/>
          <p:cNvSpPr/>
          <p:nvPr/>
        </p:nvSpPr>
        <p:spPr bwMode="auto">
          <a:xfrm>
            <a:off x="5703321" y="4437112"/>
            <a:ext cx="3189159" cy="2088232"/>
          </a:xfrm>
          <a:prstGeom prst="roundRect">
            <a:avLst>
              <a:gd name="adj" fmla="val 9951"/>
            </a:avLst>
          </a:prstGeom>
          <a:solidFill>
            <a:schemeClr val="bg1"/>
          </a:solidFill>
          <a:ln w="571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endParaRPr>
          </a:p>
        </p:txBody>
      </p:sp>
      <p:pic>
        <p:nvPicPr>
          <p:cNvPr id="1042" name="図 1041"/>
          <p:cNvPicPr>
            <a:picLocks noChangeAspect="1"/>
          </p:cNvPicPr>
          <p:nvPr/>
        </p:nvPicPr>
        <p:blipFill>
          <a:blip r:embed="rId3"/>
          <a:stretch>
            <a:fillRect/>
          </a:stretch>
        </p:blipFill>
        <p:spPr>
          <a:xfrm>
            <a:off x="4056119" y="5518045"/>
            <a:ext cx="1383889" cy="876721"/>
          </a:xfrm>
          <a:prstGeom prst="rect">
            <a:avLst/>
          </a:prstGeom>
        </p:spPr>
      </p:pic>
      <p:pic>
        <p:nvPicPr>
          <p:cNvPr id="1043" name="図 1042"/>
          <p:cNvPicPr>
            <a:picLocks noChangeAspect="1"/>
          </p:cNvPicPr>
          <p:nvPr/>
        </p:nvPicPr>
        <p:blipFill>
          <a:blip r:embed="rId4"/>
          <a:stretch>
            <a:fillRect/>
          </a:stretch>
        </p:blipFill>
        <p:spPr>
          <a:xfrm>
            <a:off x="7412409" y="5181677"/>
            <a:ext cx="1356597" cy="1238666"/>
          </a:xfrm>
          <a:prstGeom prst="rect">
            <a:avLst/>
          </a:prstGeom>
        </p:spPr>
      </p:pic>
      <p:pic>
        <p:nvPicPr>
          <p:cNvPr id="1044" name="図 1043"/>
          <p:cNvPicPr>
            <a:picLocks noChangeAspect="1"/>
          </p:cNvPicPr>
          <p:nvPr/>
        </p:nvPicPr>
        <p:blipFill>
          <a:blip r:embed="rId5"/>
          <a:stretch>
            <a:fillRect/>
          </a:stretch>
        </p:blipFill>
        <p:spPr>
          <a:xfrm rot="14769572">
            <a:off x="4723931" y="4525950"/>
            <a:ext cx="556880" cy="993050"/>
          </a:xfrm>
          <a:prstGeom prst="rect">
            <a:avLst/>
          </a:prstGeom>
        </p:spPr>
      </p:pic>
      <p:sp>
        <p:nvSpPr>
          <p:cNvPr id="79" name="テキスト ボックス 78"/>
          <p:cNvSpPr txBox="1"/>
          <p:nvPr/>
        </p:nvSpPr>
        <p:spPr>
          <a:xfrm>
            <a:off x="326175" y="4601006"/>
            <a:ext cx="1415772" cy="461665"/>
          </a:xfrm>
          <a:prstGeom prst="rect">
            <a:avLst/>
          </a:prstGeom>
          <a:solidFill>
            <a:srgbClr val="9933FF"/>
          </a:solidFill>
        </p:spPr>
        <p:txBody>
          <a:bodyPr wrap="none" rtlCol="0">
            <a:spAutoFit/>
          </a:body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塩素殺菌</a:t>
            </a:r>
          </a:p>
        </p:txBody>
      </p:sp>
      <p:sp>
        <p:nvSpPr>
          <p:cNvPr id="81" name="テキスト ボックス 80"/>
          <p:cNvSpPr txBox="1"/>
          <p:nvPr/>
        </p:nvSpPr>
        <p:spPr>
          <a:xfrm>
            <a:off x="5847715" y="4617359"/>
            <a:ext cx="1415772" cy="461665"/>
          </a:xfrm>
          <a:prstGeom prst="rect">
            <a:avLst/>
          </a:prstGeom>
          <a:solidFill>
            <a:srgbClr val="9933FF"/>
          </a:solidFill>
        </p:spPr>
        <p:txBody>
          <a:bodyPr wrap="none" rtlCol="0">
            <a:spAutoFit/>
          </a:body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加熱殺菌</a:t>
            </a:r>
          </a:p>
        </p:txBody>
      </p:sp>
      <p:sp>
        <p:nvSpPr>
          <p:cNvPr id="82" name="コンテンツ プレースホルダー 4"/>
          <p:cNvSpPr txBox="1">
            <a:spLocks/>
          </p:cNvSpPr>
          <p:nvPr/>
        </p:nvSpPr>
        <p:spPr>
          <a:xfrm>
            <a:off x="313760" y="5143066"/>
            <a:ext cx="4404927" cy="1316256"/>
          </a:xfrm>
          <a:prstGeom prst="rect">
            <a:avLst/>
          </a:prstGeom>
          <a:ln w="12700">
            <a:noFill/>
            <a:prstDash val="sysDot"/>
          </a:ln>
          <a:effectLst/>
        </p:spPr>
        <p:txBody>
          <a:bodyPr vert="horz" lIns="91440" tIns="45720" rIns="91440" bIns="45720" rtlCol="0" anchor="t"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次亜塩素酸ナトリウム溶液に</a:t>
            </a:r>
            <a:r>
              <a:rPr lang="ja-JP" altLang="en-US" sz="2000" u="sng" dirty="0">
                <a:solidFill>
                  <a:srgbClr val="FF0000"/>
                </a:solidFill>
              </a:rPr>
              <a:t>浸漬</a:t>
            </a:r>
            <a:endParaRPr lang="en-US" altLang="ja-JP" sz="2000" u="sng" dirty="0">
              <a:solidFill>
                <a:srgbClr val="FF0000"/>
              </a:solidFill>
            </a:endParaRPr>
          </a:p>
          <a:p>
            <a:pPr marL="0" indent="0">
              <a:buNone/>
            </a:pPr>
            <a:r>
              <a:rPr lang="ja-JP" altLang="en-US" sz="2000" dirty="0"/>
              <a:t>・</a:t>
            </a:r>
            <a:r>
              <a:rPr lang="en-US" altLang="ja-JP" sz="2000" dirty="0"/>
              <a:t>0.01mg/l</a:t>
            </a:r>
            <a:r>
              <a:rPr lang="ja-JP" altLang="en-US" sz="2000" dirty="0"/>
              <a:t>（</a:t>
            </a:r>
            <a:r>
              <a:rPr lang="en-US" altLang="ja-JP" sz="2000" dirty="0"/>
              <a:t>100ppm</a:t>
            </a:r>
            <a:r>
              <a:rPr lang="ja-JP" altLang="en-US" sz="2000" dirty="0"/>
              <a:t>）で</a:t>
            </a:r>
            <a:r>
              <a:rPr lang="en-US" altLang="ja-JP" sz="2000" dirty="0"/>
              <a:t>10</a:t>
            </a:r>
            <a:r>
              <a:rPr lang="ja-JP" altLang="en-US" sz="2000" dirty="0"/>
              <a:t>分間又は</a:t>
            </a:r>
            <a:endParaRPr lang="en-US" altLang="ja-JP" sz="2000" dirty="0"/>
          </a:p>
          <a:p>
            <a:pPr marL="0" indent="0">
              <a:buNone/>
            </a:pPr>
            <a:r>
              <a:rPr lang="ja-JP" altLang="en-US" sz="2000" dirty="0"/>
              <a:t>・</a:t>
            </a:r>
            <a:r>
              <a:rPr lang="en-US" altLang="ja-JP" sz="2000" dirty="0"/>
              <a:t>0.02mg/l</a:t>
            </a:r>
            <a:r>
              <a:rPr lang="ja-JP" altLang="en-US" sz="2000" dirty="0"/>
              <a:t>（</a:t>
            </a:r>
            <a:r>
              <a:rPr lang="en-US" altLang="ja-JP" sz="2000" dirty="0"/>
              <a:t>200ppm</a:t>
            </a:r>
            <a:r>
              <a:rPr lang="ja-JP" altLang="en-US" sz="2000" dirty="0"/>
              <a:t>）で</a:t>
            </a:r>
            <a:r>
              <a:rPr lang="en-US" altLang="ja-JP" sz="2000" dirty="0"/>
              <a:t>5</a:t>
            </a:r>
            <a:r>
              <a:rPr lang="ja-JP" altLang="en-US" sz="2000" dirty="0"/>
              <a:t>分間</a:t>
            </a:r>
            <a:endParaRPr lang="en-US" altLang="ja-JP" sz="2000" dirty="0"/>
          </a:p>
        </p:txBody>
      </p:sp>
      <p:sp>
        <p:nvSpPr>
          <p:cNvPr id="83" name="コンテンツ プレースホルダー 4"/>
          <p:cNvSpPr txBox="1">
            <a:spLocks/>
          </p:cNvSpPr>
          <p:nvPr/>
        </p:nvSpPr>
        <p:spPr>
          <a:xfrm>
            <a:off x="5778962" y="5447834"/>
            <a:ext cx="3013453" cy="378872"/>
          </a:xfrm>
          <a:prstGeom prst="rect">
            <a:avLst/>
          </a:prstGeom>
          <a:ln w="12700">
            <a:noFill/>
            <a:prstDash val="sysDot"/>
          </a:ln>
          <a:effectLst/>
        </p:spPr>
        <p:txBody>
          <a:bodyPr vert="horz" lIns="91440" tIns="45720" rIns="91440" bIns="45720" rtlCol="0" anchor="t"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t>75</a:t>
            </a:r>
            <a:r>
              <a:rPr lang="ja-JP" altLang="en-US" sz="2000" dirty="0"/>
              <a:t>℃で１分間</a:t>
            </a:r>
            <a:endParaRPr lang="en-US" altLang="ja-JP" sz="2000" dirty="0"/>
          </a:p>
          <a:p>
            <a:pPr marL="0" indent="0">
              <a:buFont typeface="Arial" panose="020B0604020202020204" pitchFamily="34" charset="0"/>
              <a:buNone/>
            </a:pPr>
            <a:r>
              <a:rPr lang="ja-JP" altLang="en-US" sz="2000" dirty="0"/>
              <a:t>以上加熱</a:t>
            </a:r>
            <a:endParaRPr lang="en-US" altLang="ja-JP" sz="2000" dirty="0"/>
          </a:p>
        </p:txBody>
      </p:sp>
      <p:sp>
        <p:nvSpPr>
          <p:cNvPr id="2" name="テキスト ボックス 1"/>
          <p:cNvSpPr txBox="1"/>
          <p:nvPr/>
        </p:nvSpPr>
        <p:spPr>
          <a:xfrm>
            <a:off x="521657" y="2492896"/>
            <a:ext cx="8442831" cy="1077218"/>
          </a:xfrm>
          <a:prstGeom prst="rect">
            <a:avLst/>
          </a:prstGeom>
          <a:noFill/>
          <a:ln w="38100">
            <a:solidFill>
              <a:srgbClr val="00B0F0"/>
            </a:solidFill>
          </a:ln>
        </p:spPr>
        <p:txBody>
          <a:bodyPr wrap="square" rtlCol="0">
            <a:spAutoFit/>
          </a:bodyPr>
          <a:lstStyle/>
          <a:p>
            <a:r>
              <a:rPr kumimoji="1" lang="ja-JP" altLang="en-US" sz="3200" dirty="0"/>
              <a:t>・</a:t>
            </a:r>
            <a:r>
              <a:rPr kumimoji="1" lang="ja-JP" altLang="en-US" sz="3200" dirty="0">
                <a:solidFill>
                  <a:srgbClr val="FF0000"/>
                </a:solidFill>
              </a:rPr>
              <a:t>肉</a:t>
            </a:r>
            <a:r>
              <a:rPr kumimoji="1" lang="ja-JP" altLang="en-US" sz="3200" dirty="0"/>
              <a:t>は十分に</a:t>
            </a:r>
            <a:r>
              <a:rPr kumimoji="1" lang="ja-JP" altLang="en-US" sz="3200" dirty="0">
                <a:solidFill>
                  <a:srgbClr val="FF0000"/>
                </a:solidFill>
              </a:rPr>
              <a:t>加熱殺菌（中心部</a:t>
            </a:r>
            <a:r>
              <a:rPr kumimoji="1" lang="en-US" altLang="ja-JP" sz="3200" dirty="0">
                <a:solidFill>
                  <a:srgbClr val="FF0000"/>
                </a:solidFill>
              </a:rPr>
              <a:t>75</a:t>
            </a:r>
            <a:r>
              <a:rPr kumimoji="1" lang="ja-JP" altLang="en-US" sz="3200" dirty="0">
                <a:solidFill>
                  <a:srgbClr val="FF0000"/>
                </a:solidFill>
              </a:rPr>
              <a:t>℃・１分以上）</a:t>
            </a:r>
            <a:endParaRPr kumimoji="1" lang="en-US" altLang="ja-JP" sz="3200" dirty="0">
              <a:solidFill>
                <a:srgbClr val="FF0000"/>
              </a:solidFill>
            </a:endParaRPr>
          </a:p>
          <a:p>
            <a:r>
              <a:rPr kumimoji="1" lang="ja-JP" altLang="en-US" sz="3200" dirty="0"/>
              <a:t>・</a:t>
            </a:r>
            <a:r>
              <a:rPr kumimoji="1" lang="ja-JP" altLang="en-US" sz="3200" dirty="0">
                <a:solidFill>
                  <a:srgbClr val="FF0000"/>
                </a:solidFill>
              </a:rPr>
              <a:t>生野菜</a:t>
            </a:r>
            <a:r>
              <a:rPr kumimoji="1" lang="ja-JP" altLang="en-US" sz="3200" dirty="0"/>
              <a:t>も必要に応じて</a:t>
            </a:r>
            <a:r>
              <a:rPr kumimoji="1" lang="ja-JP" altLang="en-US" sz="3200" u="sng" dirty="0">
                <a:solidFill>
                  <a:srgbClr val="FF0000"/>
                </a:solidFill>
              </a:rPr>
              <a:t>殺菌</a:t>
            </a:r>
          </a:p>
        </p:txBody>
      </p:sp>
      <p:sp>
        <p:nvSpPr>
          <p:cNvPr id="17" name="テキスト ボックス 16"/>
          <p:cNvSpPr txBox="1"/>
          <p:nvPr/>
        </p:nvSpPr>
        <p:spPr>
          <a:xfrm>
            <a:off x="395536" y="2103239"/>
            <a:ext cx="1967644" cy="461665"/>
          </a:xfrm>
          <a:prstGeom prst="rect">
            <a:avLst/>
          </a:prstGeom>
          <a:solidFill>
            <a:schemeClr val="bg1"/>
          </a:solidFill>
          <a:ln w="38100">
            <a:solidFill>
              <a:srgbClr val="00B0F0"/>
            </a:solidFill>
          </a:ln>
        </p:spPr>
        <p:txBody>
          <a:bodyPr wrap="square" rtlCol="0">
            <a:spAutoFit/>
          </a:bodyPr>
          <a:lstStyle/>
          <a:p>
            <a:r>
              <a:rPr lang="ja-JP" altLang="en-US" sz="2400" dirty="0">
                <a:solidFill>
                  <a:srgbClr val="00B0F0"/>
                </a:solidFill>
                <a:latin typeface="HGP創英角ｺﾞｼｯｸUB" panose="020B0900000000000000" pitchFamily="50" charset="-128"/>
                <a:ea typeface="HGP創英角ｺﾞｼｯｸUB" panose="020B0900000000000000" pitchFamily="50" charset="-128"/>
              </a:rPr>
              <a:t>　やっつける</a:t>
            </a:r>
            <a:endParaRPr kumimoji="1" lang="ja-JP" altLang="en-US" sz="24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3" name="角丸四角形吹き出し 2"/>
          <p:cNvSpPr/>
          <p:nvPr/>
        </p:nvSpPr>
        <p:spPr>
          <a:xfrm>
            <a:off x="5847716" y="3068960"/>
            <a:ext cx="3158499" cy="864096"/>
          </a:xfrm>
          <a:prstGeom prst="wedgeRoundRectCallout">
            <a:avLst>
              <a:gd name="adj1" fmla="val -60986"/>
              <a:gd name="adj2" fmla="val -24476"/>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S創英角ｺﾞｼｯｸUB" panose="020B0900000000000000" pitchFamily="50" charset="-128"/>
                <a:ea typeface="HGS創英角ｺﾞｼｯｸUB" panose="020B0900000000000000" pitchFamily="50" charset="-128"/>
              </a:rPr>
              <a:t>高齢者など抵抗力の</a:t>
            </a:r>
            <a:endParaRPr kumimoji="1" lang="en-US" altLang="ja-JP" sz="2400" dirty="0">
              <a:solidFill>
                <a:schemeClr val="tx1"/>
              </a:solidFill>
              <a:latin typeface="HGS創英角ｺﾞｼｯｸUB" panose="020B0900000000000000" pitchFamily="50" charset="-128"/>
              <a:ea typeface="HGS創英角ｺﾞｼｯｸUB" panose="020B0900000000000000" pitchFamily="50" charset="-128"/>
            </a:endParaRPr>
          </a:p>
          <a:p>
            <a:pPr algn="ctr"/>
            <a:r>
              <a:rPr kumimoji="1" lang="ja-JP" altLang="en-US" sz="2400" dirty="0">
                <a:solidFill>
                  <a:schemeClr val="tx1"/>
                </a:solidFill>
                <a:latin typeface="HGS創英角ｺﾞｼｯｸUB" panose="020B0900000000000000" pitchFamily="50" charset="-128"/>
                <a:ea typeface="HGS創英角ｺﾞｼｯｸUB" panose="020B0900000000000000" pitchFamily="50" charset="-128"/>
              </a:rPr>
              <a:t>弱い者</a:t>
            </a:r>
            <a:r>
              <a:rPr kumimoji="1" lang="ja-JP" altLang="en-US" dirty="0">
                <a:solidFill>
                  <a:schemeClr val="tx1"/>
                </a:solidFill>
              </a:rPr>
              <a:t>には特に</a:t>
            </a:r>
            <a:r>
              <a:rPr kumimoji="1" lang="ja-JP" altLang="en-US" dirty="0"/>
              <a:t>特に</a:t>
            </a:r>
          </a:p>
        </p:txBody>
      </p:sp>
      <p:cxnSp>
        <p:nvCxnSpPr>
          <p:cNvPr id="5" name="カギ線コネクタ 4"/>
          <p:cNvCxnSpPr>
            <a:endCxn id="74" idx="0"/>
          </p:cNvCxnSpPr>
          <p:nvPr/>
        </p:nvCxnSpPr>
        <p:spPr>
          <a:xfrm rot="10800000" flipV="1">
            <a:off x="2874293" y="4093404"/>
            <a:ext cx="2432400" cy="343708"/>
          </a:xfrm>
          <a:prstGeom prst="bentConnector2">
            <a:avLst/>
          </a:prstGeom>
          <a:ln w="44450">
            <a:tailEnd type="stealth" w="lg" len="lg"/>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endCxn id="75" idx="0"/>
          </p:cNvCxnSpPr>
          <p:nvPr/>
        </p:nvCxnSpPr>
        <p:spPr>
          <a:xfrm>
            <a:off x="4718687" y="4093736"/>
            <a:ext cx="2579214" cy="343376"/>
          </a:xfrm>
          <a:prstGeom prst="bentConnector2">
            <a:avLst/>
          </a:prstGeom>
          <a:ln w="44450">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002371" y="3464062"/>
            <a:ext cx="0" cy="629342"/>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C8627A51-6854-41F8-9D06-CD9D42A6C7B0}" type="slidenum">
              <a:rPr kumimoji="1" lang="ja-JP" altLang="en-US" smtClean="0"/>
              <a:t>23</a:t>
            </a:fld>
            <a:endParaRPr kumimoji="1" lang="ja-JP" altLang="en-US"/>
          </a:p>
        </p:txBody>
      </p:sp>
    </p:spTree>
    <p:extLst>
      <p:ext uri="{BB962C8B-B14F-4D97-AF65-F5344CB8AC3E}">
        <p14:creationId xmlns:p14="http://schemas.microsoft.com/office/powerpoint/2010/main" val="244295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89576" y="152739"/>
            <a:ext cx="4176464" cy="588644"/>
          </a:xfrm>
          <a:noFill/>
        </p:spPr>
        <p:txBody>
          <a:bodyPr>
            <a:noAutofit/>
          </a:bodyPr>
          <a:lstStyle/>
          <a:p>
            <a:r>
              <a:rPr kumimoji="1" lang="ja-JP" altLang="en-US" sz="3200" dirty="0">
                <a:solidFill>
                  <a:srgbClr val="002060"/>
                </a:solidFill>
                <a:latin typeface="HGP創英角ﾎﾟｯﾌﾟ体" panose="040B0A00000000000000" pitchFamily="50" charset="-128"/>
                <a:ea typeface="HGP創英角ﾎﾟｯﾌﾟ体" panose="040B0A00000000000000" pitchFamily="50" charset="-128"/>
              </a:rPr>
              <a:t>（３）カンピロバクター</a:t>
            </a:r>
          </a:p>
        </p:txBody>
      </p:sp>
      <p:sp>
        <p:nvSpPr>
          <p:cNvPr id="7" name="テキスト ボックス 6"/>
          <p:cNvSpPr txBox="1"/>
          <p:nvPr/>
        </p:nvSpPr>
        <p:spPr>
          <a:xfrm>
            <a:off x="189576" y="882002"/>
            <a:ext cx="902811" cy="523220"/>
          </a:xfrm>
          <a:prstGeom prst="rect">
            <a:avLst/>
          </a:prstGeom>
          <a:solidFill>
            <a:schemeClr val="bg1"/>
          </a:solidFill>
          <a:ln w="38100">
            <a:solidFill>
              <a:srgbClr val="0000CC"/>
            </a:solidFill>
          </a:ln>
        </p:spPr>
        <p:txBody>
          <a:bodyPr wrap="none" rtlCol="0">
            <a:spAutoFit/>
          </a:bodyPr>
          <a:lstStyle/>
          <a:p>
            <a:r>
              <a:rPr lang="ja-JP" altLang="en-US" sz="2800" dirty="0">
                <a:solidFill>
                  <a:srgbClr val="0000CC"/>
                </a:solidFill>
              </a:rPr>
              <a:t>事例</a:t>
            </a:r>
            <a:endParaRPr kumimoji="1" lang="ja-JP" altLang="en-US" sz="2800" dirty="0">
              <a:solidFill>
                <a:srgbClr val="0000CC"/>
              </a:solidFill>
            </a:endParaRPr>
          </a:p>
        </p:txBody>
      </p:sp>
      <p:sp>
        <p:nvSpPr>
          <p:cNvPr id="28" name="タイトル 1"/>
          <p:cNvSpPr txBox="1">
            <a:spLocks/>
          </p:cNvSpPr>
          <p:nvPr/>
        </p:nvSpPr>
        <p:spPr>
          <a:xfrm>
            <a:off x="1291654" y="940934"/>
            <a:ext cx="7312794" cy="9038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200" b="1" spc="-100" dirty="0">
                <a:solidFill>
                  <a:srgbClr val="009900"/>
                </a:solidFill>
                <a:latin typeface="+mj-ea"/>
              </a:rPr>
              <a:t>加熱不十分な鶏肉の</a:t>
            </a:r>
            <a:endParaRPr lang="en-US" altLang="ja-JP" sz="3200" b="1" spc="-100" dirty="0">
              <a:solidFill>
                <a:srgbClr val="009900"/>
              </a:solidFill>
              <a:latin typeface="+mj-ea"/>
            </a:endParaRPr>
          </a:p>
          <a:p>
            <a:pPr algn="l"/>
            <a:r>
              <a:rPr lang="ja-JP" altLang="en-US" sz="3200" b="1" spc="-100" dirty="0">
                <a:solidFill>
                  <a:srgbClr val="009900"/>
                </a:solidFill>
                <a:latin typeface="+mj-ea"/>
              </a:rPr>
              <a:t>寿司による大規模食中毒</a:t>
            </a:r>
          </a:p>
        </p:txBody>
      </p:sp>
      <p:sp>
        <p:nvSpPr>
          <p:cNvPr id="29" name="コンテンツ プレースホルダー 2"/>
          <p:cNvSpPr>
            <a:spLocks noGrp="1"/>
          </p:cNvSpPr>
          <p:nvPr>
            <p:ph idx="1"/>
          </p:nvPr>
        </p:nvSpPr>
        <p:spPr>
          <a:xfrm>
            <a:off x="827584" y="2254030"/>
            <a:ext cx="8064896" cy="2167794"/>
          </a:xfrm>
        </p:spPr>
        <p:txBody>
          <a:bodyPr>
            <a:normAutofit/>
          </a:bodyPr>
          <a:lstStyle/>
          <a:p>
            <a:pPr>
              <a:buClr>
                <a:srgbClr val="0000FF"/>
              </a:buClr>
              <a:buFont typeface="Wingdings" panose="05000000000000000000" pitchFamily="2" charset="2"/>
              <a:buChar char="n"/>
            </a:pPr>
            <a:r>
              <a:rPr kumimoji="1" lang="ja-JP" altLang="en-US" sz="2800" dirty="0"/>
              <a:t>発生年月：平成</a:t>
            </a:r>
            <a:r>
              <a:rPr kumimoji="1" lang="en-US" altLang="ja-JP" sz="2800" dirty="0"/>
              <a:t>28</a:t>
            </a:r>
            <a:r>
              <a:rPr kumimoji="1" lang="ja-JP" altLang="en-US" sz="2800" dirty="0"/>
              <a:t>年</a:t>
            </a:r>
            <a:r>
              <a:rPr kumimoji="1" lang="ja-JP" altLang="en-US" sz="2800" u="sng" dirty="0">
                <a:solidFill>
                  <a:srgbClr val="FF0000"/>
                </a:solidFill>
              </a:rPr>
              <a:t>５月</a:t>
            </a:r>
            <a:endParaRPr lang="en-US" altLang="ja-JP" sz="2800" u="sng" dirty="0">
              <a:solidFill>
                <a:srgbClr val="FF0000"/>
              </a:solidFill>
            </a:endParaRPr>
          </a:p>
          <a:p>
            <a:pPr>
              <a:buClr>
                <a:srgbClr val="0000FF"/>
              </a:buClr>
              <a:buFont typeface="Wingdings" panose="05000000000000000000" pitchFamily="2" charset="2"/>
              <a:buChar char="n"/>
            </a:pPr>
            <a:r>
              <a:rPr kumimoji="1" lang="ja-JP" altLang="en-US" sz="2800" dirty="0"/>
              <a:t>原因施設：野外イベント（東京・福岡２会場）</a:t>
            </a:r>
            <a:endParaRPr kumimoji="1" lang="en-US" altLang="ja-JP" sz="2800" dirty="0"/>
          </a:p>
          <a:p>
            <a:pPr>
              <a:buClr>
                <a:srgbClr val="0000FF"/>
              </a:buClr>
              <a:buFont typeface="Wingdings" panose="05000000000000000000" pitchFamily="2" charset="2"/>
              <a:buChar char="n"/>
            </a:pPr>
            <a:r>
              <a:rPr kumimoji="1" lang="ja-JP" altLang="en-US" sz="2800" dirty="0"/>
              <a:t>患者数　 ：</a:t>
            </a:r>
            <a:r>
              <a:rPr kumimoji="1" lang="ja-JP" altLang="en-US" sz="2800" u="sng" dirty="0">
                <a:solidFill>
                  <a:srgbClr val="FF0000"/>
                </a:solidFill>
              </a:rPr>
              <a:t>８７５人（イベント来場者）</a:t>
            </a:r>
            <a:endParaRPr kumimoji="1" lang="en-US" altLang="ja-JP" sz="2800" u="sng" dirty="0">
              <a:solidFill>
                <a:srgbClr val="FF0000"/>
              </a:solidFill>
            </a:endParaRPr>
          </a:p>
          <a:p>
            <a:pPr>
              <a:buClr>
                <a:srgbClr val="0000FF"/>
              </a:buClr>
              <a:buFont typeface="Wingdings" panose="05000000000000000000" pitchFamily="2" charset="2"/>
              <a:buChar char="n"/>
            </a:pPr>
            <a:r>
              <a:rPr kumimoji="1" lang="ja-JP" altLang="en-US" sz="2800" dirty="0"/>
              <a:t>原因食品：</a:t>
            </a:r>
            <a:r>
              <a:rPr kumimoji="1" lang="ja-JP" altLang="en-US" sz="2800" u="sng" dirty="0">
                <a:solidFill>
                  <a:srgbClr val="FF0000"/>
                </a:solidFill>
              </a:rPr>
              <a:t>鶏ささみ肉</a:t>
            </a:r>
            <a:r>
              <a:rPr kumimoji="1" lang="ja-JP" altLang="en-US" sz="2800" dirty="0"/>
              <a:t>のにぎり寿司</a:t>
            </a:r>
            <a:endParaRPr kumimoji="1" lang="en-US" altLang="ja-JP" sz="2800" dirty="0"/>
          </a:p>
        </p:txBody>
      </p:sp>
      <p:pic>
        <p:nvPicPr>
          <p:cNvPr id="2" name="図 1"/>
          <p:cNvPicPr>
            <a:picLocks noChangeAspect="1"/>
          </p:cNvPicPr>
          <p:nvPr/>
        </p:nvPicPr>
        <p:blipFill>
          <a:blip r:embed="rId2"/>
          <a:stretch>
            <a:fillRect/>
          </a:stretch>
        </p:blipFill>
        <p:spPr>
          <a:xfrm>
            <a:off x="6444828" y="0"/>
            <a:ext cx="2692009" cy="2051514"/>
          </a:xfrm>
          <a:prstGeom prst="rect">
            <a:avLst/>
          </a:prstGeom>
        </p:spPr>
      </p:pic>
      <p:sp>
        <p:nvSpPr>
          <p:cNvPr id="16" name="コンテンツ プレースホルダー 2"/>
          <p:cNvSpPr txBox="1">
            <a:spLocks/>
          </p:cNvSpPr>
          <p:nvPr/>
        </p:nvSpPr>
        <p:spPr>
          <a:xfrm>
            <a:off x="821887" y="4590642"/>
            <a:ext cx="8064896" cy="15026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0000FF"/>
              </a:buClr>
              <a:buNone/>
            </a:pPr>
            <a:r>
              <a:rPr lang="en-US" altLang="ja-JP" sz="2800" dirty="0"/>
              <a:t>【</a:t>
            </a:r>
            <a:r>
              <a:rPr lang="ja-JP" altLang="en-US" sz="2800" dirty="0"/>
              <a:t>問題点</a:t>
            </a:r>
            <a:r>
              <a:rPr lang="en-US" altLang="ja-JP" sz="2800" dirty="0"/>
              <a:t>】</a:t>
            </a:r>
          </a:p>
          <a:p>
            <a:pPr>
              <a:buClr>
                <a:srgbClr val="0000FF"/>
              </a:buClr>
              <a:buFont typeface="Wingdings" panose="05000000000000000000" pitchFamily="2" charset="2"/>
              <a:buChar char="n"/>
            </a:pPr>
            <a:r>
              <a:rPr lang="ja-JP" altLang="en-US" sz="2800" dirty="0"/>
              <a:t>鶏肉を</a:t>
            </a:r>
            <a:r>
              <a:rPr lang="ja-JP" altLang="en-US" sz="2800" u="sng" dirty="0">
                <a:solidFill>
                  <a:srgbClr val="FF0000"/>
                </a:solidFill>
              </a:rPr>
              <a:t>加熱不十分</a:t>
            </a:r>
            <a:r>
              <a:rPr lang="ja-JP" altLang="en-US" sz="2800" dirty="0"/>
              <a:t>（簡単な</a:t>
            </a:r>
            <a:r>
              <a:rPr lang="ja-JP" altLang="en-US" sz="2800" u="sng" dirty="0">
                <a:solidFill>
                  <a:srgbClr val="FF0000"/>
                </a:solidFill>
              </a:rPr>
              <a:t>湯通しのみ</a:t>
            </a:r>
            <a:r>
              <a:rPr lang="ja-JP" altLang="en-US" sz="2800" dirty="0"/>
              <a:t>でほとんど生）の状態で提供した。</a:t>
            </a:r>
            <a:endParaRPr lang="en-US" altLang="ja-JP" sz="2800" dirty="0"/>
          </a:p>
        </p:txBody>
      </p:sp>
      <p:sp>
        <p:nvSpPr>
          <p:cNvPr id="4" name="スライド番号プレースホルダー 3"/>
          <p:cNvSpPr>
            <a:spLocks noGrp="1"/>
          </p:cNvSpPr>
          <p:nvPr>
            <p:ph type="sldNum" sz="quarter" idx="12"/>
          </p:nvPr>
        </p:nvSpPr>
        <p:spPr/>
        <p:txBody>
          <a:bodyPr/>
          <a:lstStyle/>
          <a:p>
            <a:fld id="{C8627A51-6854-41F8-9D06-CD9D42A6C7B0}" type="slidenum">
              <a:rPr kumimoji="1" lang="ja-JP" altLang="en-US" smtClean="0"/>
              <a:t>24</a:t>
            </a:fld>
            <a:endParaRPr kumimoji="1" lang="ja-JP" altLang="en-US"/>
          </a:p>
        </p:txBody>
      </p:sp>
    </p:spTree>
    <p:extLst>
      <p:ext uri="{BB962C8B-B14F-4D97-AF65-F5344CB8AC3E}">
        <p14:creationId xmlns:p14="http://schemas.microsoft.com/office/powerpoint/2010/main" val="1993569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a:xfrm>
            <a:off x="298942" y="-52523"/>
            <a:ext cx="5904656" cy="9038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200" b="1" spc="-100" dirty="0">
                <a:solidFill>
                  <a:srgbClr val="009900"/>
                </a:solidFill>
                <a:latin typeface="+mj-ea"/>
              </a:rPr>
              <a:t>カンピロバクターとは</a:t>
            </a:r>
          </a:p>
        </p:txBody>
      </p:sp>
      <p:sp>
        <p:nvSpPr>
          <p:cNvPr id="29" name="コンテンツ プレースホルダー 2"/>
          <p:cNvSpPr>
            <a:spLocks noGrp="1"/>
          </p:cNvSpPr>
          <p:nvPr>
            <p:ph idx="1"/>
          </p:nvPr>
        </p:nvSpPr>
        <p:spPr>
          <a:xfrm>
            <a:off x="298942" y="1242100"/>
            <a:ext cx="8064896" cy="3081689"/>
          </a:xfrm>
        </p:spPr>
        <p:txBody>
          <a:bodyPr>
            <a:normAutofit/>
          </a:bodyPr>
          <a:lstStyle/>
          <a:p>
            <a:pPr>
              <a:buClr>
                <a:srgbClr val="0000FF"/>
              </a:buClr>
              <a:buFont typeface="Wingdings" panose="05000000000000000000" pitchFamily="2" charset="2"/>
              <a:buChar char="n"/>
            </a:pPr>
            <a:r>
              <a:rPr kumimoji="1" lang="ja-JP" altLang="en-US" sz="2800" dirty="0"/>
              <a:t>鶏、牛、ペット（イヌ、ネコ）、野生動物</a:t>
            </a:r>
            <a:endParaRPr kumimoji="1" lang="en-US" altLang="ja-JP" sz="2800" dirty="0"/>
          </a:p>
          <a:p>
            <a:pPr marL="0" indent="0">
              <a:buClr>
                <a:srgbClr val="0000FF"/>
              </a:buClr>
              <a:buNone/>
            </a:pPr>
            <a:r>
              <a:rPr kumimoji="1" lang="ja-JP" altLang="en-US" sz="2800" dirty="0"/>
              <a:t>　 などの腸管内に生息</a:t>
            </a:r>
            <a:endParaRPr lang="en-US" altLang="ja-JP" sz="2800" dirty="0"/>
          </a:p>
          <a:p>
            <a:pPr>
              <a:buClr>
                <a:srgbClr val="0000FF"/>
              </a:buClr>
              <a:buFont typeface="Wingdings" panose="05000000000000000000" pitchFamily="2" charset="2"/>
              <a:buChar char="n"/>
            </a:pPr>
            <a:r>
              <a:rPr kumimoji="1" lang="ja-JP" altLang="en-US" sz="2800" dirty="0"/>
              <a:t>主に</a:t>
            </a:r>
            <a:r>
              <a:rPr kumimoji="1" lang="ja-JP" altLang="en-US" sz="2800" u="sng" dirty="0">
                <a:solidFill>
                  <a:srgbClr val="FF0000"/>
                </a:solidFill>
              </a:rPr>
              <a:t>食肉</a:t>
            </a:r>
            <a:r>
              <a:rPr kumimoji="1" lang="ja-JP" altLang="en-US" sz="2800" dirty="0"/>
              <a:t>（特に</a:t>
            </a:r>
            <a:r>
              <a:rPr kumimoji="1" lang="ja-JP" altLang="en-US" sz="2800" u="sng" dirty="0">
                <a:solidFill>
                  <a:srgbClr val="FF0000"/>
                </a:solidFill>
              </a:rPr>
              <a:t>鶏肉</a:t>
            </a:r>
            <a:r>
              <a:rPr kumimoji="1" lang="ja-JP" altLang="en-US" sz="2800" dirty="0"/>
              <a:t>）に付着</a:t>
            </a:r>
            <a:endParaRPr kumimoji="1" lang="en-US" altLang="ja-JP" sz="2800" dirty="0"/>
          </a:p>
          <a:p>
            <a:pPr>
              <a:buClr>
                <a:srgbClr val="0000FF"/>
              </a:buClr>
              <a:buFont typeface="Wingdings" panose="05000000000000000000" pitchFamily="2" charset="2"/>
              <a:buChar char="n"/>
            </a:pPr>
            <a:r>
              <a:rPr kumimoji="1" lang="ja-JP" altLang="en-US" sz="2800" dirty="0"/>
              <a:t>乾燥や熱に弱いが、低温で長時間生存</a:t>
            </a:r>
          </a:p>
          <a:p>
            <a:pPr>
              <a:buClr>
                <a:srgbClr val="0000FF"/>
              </a:buClr>
              <a:buFont typeface="Wingdings" panose="05000000000000000000" pitchFamily="2" charset="2"/>
              <a:buChar char="n"/>
            </a:pPr>
            <a:r>
              <a:rPr kumimoji="1" lang="ja-JP" altLang="en-US" sz="2800" u="sng" dirty="0">
                <a:solidFill>
                  <a:srgbClr val="FF0000"/>
                </a:solidFill>
              </a:rPr>
              <a:t>酸素が薄い</a:t>
            </a:r>
            <a:r>
              <a:rPr kumimoji="1" lang="ja-JP" altLang="en-US" sz="2800" dirty="0"/>
              <a:t>環境で生息（酸素濃度３～</a:t>
            </a:r>
            <a:r>
              <a:rPr kumimoji="1" lang="en-US" altLang="ja-JP" sz="2800" dirty="0"/>
              <a:t>15</a:t>
            </a:r>
            <a:r>
              <a:rPr kumimoji="1" lang="ja-JP" altLang="en-US" sz="2800" dirty="0"/>
              <a:t>％）</a:t>
            </a:r>
            <a:endParaRPr kumimoji="1" lang="en-US" altLang="ja-JP" sz="2800" dirty="0"/>
          </a:p>
          <a:p>
            <a:pPr>
              <a:buClr>
                <a:srgbClr val="0000FF"/>
              </a:buClr>
              <a:buFont typeface="Wingdings" panose="05000000000000000000" pitchFamily="2" charset="2"/>
              <a:buChar char="n"/>
            </a:pPr>
            <a:r>
              <a:rPr kumimoji="1" lang="ja-JP" altLang="en-US" sz="2800" dirty="0"/>
              <a:t>わずか</a:t>
            </a:r>
            <a:r>
              <a:rPr kumimoji="1" lang="en-US" altLang="ja-JP" sz="2800" u="sng" dirty="0">
                <a:solidFill>
                  <a:srgbClr val="FF0000"/>
                </a:solidFill>
              </a:rPr>
              <a:t>100</a:t>
            </a:r>
            <a:r>
              <a:rPr kumimoji="1" lang="ja-JP" altLang="en-US" sz="2800" u="sng" dirty="0">
                <a:solidFill>
                  <a:srgbClr val="FF0000"/>
                </a:solidFill>
              </a:rPr>
              <a:t>個程度</a:t>
            </a:r>
            <a:r>
              <a:rPr kumimoji="1" lang="ja-JP" altLang="en-US" sz="2800" dirty="0"/>
              <a:t>の菌数で発症</a:t>
            </a:r>
            <a:endParaRPr kumimoji="1" lang="en-US" altLang="ja-JP" sz="2800" dirty="0"/>
          </a:p>
        </p:txBody>
      </p:sp>
      <p:pic>
        <p:nvPicPr>
          <p:cNvPr id="4" name="図 3"/>
          <p:cNvPicPr>
            <a:picLocks noChangeAspect="1"/>
          </p:cNvPicPr>
          <p:nvPr/>
        </p:nvPicPr>
        <p:blipFill>
          <a:blip r:embed="rId2"/>
          <a:stretch>
            <a:fillRect/>
          </a:stretch>
        </p:blipFill>
        <p:spPr>
          <a:xfrm>
            <a:off x="6660232" y="95747"/>
            <a:ext cx="2375729" cy="2267190"/>
          </a:xfrm>
          <a:prstGeom prst="rect">
            <a:avLst/>
          </a:prstGeom>
        </p:spPr>
      </p:pic>
      <p:pic>
        <p:nvPicPr>
          <p:cNvPr id="9" name="図 8"/>
          <p:cNvPicPr>
            <a:picLocks noChangeAspect="1"/>
          </p:cNvPicPr>
          <p:nvPr/>
        </p:nvPicPr>
        <p:blipFill>
          <a:blip r:embed="rId3"/>
          <a:stretch>
            <a:fillRect/>
          </a:stretch>
        </p:blipFill>
        <p:spPr>
          <a:xfrm>
            <a:off x="7380312" y="2770252"/>
            <a:ext cx="1444233" cy="1687961"/>
          </a:xfrm>
          <a:prstGeom prst="rect">
            <a:avLst/>
          </a:prstGeom>
        </p:spPr>
      </p:pic>
      <p:sp>
        <p:nvSpPr>
          <p:cNvPr id="19" name="コンテンツ プレースホルダー 2"/>
          <p:cNvSpPr txBox="1">
            <a:spLocks/>
          </p:cNvSpPr>
          <p:nvPr/>
        </p:nvSpPr>
        <p:spPr>
          <a:xfrm>
            <a:off x="298942" y="4714522"/>
            <a:ext cx="8064896" cy="20071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0000FF"/>
              </a:buClr>
              <a:buNone/>
            </a:pPr>
            <a:r>
              <a:rPr lang="en-US" altLang="ja-JP" sz="2800" dirty="0"/>
              <a:t>【</a:t>
            </a:r>
            <a:r>
              <a:rPr lang="ja-JP" altLang="en-US" sz="2800" dirty="0"/>
              <a:t>原因となりやすい食品</a:t>
            </a:r>
            <a:r>
              <a:rPr lang="en-US" altLang="ja-JP" sz="2800" dirty="0"/>
              <a:t>】</a:t>
            </a:r>
          </a:p>
          <a:p>
            <a:pPr>
              <a:buClr>
                <a:srgbClr val="0000FF"/>
              </a:buClr>
              <a:buFont typeface="Wingdings" panose="05000000000000000000" pitchFamily="2" charset="2"/>
              <a:buChar char="n"/>
            </a:pPr>
            <a:r>
              <a:rPr lang="ja-JP" altLang="en-US" sz="2800" u="sng" dirty="0">
                <a:solidFill>
                  <a:srgbClr val="FF0000"/>
                </a:solidFill>
              </a:rPr>
              <a:t>加熱不十分の肉</a:t>
            </a:r>
            <a:r>
              <a:rPr lang="ja-JP" altLang="en-US" sz="2800" dirty="0"/>
              <a:t>（特に、</a:t>
            </a:r>
            <a:r>
              <a:rPr lang="ja-JP" altLang="en-US" sz="2800" u="sng" dirty="0">
                <a:solidFill>
                  <a:srgbClr val="FF0000"/>
                </a:solidFill>
              </a:rPr>
              <a:t>鶏肉</a:t>
            </a:r>
            <a:r>
              <a:rPr lang="ja-JP" altLang="en-US" sz="2800" dirty="0"/>
              <a:t>、</a:t>
            </a:r>
            <a:r>
              <a:rPr lang="ja-JP" altLang="en-US" sz="2800" u="sng" dirty="0">
                <a:solidFill>
                  <a:srgbClr val="FF0000"/>
                </a:solidFill>
              </a:rPr>
              <a:t>牛レバー</a:t>
            </a:r>
            <a:r>
              <a:rPr lang="ja-JP" altLang="en-US" sz="2800" dirty="0"/>
              <a:t>）</a:t>
            </a:r>
            <a:endParaRPr lang="en-US" altLang="ja-JP" sz="2800" dirty="0"/>
          </a:p>
          <a:p>
            <a:pPr>
              <a:buClr>
                <a:srgbClr val="0000FF"/>
              </a:buClr>
              <a:buFont typeface="Wingdings" panose="05000000000000000000" pitchFamily="2" charset="2"/>
              <a:buChar char="n"/>
            </a:pPr>
            <a:r>
              <a:rPr lang="ja-JP" altLang="en-US" sz="2800" dirty="0"/>
              <a:t>肉から汚染を受けた食品</a:t>
            </a:r>
            <a:endParaRPr lang="en-US" altLang="ja-JP" sz="2800" dirty="0"/>
          </a:p>
          <a:p>
            <a:pPr>
              <a:buClr>
                <a:srgbClr val="0000FF"/>
              </a:buClr>
              <a:buFont typeface="Wingdings" panose="05000000000000000000" pitchFamily="2" charset="2"/>
              <a:buChar char="n"/>
            </a:pPr>
            <a:r>
              <a:rPr lang="ja-JP" altLang="en-US" sz="2800" dirty="0"/>
              <a:t>汚染を受けた</a:t>
            </a:r>
            <a:r>
              <a:rPr lang="ja-JP" altLang="en-US" sz="2800" u="sng" dirty="0">
                <a:solidFill>
                  <a:srgbClr val="FF0000"/>
                </a:solidFill>
              </a:rPr>
              <a:t>井戸水や湧き水</a:t>
            </a:r>
            <a:endParaRPr lang="en-US" altLang="ja-JP" sz="2800" u="sng" dirty="0">
              <a:solidFill>
                <a:srgbClr val="FF0000"/>
              </a:solidFill>
            </a:endParaRP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25</a:t>
            </a:fld>
            <a:endParaRPr kumimoji="1" lang="ja-JP" altLang="en-US"/>
          </a:p>
        </p:txBody>
      </p:sp>
    </p:spTree>
    <p:extLst>
      <p:ext uri="{BB962C8B-B14F-4D97-AF65-F5344CB8AC3E}">
        <p14:creationId xmlns:p14="http://schemas.microsoft.com/office/powerpoint/2010/main" val="150115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330853" y="2343727"/>
            <a:ext cx="1666870" cy="1744233"/>
          </a:xfrm>
          <a:prstGeom prst="rect">
            <a:avLst/>
          </a:prstGeom>
        </p:spPr>
      </p:pic>
      <p:sp>
        <p:nvSpPr>
          <p:cNvPr id="2" name="タイトル 1"/>
          <p:cNvSpPr>
            <a:spLocks noGrp="1"/>
          </p:cNvSpPr>
          <p:nvPr>
            <p:ph type="title"/>
          </p:nvPr>
        </p:nvSpPr>
        <p:spPr>
          <a:xfrm>
            <a:off x="169168" y="202630"/>
            <a:ext cx="6995120" cy="850106"/>
          </a:xfrm>
        </p:spPr>
        <p:txBody>
          <a:bodyPr>
            <a:normAutofit/>
          </a:bodyPr>
          <a:lstStyle/>
          <a:p>
            <a:r>
              <a:rPr kumimoji="1" lang="ja-JP" altLang="en-US" sz="4000" dirty="0">
                <a:solidFill>
                  <a:srgbClr val="009900"/>
                </a:solidFill>
                <a:latin typeface="HGP創英角ﾎﾟｯﾌﾟ体" panose="040B0A00000000000000" pitchFamily="50" charset="-128"/>
                <a:ea typeface="HGP創英角ﾎﾟｯﾌﾟ体" panose="040B0A00000000000000" pitchFamily="50" charset="-128"/>
              </a:rPr>
              <a:t>なぜ、鶏肉の生食が危険か？</a:t>
            </a:r>
          </a:p>
        </p:txBody>
      </p:sp>
      <p:sp>
        <p:nvSpPr>
          <p:cNvPr id="5" name="コンテンツ プレースホルダー 2"/>
          <p:cNvSpPr>
            <a:spLocks noGrp="1"/>
          </p:cNvSpPr>
          <p:nvPr>
            <p:ph idx="1"/>
          </p:nvPr>
        </p:nvSpPr>
        <p:spPr>
          <a:xfrm>
            <a:off x="251519" y="1174311"/>
            <a:ext cx="6455574" cy="3190793"/>
          </a:xfrm>
        </p:spPr>
        <p:txBody>
          <a:bodyPr>
            <a:normAutofit fontScale="92500" lnSpcReduction="10000"/>
          </a:bodyPr>
          <a:lstStyle/>
          <a:p>
            <a:r>
              <a:rPr kumimoji="1" lang="ja-JP" altLang="en-US" sz="2800" dirty="0">
                <a:latin typeface="+mn-ea"/>
              </a:rPr>
              <a:t>健康な鶏であっても腸管内にカンピロバクターやサルモネラ属菌などを</a:t>
            </a:r>
            <a:r>
              <a:rPr kumimoji="1" lang="ja-JP" altLang="en-US" sz="2800" u="sng" dirty="0">
                <a:solidFill>
                  <a:srgbClr val="FF0000"/>
                </a:solidFill>
                <a:latin typeface="+mn-ea"/>
              </a:rPr>
              <a:t>保有</a:t>
            </a:r>
            <a:r>
              <a:rPr kumimoji="1" lang="ja-JP" altLang="en-US" sz="2800" dirty="0">
                <a:latin typeface="+mn-ea"/>
              </a:rPr>
              <a:t>していることがあります。</a:t>
            </a:r>
            <a:endParaRPr kumimoji="1" lang="en-US" altLang="ja-JP" sz="2800" dirty="0">
              <a:latin typeface="+mn-ea"/>
            </a:endParaRPr>
          </a:p>
          <a:p>
            <a:r>
              <a:rPr kumimoji="1" lang="ja-JP" altLang="en-US" sz="2800" dirty="0">
                <a:latin typeface="+mn-ea"/>
              </a:rPr>
              <a:t>現在の食肉処理技術では、食中毒菌を</a:t>
            </a:r>
            <a:r>
              <a:rPr kumimoji="1" lang="en-US" altLang="ja-JP" sz="2800" dirty="0">
                <a:latin typeface="+mn-ea"/>
              </a:rPr>
              <a:t>100</a:t>
            </a:r>
            <a:r>
              <a:rPr kumimoji="1" lang="ja-JP" altLang="en-US" sz="2800" dirty="0">
                <a:latin typeface="+mn-ea"/>
              </a:rPr>
              <a:t>％除去することは困難です。</a:t>
            </a:r>
            <a:endParaRPr kumimoji="1" lang="en-US" altLang="ja-JP" sz="2800" dirty="0">
              <a:latin typeface="+mn-ea"/>
            </a:endParaRPr>
          </a:p>
          <a:p>
            <a:pPr>
              <a:buClr>
                <a:schemeClr val="tx1"/>
              </a:buClr>
            </a:pPr>
            <a:r>
              <a:rPr kumimoji="1" lang="ja-JP" altLang="en-US" sz="2800" u="sng" dirty="0">
                <a:solidFill>
                  <a:srgbClr val="FF0000"/>
                </a:solidFill>
                <a:latin typeface="+mn-ea"/>
              </a:rPr>
              <a:t>市販の鶏肉</a:t>
            </a:r>
            <a:r>
              <a:rPr kumimoji="1" lang="ja-JP" altLang="en-US" sz="2800" dirty="0">
                <a:latin typeface="+mn-ea"/>
              </a:rPr>
              <a:t>から高頻度でカンピロバクターが検出されています。（厚生労働省研究で６７．４％との報告があります）</a:t>
            </a:r>
          </a:p>
        </p:txBody>
      </p:sp>
      <p:sp>
        <p:nvSpPr>
          <p:cNvPr id="6" name="角丸四角形吹き出し 5"/>
          <p:cNvSpPr/>
          <p:nvPr/>
        </p:nvSpPr>
        <p:spPr>
          <a:xfrm>
            <a:off x="6843954" y="736123"/>
            <a:ext cx="2259036" cy="1367728"/>
          </a:xfrm>
          <a:prstGeom prst="wedgeRoundRectCallout">
            <a:avLst>
              <a:gd name="adj1" fmla="val -19643"/>
              <a:gd name="adj2" fmla="val 90426"/>
              <a:gd name="adj3" fmla="val 16667"/>
            </a:avLst>
          </a:prstGeom>
          <a:solidFill>
            <a:schemeClr val="accent1">
              <a:lumMod val="20000"/>
              <a:lumOff val="8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solidFill>
                  <a:schemeClr val="tx1"/>
                </a:solidFill>
                <a:latin typeface="+mj-ea"/>
                <a:ea typeface="+mj-ea"/>
              </a:rPr>
              <a:t>「</a:t>
            </a:r>
            <a:r>
              <a:rPr kumimoji="1" lang="ja-JP" altLang="en-US" sz="2000" u="sng" dirty="0">
                <a:solidFill>
                  <a:srgbClr val="FF0000"/>
                </a:solidFill>
                <a:latin typeface="+mj-ea"/>
                <a:ea typeface="+mj-ea"/>
              </a:rPr>
              <a:t>新鮮な</a:t>
            </a:r>
            <a:r>
              <a:rPr kumimoji="1" lang="ja-JP" altLang="en-US" sz="2000" dirty="0">
                <a:solidFill>
                  <a:schemeClr val="tx1"/>
                </a:solidFill>
                <a:latin typeface="+mj-ea"/>
                <a:ea typeface="+mj-ea"/>
              </a:rPr>
              <a:t>鶏肉」</a:t>
            </a:r>
            <a:endParaRPr kumimoji="1" lang="en-US" altLang="ja-JP" sz="2000" dirty="0">
              <a:solidFill>
                <a:schemeClr val="tx1"/>
              </a:solidFill>
              <a:latin typeface="+mj-ea"/>
              <a:ea typeface="+mj-ea"/>
            </a:endParaRPr>
          </a:p>
          <a:p>
            <a:pPr algn="ctr"/>
            <a:r>
              <a:rPr kumimoji="1" lang="ja-JP" altLang="en-US" sz="2000" b="1" dirty="0">
                <a:solidFill>
                  <a:schemeClr val="tx1"/>
                </a:solidFill>
                <a:latin typeface="+mj-ea"/>
                <a:ea typeface="+mj-ea"/>
              </a:rPr>
              <a:t>＝「</a:t>
            </a:r>
            <a:r>
              <a:rPr kumimoji="1" lang="ja-JP" altLang="en-US" sz="2000" b="1" u="sng" dirty="0">
                <a:solidFill>
                  <a:srgbClr val="FF0000"/>
                </a:solidFill>
                <a:latin typeface="+mj-ea"/>
                <a:ea typeface="+mj-ea"/>
              </a:rPr>
              <a:t>生食用</a:t>
            </a:r>
            <a:r>
              <a:rPr kumimoji="1" lang="ja-JP" altLang="en-US" sz="2000" b="1" dirty="0">
                <a:solidFill>
                  <a:schemeClr val="tx1"/>
                </a:solidFill>
                <a:latin typeface="+mj-ea"/>
                <a:ea typeface="+mj-ea"/>
              </a:rPr>
              <a:t>」</a:t>
            </a:r>
            <a:endParaRPr kumimoji="1" lang="en-US" altLang="ja-JP" sz="2000" b="1" dirty="0">
              <a:solidFill>
                <a:schemeClr val="tx1"/>
              </a:solidFill>
              <a:latin typeface="+mj-ea"/>
              <a:ea typeface="+mj-ea"/>
            </a:endParaRPr>
          </a:p>
          <a:p>
            <a:pPr algn="ctr"/>
            <a:r>
              <a:rPr kumimoji="1" lang="ja-JP" altLang="en-US" sz="2000" b="1" dirty="0">
                <a:solidFill>
                  <a:schemeClr val="tx1"/>
                </a:solidFill>
                <a:latin typeface="+mj-ea"/>
                <a:ea typeface="+mj-ea"/>
              </a:rPr>
              <a:t>ではありません！</a:t>
            </a:r>
          </a:p>
        </p:txBody>
      </p:sp>
      <p:pic>
        <p:nvPicPr>
          <p:cNvPr id="7" name="図 6"/>
          <p:cNvPicPr>
            <a:picLocks noChangeAspect="1"/>
          </p:cNvPicPr>
          <p:nvPr/>
        </p:nvPicPr>
        <p:blipFill>
          <a:blip r:embed="rId3"/>
          <a:stretch>
            <a:fillRect/>
          </a:stretch>
        </p:blipFill>
        <p:spPr>
          <a:xfrm>
            <a:off x="7812360" y="2780928"/>
            <a:ext cx="1311342" cy="964235"/>
          </a:xfrm>
          <a:prstGeom prst="rect">
            <a:avLst/>
          </a:prstGeom>
        </p:spPr>
      </p:pic>
      <p:sp>
        <p:nvSpPr>
          <p:cNvPr id="15" name="乗算 14"/>
          <p:cNvSpPr/>
          <p:nvPr/>
        </p:nvSpPr>
        <p:spPr>
          <a:xfrm>
            <a:off x="7596336" y="2780928"/>
            <a:ext cx="1895702" cy="1728244"/>
          </a:xfrm>
          <a:prstGeom prst="mathMultiply">
            <a:avLst>
              <a:gd name="adj1" fmla="val 350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985384" y="3680256"/>
            <a:ext cx="1117606" cy="461665"/>
          </a:xfrm>
          <a:prstGeom prst="rect">
            <a:avLst/>
          </a:prstGeom>
          <a:noFill/>
          <a:ln w="38100">
            <a:noFill/>
          </a:ln>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鳥刺し</a:t>
            </a:r>
          </a:p>
        </p:txBody>
      </p:sp>
      <p:sp>
        <p:nvSpPr>
          <p:cNvPr id="14" name="コンテンツ プレースホルダー 2"/>
          <p:cNvSpPr txBox="1">
            <a:spLocks/>
          </p:cNvSpPr>
          <p:nvPr/>
        </p:nvSpPr>
        <p:spPr>
          <a:xfrm>
            <a:off x="169168" y="4467963"/>
            <a:ext cx="8651304" cy="2376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400" dirty="0">
                <a:latin typeface="+mn-ea"/>
              </a:rPr>
              <a:t>【</a:t>
            </a:r>
            <a:r>
              <a:rPr lang="ja-JP" altLang="en-US" sz="2400" dirty="0">
                <a:latin typeface="+mn-ea"/>
              </a:rPr>
              <a:t>症状</a:t>
            </a:r>
            <a:r>
              <a:rPr lang="en-US" altLang="ja-JP" sz="2400" dirty="0">
                <a:latin typeface="+mn-ea"/>
              </a:rPr>
              <a:t>】</a:t>
            </a:r>
          </a:p>
          <a:p>
            <a:pPr>
              <a:buClr>
                <a:srgbClr val="0000FF"/>
              </a:buClr>
              <a:buFont typeface="Wingdings" panose="05000000000000000000" pitchFamily="2" charset="2"/>
              <a:buChar char="n"/>
            </a:pPr>
            <a:r>
              <a:rPr lang="ja-JP" altLang="en-US" sz="2400" dirty="0">
                <a:latin typeface="+mn-ea"/>
              </a:rPr>
              <a:t>発熱、倦怠感、吐き気、腹痛、下痢など</a:t>
            </a:r>
            <a:endParaRPr lang="en-US" altLang="ja-JP" sz="2400" dirty="0">
              <a:latin typeface="+mn-ea"/>
            </a:endParaRPr>
          </a:p>
          <a:p>
            <a:pPr>
              <a:buClr>
                <a:srgbClr val="0000FF"/>
              </a:buClr>
              <a:buFont typeface="Wingdings" panose="05000000000000000000" pitchFamily="2" charset="2"/>
              <a:buChar char="n"/>
            </a:pPr>
            <a:r>
              <a:rPr lang="ja-JP" altLang="en-US" sz="2400" dirty="0">
                <a:latin typeface="+mn-ea"/>
              </a:rPr>
              <a:t>潜伏時間は</a:t>
            </a:r>
            <a:r>
              <a:rPr lang="ja-JP" altLang="en-US" sz="2400" u="sng" dirty="0">
                <a:solidFill>
                  <a:srgbClr val="FF0000"/>
                </a:solidFill>
                <a:latin typeface="+mn-ea"/>
              </a:rPr>
              <a:t>２～５日</a:t>
            </a:r>
            <a:r>
              <a:rPr lang="ja-JP" altLang="en-US" sz="2400" dirty="0">
                <a:latin typeface="+mn-ea"/>
              </a:rPr>
              <a:t>（平均２～３日）</a:t>
            </a:r>
            <a:endParaRPr lang="en-US" altLang="ja-JP" sz="2400" dirty="0">
              <a:latin typeface="+mn-ea"/>
            </a:endParaRPr>
          </a:p>
          <a:p>
            <a:pPr>
              <a:buClr>
                <a:srgbClr val="0000FF"/>
              </a:buClr>
              <a:buFont typeface="Wingdings" panose="05000000000000000000" pitchFamily="2" charset="2"/>
              <a:buChar char="n"/>
            </a:pPr>
            <a:r>
              <a:rPr lang="ja-JP" altLang="en-US" sz="2400" u="sng" dirty="0">
                <a:solidFill>
                  <a:srgbClr val="FF0000"/>
                </a:solidFill>
                <a:latin typeface="+mn-ea"/>
              </a:rPr>
              <a:t>ギラン・バレー症候群</a:t>
            </a:r>
            <a:r>
              <a:rPr lang="ja-JP" altLang="en-US" sz="2400" dirty="0">
                <a:latin typeface="+mn-ea"/>
              </a:rPr>
              <a:t>を起こす場合がある</a:t>
            </a:r>
            <a:endParaRPr lang="en-US" altLang="ja-JP" sz="2400" dirty="0">
              <a:latin typeface="+mn-ea"/>
            </a:endParaRPr>
          </a:p>
          <a:p>
            <a:pPr marL="0" indent="0">
              <a:buNone/>
            </a:pPr>
            <a:r>
              <a:rPr lang="ja-JP" altLang="en-US" sz="2400" dirty="0">
                <a:latin typeface="+mn-ea"/>
              </a:rPr>
              <a:t>　　　　　　　　神経の障害により、手足の麻痺等を起こす病気</a:t>
            </a:r>
            <a:endParaRPr lang="en-US" altLang="ja-JP" sz="2400" dirty="0">
              <a:latin typeface="+mn-ea"/>
            </a:endParaRPr>
          </a:p>
        </p:txBody>
      </p:sp>
      <p:cxnSp>
        <p:nvCxnSpPr>
          <p:cNvPr id="9" name="カギ線コネクタ 8"/>
          <p:cNvCxnSpPr/>
          <p:nvPr/>
        </p:nvCxnSpPr>
        <p:spPr>
          <a:xfrm>
            <a:off x="971600" y="6190356"/>
            <a:ext cx="864096" cy="288032"/>
          </a:xfrm>
          <a:prstGeom prst="bentConnector3">
            <a:avLst>
              <a:gd name="adj1" fmla="val 216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C8627A51-6854-41F8-9D06-CD9D42A6C7B0}" type="slidenum">
              <a:rPr kumimoji="1" lang="ja-JP" altLang="en-US" smtClean="0"/>
              <a:t>26</a:t>
            </a:fld>
            <a:endParaRPr kumimoji="1" lang="ja-JP" altLang="en-US"/>
          </a:p>
        </p:txBody>
      </p:sp>
    </p:spTree>
    <p:extLst>
      <p:ext uri="{BB962C8B-B14F-4D97-AF65-F5344CB8AC3E}">
        <p14:creationId xmlns:p14="http://schemas.microsoft.com/office/powerpoint/2010/main" val="98748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 y="202630"/>
            <a:ext cx="6995120" cy="850106"/>
          </a:xfrm>
        </p:spPr>
        <p:txBody>
          <a:bodyPr>
            <a:normAutofit fontScale="90000"/>
          </a:bodyPr>
          <a:lstStyle/>
          <a:p>
            <a:r>
              <a:rPr lang="ja-JP" altLang="en-US" sz="4000" b="1" dirty="0">
                <a:solidFill>
                  <a:srgbClr val="009900"/>
                </a:solidFill>
                <a:latin typeface="HGP創英角ﾎﾟｯﾌﾟ体" panose="040B0A00000000000000" pitchFamily="50" charset="-128"/>
                <a:ea typeface="HGP創英角ﾎﾟｯﾌﾟ体" panose="040B0A00000000000000" pitchFamily="50" charset="-128"/>
              </a:rPr>
              <a:t>カンピロバクター</a:t>
            </a:r>
            <a:r>
              <a:rPr lang="en-US" altLang="ja-JP" sz="4000" b="1" dirty="0">
                <a:solidFill>
                  <a:srgbClr val="009900"/>
                </a:solidFill>
                <a:latin typeface="HGP創英角ﾎﾟｯﾌﾟ体" panose="040B0A00000000000000" pitchFamily="50" charset="-128"/>
                <a:ea typeface="HGP創英角ﾎﾟｯﾌﾟ体" panose="040B0A00000000000000" pitchFamily="50" charset="-128"/>
              </a:rPr>
              <a:t>【</a:t>
            </a:r>
            <a:r>
              <a:rPr lang="ja-JP" altLang="en-US" sz="4000" b="1" dirty="0">
                <a:solidFill>
                  <a:srgbClr val="009900"/>
                </a:solidFill>
                <a:latin typeface="HGP創英角ﾎﾟｯﾌﾟ体" panose="040B0A00000000000000" pitchFamily="50" charset="-128"/>
                <a:ea typeface="HGP創英角ﾎﾟｯﾌﾟ体" panose="040B0A00000000000000" pitchFamily="50" charset="-128"/>
              </a:rPr>
              <a:t>予防のポイント</a:t>
            </a:r>
            <a:r>
              <a:rPr lang="en-US" altLang="ja-JP" sz="4000" b="1" dirty="0">
                <a:solidFill>
                  <a:srgbClr val="009900"/>
                </a:solidFill>
                <a:latin typeface="HGP創英角ﾎﾟｯﾌﾟ体" panose="040B0A00000000000000" pitchFamily="50" charset="-128"/>
                <a:ea typeface="HGP創英角ﾎﾟｯﾌﾟ体" panose="040B0A00000000000000" pitchFamily="50" charset="-128"/>
              </a:rPr>
              <a:t>】</a:t>
            </a:r>
            <a:endParaRPr kumimoji="1" lang="ja-JP" altLang="en-US" sz="4000" dirty="0">
              <a:solidFill>
                <a:srgbClr val="00B050"/>
              </a:solidFill>
              <a:latin typeface="HGP創英角ﾎﾟｯﾌﾟ体" panose="040B0A00000000000000" pitchFamily="50" charset="-128"/>
              <a:ea typeface="HGP創英角ﾎﾟｯﾌﾟ体" panose="040B0A00000000000000" pitchFamily="50" charset="-128"/>
            </a:endParaRPr>
          </a:p>
        </p:txBody>
      </p:sp>
      <p:sp>
        <p:nvSpPr>
          <p:cNvPr id="5" name="コンテンツ プレースホルダー 2"/>
          <p:cNvSpPr>
            <a:spLocks noGrp="1"/>
          </p:cNvSpPr>
          <p:nvPr>
            <p:ph idx="1"/>
          </p:nvPr>
        </p:nvSpPr>
        <p:spPr>
          <a:xfrm>
            <a:off x="251520" y="908720"/>
            <a:ext cx="8496944" cy="1850222"/>
          </a:xfrm>
        </p:spPr>
        <p:txBody>
          <a:bodyPr>
            <a:normAutofit fontScale="92500" lnSpcReduction="10000"/>
          </a:bodyPr>
          <a:lstStyle/>
          <a:p>
            <a:pPr marL="0" indent="0">
              <a:buNone/>
            </a:pPr>
            <a:r>
              <a:rPr kumimoji="1" lang="en-US" altLang="ja-JP" sz="2800" dirty="0">
                <a:latin typeface="+mn-ea"/>
              </a:rPr>
              <a:t>【</a:t>
            </a:r>
            <a:r>
              <a:rPr kumimoji="1" lang="ja-JP" altLang="en-US" sz="2800" dirty="0">
                <a:latin typeface="+mn-ea"/>
              </a:rPr>
              <a:t>原因となりやすい食品</a:t>
            </a:r>
            <a:r>
              <a:rPr kumimoji="1" lang="en-US" altLang="ja-JP" sz="2800" dirty="0">
                <a:latin typeface="+mn-ea"/>
              </a:rPr>
              <a:t>】</a:t>
            </a:r>
          </a:p>
          <a:p>
            <a:pPr>
              <a:buClr>
                <a:schemeClr val="tx1"/>
              </a:buClr>
            </a:pPr>
            <a:r>
              <a:rPr kumimoji="1" lang="ja-JP" altLang="en-US" sz="2800" u="sng" dirty="0">
                <a:solidFill>
                  <a:srgbClr val="FF0000"/>
                </a:solidFill>
                <a:latin typeface="+mn-ea"/>
              </a:rPr>
              <a:t>加熱不十分の肉</a:t>
            </a:r>
            <a:r>
              <a:rPr kumimoji="1" lang="ja-JP" altLang="en-US" sz="2800" dirty="0">
                <a:latin typeface="+mn-ea"/>
              </a:rPr>
              <a:t>（特に鶏肉、</a:t>
            </a:r>
            <a:r>
              <a:rPr kumimoji="1" lang="ja-JP" altLang="en-US" sz="2800" u="sng" dirty="0">
                <a:solidFill>
                  <a:srgbClr val="FF0000"/>
                </a:solidFill>
                <a:latin typeface="+mn-ea"/>
              </a:rPr>
              <a:t>牛レバー</a:t>
            </a:r>
            <a:r>
              <a:rPr kumimoji="1" lang="ja-JP" altLang="en-US" sz="2800" dirty="0">
                <a:latin typeface="+mn-ea"/>
              </a:rPr>
              <a:t>）</a:t>
            </a:r>
            <a:endParaRPr kumimoji="1" lang="en-US" altLang="ja-JP" sz="2800" dirty="0">
              <a:latin typeface="+mn-ea"/>
            </a:endParaRPr>
          </a:p>
          <a:p>
            <a:r>
              <a:rPr kumimoji="1" lang="ja-JP" altLang="en-US" sz="2800" dirty="0">
                <a:latin typeface="+mn-ea"/>
              </a:rPr>
              <a:t>肉から汚染を受けた食品</a:t>
            </a:r>
            <a:endParaRPr kumimoji="1" lang="en-US" altLang="ja-JP" sz="2800" dirty="0">
              <a:latin typeface="+mn-ea"/>
            </a:endParaRPr>
          </a:p>
          <a:p>
            <a:r>
              <a:rPr kumimoji="1" lang="ja-JP" altLang="en-US" sz="2800" dirty="0">
                <a:latin typeface="+mn-ea"/>
              </a:rPr>
              <a:t>汚染を受けた</a:t>
            </a:r>
            <a:r>
              <a:rPr kumimoji="1" lang="ja-JP" altLang="en-US" sz="2800" u="sng" dirty="0">
                <a:solidFill>
                  <a:srgbClr val="FF0000"/>
                </a:solidFill>
                <a:latin typeface="+mn-ea"/>
              </a:rPr>
              <a:t>井戸水</a:t>
            </a:r>
            <a:r>
              <a:rPr kumimoji="1" lang="ja-JP" altLang="en-US" sz="2800" dirty="0">
                <a:latin typeface="+mn-ea"/>
              </a:rPr>
              <a:t>や</a:t>
            </a:r>
            <a:r>
              <a:rPr kumimoji="1" lang="ja-JP" altLang="en-US" sz="2800" u="sng" dirty="0">
                <a:solidFill>
                  <a:srgbClr val="FF0000"/>
                </a:solidFill>
                <a:latin typeface="+mn-ea"/>
              </a:rPr>
              <a:t>湧き水</a:t>
            </a:r>
          </a:p>
        </p:txBody>
      </p:sp>
      <p:sp>
        <p:nvSpPr>
          <p:cNvPr id="8" name="コンテンツ プレースホルダー 2"/>
          <p:cNvSpPr txBox="1">
            <a:spLocks/>
          </p:cNvSpPr>
          <p:nvPr/>
        </p:nvSpPr>
        <p:spPr>
          <a:xfrm>
            <a:off x="549063" y="3314601"/>
            <a:ext cx="7551329" cy="978495"/>
          </a:xfrm>
          <a:prstGeom prst="rect">
            <a:avLst/>
          </a:prstGeom>
          <a:ln w="508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rgbClr val="0000FF"/>
              </a:buClr>
              <a:buFont typeface="Wingdings" panose="05000000000000000000" pitchFamily="2" charset="2"/>
              <a:buChar char="n"/>
            </a:pPr>
            <a:r>
              <a:rPr lang="ja-JP" altLang="en-US" sz="2400" u="sng" dirty="0">
                <a:solidFill>
                  <a:srgbClr val="FF0000"/>
                </a:solidFill>
                <a:latin typeface="+mn-ea"/>
              </a:rPr>
              <a:t>鶏肉</a:t>
            </a:r>
            <a:r>
              <a:rPr lang="ja-JP" altLang="en-US" sz="2400" dirty="0">
                <a:latin typeface="+mn-ea"/>
              </a:rPr>
              <a:t>など</a:t>
            </a:r>
            <a:r>
              <a:rPr lang="ja-JP" altLang="en-US" sz="2400" u="sng" dirty="0">
                <a:solidFill>
                  <a:srgbClr val="FF0000"/>
                </a:solidFill>
                <a:latin typeface="+mn-ea"/>
              </a:rPr>
              <a:t>食肉</a:t>
            </a:r>
            <a:r>
              <a:rPr lang="ja-JP" altLang="en-US" sz="2400" dirty="0">
                <a:latin typeface="+mn-ea"/>
              </a:rPr>
              <a:t>は中心部まで十分に加熱殺菌</a:t>
            </a:r>
            <a:endParaRPr lang="en-US" altLang="ja-JP" sz="2400" dirty="0">
              <a:latin typeface="+mn-ea"/>
            </a:endParaRPr>
          </a:p>
          <a:p>
            <a:pPr>
              <a:buClr>
                <a:srgbClr val="0000FF"/>
              </a:buClr>
              <a:buFont typeface="Wingdings" panose="05000000000000000000" pitchFamily="2" charset="2"/>
              <a:buChar char="n"/>
            </a:pPr>
            <a:r>
              <a:rPr lang="ja-JP" altLang="en-US" sz="2400" dirty="0">
                <a:latin typeface="+mn-ea"/>
              </a:rPr>
              <a:t>（</a:t>
            </a:r>
            <a:r>
              <a:rPr lang="ja-JP" altLang="en-US" sz="2400" u="sng" dirty="0">
                <a:solidFill>
                  <a:srgbClr val="FF0000"/>
                </a:solidFill>
                <a:latin typeface="+mn-ea"/>
              </a:rPr>
              <a:t>井戸水</a:t>
            </a:r>
            <a:r>
              <a:rPr lang="ja-JP" altLang="en-US" sz="2400" dirty="0">
                <a:latin typeface="+mn-ea"/>
              </a:rPr>
              <a:t>を使う場合）水の消毒（残留塩素</a:t>
            </a:r>
            <a:r>
              <a:rPr lang="en-US" altLang="ja-JP" sz="2400" dirty="0">
                <a:latin typeface="+mn-ea"/>
              </a:rPr>
              <a:t>0.1ppm</a:t>
            </a:r>
            <a:r>
              <a:rPr lang="ja-JP" altLang="en-US" sz="2400" dirty="0">
                <a:latin typeface="+mn-ea"/>
              </a:rPr>
              <a:t>以上）</a:t>
            </a:r>
            <a:endParaRPr lang="en-US" altLang="ja-JP" sz="2400" dirty="0">
              <a:latin typeface="+mn-ea"/>
            </a:endParaRPr>
          </a:p>
        </p:txBody>
      </p:sp>
      <p:sp>
        <p:nvSpPr>
          <p:cNvPr id="14" name="テキスト ボックス 13"/>
          <p:cNvSpPr txBox="1"/>
          <p:nvPr/>
        </p:nvSpPr>
        <p:spPr>
          <a:xfrm>
            <a:off x="261031" y="2852936"/>
            <a:ext cx="1967644" cy="461665"/>
          </a:xfrm>
          <a:prstGeom prst="rect">
            <a:avLst/>
          </a:prstGeom>
          <a:solidFill>
            <a:schemeClr val="bg1"/>
          </a:solidFill>
          <a:ln w="63500">
            <a:solidFill>
              <a:srgbClr val="FF0000"/>
            </a:solidFill>
          </a:ln>
        </p:spPr>
        <p:txBody>
          <a:bodyPr wrap="square" rtlCol="0" anchor="ctr" anchorCtr="1">
            <a:spAutoFit/>
          </a:bodyPr>
          <a:lstStyle/>
          <a:p>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つけない</a:t>
            </a:r>
            <a:endParaRPr kumimoji="1" lang="ja-JP" altLang="en-US" sz="2400"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5" name="コンテンツ プレースホルダー 2"/>
          <p:cNvSpPr txBox="1">
            <a:spLocks/>
          </p:cNvSpPr>
          <p:nvPr/>
        </p:nvSpPr>
        <p:spPr>
          <a:xfrm>
            <a:off x="549063" y="4797152"/>
            <a:ext cx="7551329" cy="1944216"/>
          </a:xfrm>
          <a:prstGeom prst="rect">
            <a:avLst/>
          </a:prstGeom>
          <a:ln w="508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rgbClr val="0000FF"/>
              </a:buClr>
              <a:buFont typeface="Wingdings" panose="05000000000000000000" pitchFamily="2" charset="2"/>
              <a:buChar char="n"/>
            </a:pPr>
            <a:r>
              <a:rPr lang="ja-JP" altLang="en-US" sz="2400" dirty="0">
                <a:latin typeface="+mn-ea"/>
              </a:rPr>
              <a:t>調理器具の</a:t>
            </a:r>
            <a:r>
              <a:rPr lang="ja-JP" altLang="en-US" sz="2400" u="sng" dirty="0">
                <a:solidFill>
                  <a:srgbClr val="FF0000"/>
                </a:solidFill>
                <a:latin typeface="+mn-ea"/>
              </a:rPr>
              <a:t>使い分け</a:t>
            </a:r>
            <a:r>
              <a:rPr lang="ja-JP" altLang="en-US" sz="2400" dirty="0">
                <a:latin typeface="+mn-ea"/>
              </a:rPr>
              <a:t>（肉用・野菜用など）</a:t>
            </a:r>
            <a:endParaRPr lang="en-US" altLang="ja-JP" sz="2400" dirty="0">
              <a:latin typeface="+mn-ea"/>
            </a:endParaRPr>
          </a:p>
          <a:p>
            <a:pPr>
              <a:buClr>
                <a:srgbClr val="0000FF"/>
              </a:buClr>
              <a:buFont typeface="Wingdings" panose="05000000000000000000" pitchFamily="2" charset="2"/>
              <a:buChar char="n"/>
            </a:pPr>
            <a:r>
              <a:rPr lang="ja-JP" altLang="en-US" sz="2400" dirty="0">
                <a:latin typeface="+mn-ea"/>
              </a:rPr>
              <a:t>調理器具は</a:t>
            </a:r>
            <a:r>
              <a:rPr lang="ja-JP" altLang="en-US" sz="2400" u="sng" dirty="0">
                <a:solidFill>
                  <a:srgbClr val="FF0000"/>
                </a:solidFill>
                <a:latin typeface="+mn-ea"/>
              </a:rPr>
              <a:t>洗浄・消毒</a:t>
            </a:r>
            <a:r>
              <a:rPr lang="ja-JP" altLang="en-US" sz="2400" dirty="0">
                <a:latin typeface="+mn-ea"/>
              </a:rPr>
              <a:t>し、十分乾燥する</a:t>
            </a:r>
            <a:endParaRPr lang="en-US" altLang="ja-JP" sz="2400" dirty="0">
              <a:latin typeface="+mn-ea"/>
            </a:endParaRPr>
          </a:p>
          <a:p>
            <a:pPr>
              <a:buClr>
                <a:srgbClr val="0000FF"/>
              </a:buClr>
              <a:buFont typeface="Wingdings" panose="05000000000000000000" pitchFamily="2" charset="2"/>
              <a:buChar char="n"/>
            </a:pPr>
            <a:r>
              <a:rPr lang="ja-JP" altLang="en-US" sz="2400" dirty="0">
                <a:latin typeface="+mn-ea"/>
              </a:rPr>
              <a:t>焼肉の際、</a:t>
            </a:r>
            <a:r>
              <a:rPr lang="ja-JP" altLang="en-US" sz="2400" u="sng" dirty="0">
                <a:solidFill>
                  <a:srgbClr val="FF0000"/>
                </a:solidFill>
                <a:latin typeface="+mn-ea"/>
              </a:rPr>
              <a:t>生肉を扱う箸と食べる箸を別</a:t>
            </a:r>
            <a:r>
              <a:rPr lang="ja-JP" altLang="en-US" sz="2400" dirty="0">
                <a:latin typeface="+mn-ea"/>
              </a:rPr>
              <a:t>にする</a:t>
            </a:r>
            <a:endParaRPr lang="en-US" altLang="ja-JP" sz="2400" dirty="0">
              <a:latin typeface="+mn-ea"/>
            </a:endParaRPr>
          </a:p>
          <a:p>
            <a:pPr>
              <a:buClr>
                <a:srgbClr val="0000FF"/>
              </a:buClr>
              <a:buFont typeface="Wingdings" panose="05000000000000000000" pitchFamily="2" charset="2"/>
              <a:buChar char="n"/>
            </a:pPr>
            <a:r>
              <a:rPr lang="ja-JP" altLang="en-US" sz="2400" dirty="0">
                <a:latin typeface="+mn-ea"/>
              </a:rPr>
              <a:t>生肉を触った後は、必ず</a:t>
            </a:r>
            <a:r>
              <a:rPr lang="ja-JP" altLang="en-US" sz="2400" u="sng" dirty="0">
                <a:solidFill>
                  <a:srgbClr val="FF0000"/>
                </a:solidFill>
                <a:latin typeface="+mn-ea"/>
              </a:rPr>
              <a:t>手洗い</a:t>
            </a:r>
            <a:r>
              <a:rPr lang="ja-JP" altLang="en-US" sz="2400" dirty="0">
                <a:latin typeface="+mn-ea"/>
              </a:rPr>
              <a:t>をする</a:t>
            </a:r>
            <a:endParaRPr lang="en-US" altLang="ja-JP" sz="2400" dirty="0">
              <a:latin typeface="+mn-ea"/>
            </a:endParaRPr>
          </a:p>
          <a:p>
            <a:pPr>
              <a:buClr>
                <a:srgbClr val="0000FF"/>
              </a:buClr>
              <a:buFont typeface="Wingdings" panose="05000000000000000000" pitchFamily="2" charset="2"/>
              <a:buChar char="n"/>
            </a:pPr>
            <a:endParaRPr lang="en-US" altLang="ja-JP" sz="2400" dirty="0">
              <a:latin typeface="+mn-ea"/>
            </a:endParaRPr>
          </a:p>
          <a:p>
            <a:pPr marL="0" indent="0">
              <a:buNone/>
            </a:pPr>
            <a:endParaRPr lang="en-US" altLang="ja-JP" sz="2800" dirty="0">
              <a:latin typeface="+mn-ea"/>
            </a:endParaRPr>
          </a:p>
          <a:p>
            <a:pPr marL="0" indent="0">
              <a:buNone/>
            </a:pPr>
            <a:endParaRPr lang="en-US" altLang="ja-JP" sz="2800" dirty="0">
              <a:latin typeface="+mn-ea"/>
            </a:endParaRPr>
          </a:p>
        </p:txBody>
      </p:sp>
      <p:sp>
        <p:nvSpPr>
          <p:cNvPr id="9" name="テキスト ボックス 8"/>
          <p:cNvSpPr txBox="1"/>
          <p:nvPr/>
        </p:nvSpPr>
        <p:spPr>
          <a:xfrm>
            <a:off x="261031" y="4365104"/>
            <a:ext cx="1967644" cy="461665"/>
          </a:xfrm>
          <a:prstGeom prst="rect">
            <a:avLst/>
          </a:prstGeom>
          <a:solidFill>
            <a:schemeClr val="bg1"/>
          </a:solidFill>
          <a:ln w="63500">
            <a:solidFill>
              <a:srgbClr val="00B0F0"/>
            </a:solidFill>
          </a:ln>
        </p:spPr>
        <p:txBody>
          <a:bodyPr wrap="square" rtlCol="0" anchor="ctr" anchorCtr="1">
            <a:spAutoFit/>
          </a:bodyPr>
          <a:lstStyle/>
          <a:p>
            <a:r>
              <a:rPr lang="ja-JP" altLang="en-US" sz="2400" dirty="0">
                <a:solidFill>
                  <a:srgbClr val="00B0F0"/>
                </a:solidFill>
                <a:latin typeface="HGP創英角ｺﾞｼｯｸUB" panose="020B0900000000000000" pitchFamily="50" charset="-128"/>
                <a:ea typeface="HGP創英角ｺﾞｼｯｸUB" panose="020B0900000000000000" pitchFamily="50" charset="-128"/>
              </a:rPr>
              <a:t>やっつける</a:t>
            </a:r>
            <a:endParaRPr kumimoji="1" lang="ja-JP" altLang="en-US" sz="24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C8627A51-6854-41F8-9D06-CD9D42A6C7B0}" type="slidenum">
              <a:rPr kumimoji="1" lang="ja-JP" altLang="en-US" smtClean="0"/>
              <a:t>27</a:t>
            </a:fld>
            <a:endParaRPr kumimoji="1" lang="ja-JP" altLang="en-US"/>
          </a:p>
        </p:txBody>
      </p:sp>
    </p:spTree>
    <p:extLst>
      <p:ext uri="{BB962C8B-B14F-4D97-AF65-F5344CB8AC3E}">
        <p14:creationId xmlns:p14="http://schemas.microsoft.com/office/powerpoint/2010/main" val="888302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89576" y="152739"/>
            <a:ext cx="4176464" cy="588644"/>
          </a:xfrm>
          <a:noFill/>
        </p:spPr>
        <p:txBody>
          <a:bodyPr>
            <a:noAutofit/>
          </a:bodyPr>
          <a:lstStyle/>
          <a:p>
            <a:r>
              <a:rPr kumimoji="1" lang="ja-JP" altLang="en-US" sz="3200" dirty="0">
                <a:solidFill>
                  <a:srgbClr val="002060"/>
                </a:solidFill>
                <a:latin typeface="HGP創英角ﾎﾟｯﾌﾟ体" panose="040B0A00000000000000" pitchFamily="50" charset="-128"/>
                <a:ea typeface="HGP創英角ﾎﾟｯﾌﾟ体" panose="040B0A00000000000000" pitchFamily="50" charset="-128"/>
              </a:rPr>
              <a:t>（４）ウエルシュ菌</a:t>
            </a:r>
          </a:p>
        </p:txBody>
      </p:sp>
      <p:sp>
        <p:nvSpPr>
          <p:cNvPr id="7" name="テキスト ボックス 6"/>
          <p:cNvSpPr txBox="1"/>
          <p:nvPr/>
        </p:nvSpPr>
        <p:spPr>
          <a:xfrm>
            <a:off x="189576" y="940934"/>
            <a:ext cx="902811" cy="523220"/>
          </a:xfrm>
          <a:prstGeom prst="rect">
            <a:avLst/>
          </a:prstGeom>
          <a:solidFill>
            <a:schemeClr val="bg1"/>
          </a:solidFill>
          <a:ln w="38100">
            <a:solidFill>
              <a:srgbClr val="0000CC"/>
            </a:solidFill>
          </a:ln>
        </p:spPr>
        <p:txBody>
          <a:bodyPr wrap="none" rtlCol="0">
            <a:spAutoFit/>
          </a:bodyPr>
          <a:lstStyle/>
          <a:p>
            <a:r>
              <a:rPr lang="ja-JP" altLang="en-US" sz="2800" dirty="0">
                <a:solidFill>
                  <a:srgbClr val="0000CC"/>
                </a:solidFill>
              </a:rPr>
              <a:t>事例</a:t>
            </a:r>
            <a:endParaRPr kumimoji="1" lang="ja-JP" altLang="en-US" sz="2800" dirty="0">
              <a:solidFill>
                <a:srgbClr val="0000CC"/>
              </a:solidFill>
            </a:endParaRPr>
          </a:p>
        </p:txBody>
      </p:sp>
      <p:sp>
        <p:nvSpPr>
          <p:cNvPr id="28" name="タイトル 1"/>
          <p:cNvSpPr txBox="1">
            <a:spLocks/>
          </p:cNvSpPr>
          <p:nvPr/>
        </p:nvSpPr>
        <p:spPr>
          <a:xfrm>
            <a:off x="1203635" y="709616"/>
            <a:ext cx="7312794" cy="9038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200" b="1" spc="-100" dirty="0">
                <a:solidFill>
                  <a:srgbClr val="009900"/>
                </a:solidFill>
                <a:latin typeface="+mj-ea"/>
              </a:rPr>
              <a:t>加熱後の温度管理不備で菌が増殖</a:t>
            </a:r>
          </a:p>
        </p:txBody>
      </p:sp>
      <p:sp>
        <p:nvSpPr>
          <p:cNvPr id="29" name="コンテンツ プレースホルダー 2"/>
          <p:cNvSpPr>
            <a:spLocks noGrp="1"/>
          </p:cNvSpPr>
          <p:nvPr>
            <p:ph idx="1"/>
          </p:nvPr>
        </p:nvSpPr>
        <p:spPr>
          <a:xfrm>
            <a:off x="827584" y="1774527"/>
            <a:ext cx="8064896" cy="2167794"/>
          </a:xfrm>
        </p:spPr>
        <p:txBody>
          <a:bodyPr>
            <a:normAutofit/>
          </a:bodyPr>
          <a:lstStyle/>
          <a:p>
            <a:pPr>
              <a:buClr>
                <a:srgbClr val="0000FF"/>
              </a:buClr>
              <a:buFont typeface="Wingdings" panose="05000000000000000000" pitchFamily="2" charset="2"/>
              <a:buChar char="n"/>
            </a:pPr>
            <a:r>
              <a:rPr kumimoji="1" lang="ja-JP" altLang="en-US" sz="2800" dirty="0"/>
              <a:t>発生年月：平成</a:t>
            </a:r>
            <a:r>
              <a:rPr kumimoji="1" lang="en-US" altLang="ja-JP" sz="2800" dirty="0"/>
              <a:t>20</a:t>
            </a:r>
            <a:r>
              <a:rPr kumimoji="1" lang="ja-JP" altLang="en-US" sz="2800" dirty="0"/>
              <a:t>年</a:t>
            </a:r>
            <a:r>
              <a:rPr kumimoji="1" lang="ja-JP" altLang="en-US" sz="2800" u="sng" dirty="0">
                <a:solidFill>
                  <a:srgbClr val="FF0000"/>
                </a:solidFill>
              </a:rPr>
              <a:t>５月</a:t>
            </a:r>
            <a:endParaRPr lang="en-US" altLang="ja-JP" sz="2800" u="sng" dirty="0">
              <a:solidFill>
                <a:srgbClr val="FF0000"/>
              </a:solidFill>
            </a:endParaRPr>
          </a:p>
          <a:p>
            <a:pPr>
              <a:buClr>
                <a:srgbClr val="0000FF"/>
              </a:buClr>
              <a:buFont typeface="Wingdings" panose="05000000000000000000" pitchFamily="2" charset="2"/>
              <a:buChar char="n"/>
            </a:pPr>
            <a:r>
              <a:rPr kumimoji="1" lang="ja-JP" altLang="en-US" sz="2800" dirty="0"/>
              <a:t>原因施設：飲食店（県内）</a:t>
            </a:r>
            <a:endParaRPr kumimoji="1" lang="en-US" altLang="ja-JP" sz="2800" dirty="0"/>
          </a:p>
          <a:p>
            <a:pPr>
              <a:buClr>
                <a:srgbClr val="0000FF"/>
              </a:buClr>
              <a:buFont typeface="Wingdings" panose="05000000000000000000" pitchFamily="2" charset="2"/>
              <a:buChar char="n"/>
            </a:pPr>
            <a:r>
              <a:rPr kumimoji="1" lang="ja-JP" altLang="en-US" sz="2800" dirty="0"/>
              <a:t>患者数　 ：</a:t>
            </a:r>
            <a:r>
              <a:rPr kumimoji="1" lang="ja-JP" altLang="en-US" sz="2800" u="sng" dirty="0">
                <a:solidFill>
                  <a:srgbClr val="FF0000"/>
                </a:solidFill>
              </a:rPr>
              <a:t>３９７人（幼稚園児・職員）</a:t>
            </a:r>
            <a:endParaRPr kumimoji="1" lang="en-US" altLang="ja-JP" sz="2800" u="sng" dirty="0">
              <a:solidFill>
                <a:srgbClr val="FF0000"/>
              </a:solidFill>
            </a:endParaRPr>
          </a:p>
          <a:p>
            <a:pPr>
              <a:buClr>
                <a:srgbClr val="0000FF"/>
              </a:buClr>
              <a:buFont typeface="Wingdings" panose="05000000000000000000" pitchFamily="2" charset="2"/>
              <a:buChar char="n"/>
            </a:pPr>
            <a:r>
              <a:rPr kumimoji="1" lang="ja-JP" altLang="en-US" sz="2800" dirty="0"/>
              <a:t>原因食品：給食で提供された</a:t>
            </a:r>
            <a:r>
              <a:rPr kumimoji="1" lang="ja-JP" altLang="en-US" sz="2800" u="sng" dirty="0">
                <a:solidFill>
                  <a:srgbClr val="FF0000"/>
                </a:solidFill>
              </a:rPr>
              <a:t>肉じゃが</a:t>
            </a:r>
            <a:endParaRPr kumimoji="1" lang="en-US" altLang="ja-JP" sz="2800" dirty="0"/>
          </a:p>
        </p:txBody>
      </p:sp>
      <p:sp>
        <p:nvSpPr>
          <p:cNvPr id="16" name="コンテンツ プレースホルダー 2"/>
          <p:cNvSpPr txBox="1">
            <a:spLocks/>
          </p:cNvSpPr>
          <p:nvPr/>
        </p:nvSpPr>
        <p:spPr>
          <a:xfrm>
            <a:off x="323528" y="4224138"/>
            <a:ext cx="8352928" cy="1941166"/>
          </a:xfrm>
          <a:prstGeom prst="rect">
            <a:avLst/>
          </a:prstGeom>
          <a:ln w="25400">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0000FF"/>
              </a:buClr>
              <a:buNone/>
            </a:pPr>
            <a:r>
              <a:rPr lang="en-US" altLang="ja-JP" sz="2400" dirty="0"/>
              <a:t>【</a:t>
            </a:r>
            <a:r>
              <a:rPr lang="ja-JP" altLang="en-US" sz="2400" dirty="0"/>
              <a:t>問題点</a:t>
            </a:r>
            <a:r>
              <a:rPr lang="en-US" altLang="ja-JP" sz="2400" dirty="0"/>
              <a:t>】</a:t>
            </a:r>
            <a:endParaRPr lang="ja-JP" altLang="en-US" sz="2400" dirty="0"/>
          </a:p>
          <a:p>
            <a:pPr>
              <a:lnSpc>
                <a:spcPct val="120000"/>
              </a:lnSpc>
            </a:pPr>
            <a:r>
              <a:rPr lang="ja-JP" altLang="en-US" sz="2400" dirty="0"/>
              <a:t>肉</a:t>
            </a:r>
            <a:r>
              <a:rPr lang="ja-JP" altLang="en-US" sz="2400" dirty="0" err="1"/>
              <a:t>じゃが</a:t>
            </a:r>
            <a:r>
              <a:rPr lang="ja-JP" altLang="en-US" sz="2400" dirty="0"/>
              <a:t>残品と患者便から、</a:t>
            </a:r>
            <a:r>
              <a:rPr lang="ja-JP" altLang="en-US" sz="2400" u="sng" dirty="0">
                <a:solidFill>
                  <a:srgbClr val="FF0000"/>
                </a:solidFill>
              </a:rPr>
              <a:t>毒素産生型（エンテロトキシン）のウェルシュ菌</a:t>
            </a:r>
            <a:r>
              <a:rPr lang="ja-JP" altLang="en-US" sz="2400" dirty="0"/>
              <a:t>を検出</a:t>
            </a:r>
          </a:p>
          <a:p>
            <a:r>
              <a:rPr lang="ja-JP" altLang="en-US" sz="2400" dirty="0"/>
              <a:t>肉</a:t>
            </a:r>
            <a:r>
              <a:rPr lang="ja-JP" altLang="en-US" sz="2400" dirty="0" err="1"/>
              <a:t>じゃがは</a:t>
            </a:r>
            <a:r>
              <a:rPr lang="ja-JP" altLang="en-US" sz="2400" u="sng" dirty="0">
                <a:solidFill>
                  <a:srgbClr val="FF0000"/>
                </a:solidFill>
              </a:rPr>
              <a:t>提供前日に調理</a:t>
            </a:r>
            <a:r>
              <a:rPr lang="ja-JP" altLang="en-US" sz="2400" dirty="0"/>
              <a:t>されていた。</a:t>
            </a:r>
          </a:p>
          <a:p>
            <a:endParaRPr lang="ja-JP" altLang="en-US" sz="2400" dirty="0"/>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28</a:t>
            </a:fld>
            <a:endParaRPr kumimoji="1" lang="ja-JP" altLang="en-US"/>
          </a:p>
        </p:txBody>
      </p:sp>
    </p:spTree>
    <p:extLst>
      <p:ext uri="{BB962C8B-B14F-4D97-AF65-F5344CB8AC3E}">
        <p14:creationId xmlns:p14="http://schemas.microsoft.com/office/powerpoint/2010/main" val="3185125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15668" r="15647"/>
          <a:stretch/>
        </p:blipFill>
        <p:spPr>
          <a:xfrm>
            <a:off x="395537" y="1230793"/>
            <a:ext cx="8458724" cy="5627207"/>
          </a:xfrm>
          <a:prstGeom prst="rect">
            <a:avLst/>
          </a:prstGeom>
        </p:spPr>
      </p:pic>
      <p:sp>
        <p:nvSpPr>
          <p:cNvPr id="11" name="正方形/長方形 10"/>
          <p:cNvSpPr/>
          <p:nvPr/>
        </p:nvSpPr>
        <p:spPr bwMode="white">
          <a:xfrm>
            <a:off x="3419872" y="6021288"/>
            <a:ext cx="4449322" cy="836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bwMode="white">
          <a:xfrm>
            <a:off x="2185330" y="978159"/>
            <a:ext cx="5266990" cy="612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783389" y="1003804"/>
            <a:ext cx="6126656" cy="587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a:spLocks noGrp="1"/>
          </p:cNvSpPr>
          <p:nvPr>
            <p:ph type="title"/>
          </p:nvPr>
        </p:nvSpPr>
        <p:spPr>
          <a:xfrm>
            <a:off x="251520" y="44624"/>
            <a:ext cx="8352928" cy="655230"/>
          </a:xfrm>
        </p:spPr>
        <p:txBody>
          <a:bodyPr>
            <a:noAutofit/>
          </a:bodyPr>
          <a:lstStyle/>
          <a:p>
            <a:pPr lvl="0" algn="l">
              <a:spcBef>
                <a:spcPts val="0"/>
              </a:spcBef>
            </a:pPr>
            <a:r>
              <a:rPr lang="ja-JP" altLang="en-US" sz="3000" b="1" dirty="0">
                <a:solidFill>
                  <a:srgbClr val="009900"/>
                </a:solidFill>
                <a:latin typeface="HGP創英角ﾎﾟｯﾌﾟ体" panose="040B0A00000000000000" pitchFamily="50" charset="-128"/>
                <a:ea typeface="HGP創英角ﾎﾟｯﾌﾟ体" panose="040B0A00000000000000" pitchFamily="50" charset="-128"/>
                <a:cs typeface="+mn-cs"/>
              </a:rPr>
              <a:t>再加熱</a:t>
            </a:r>
            <a:r>
              <a:rPr lang="ja-JP" altLang="en-US" sz="3000" dirty="0">
                <a:solidFill>
                  <a:srgbClr val="009900"/>
                </a:solidFill>
                <a:latin typeface="HGP創英角ﾎﾟｯﾌﾟ体" panose="040B0A00000000000000" pitchFamily="50" charset="-128"/>
                <a:ea typeface="HGP創英角ﾎﾟｯﾌﾟ体" panose="040B0A00000000000000" pitchFamily="50" charset="-128"/>
                <a:cs typeface="+mn-cs"/>
              </a:rPr>
              <a:t>する</a:t>
            </a:r>
            <a:r>
              <a:rPr lang="ja-JP" altLang="en-US" sz="3000" b="1" dirty="0">
                <a:solidFill>
                  <a:srgbClr val="009900"/>
                </a:solidFill>
                <a:latin typeface="HGP創英角ﾎﾟｯﾌﾟ体" panose="040B0A00000000000000" pitchFamily="50" charset="-128"/>
                <a:ea typeface="HGP創英角ﾎﾟｯﾌﾟ体" panose="040B0A00000000000000" pitchFamily="50" charset="-128"/>
                <a:cs typeface="+mn-cs"/>
              </a:rPr>
              <a:t>食品の調理工程とウエルシュ菌の状態</a:t>
            </a:r>
            <a:endParaRPr kumimoji="1" lang="ja-JP" altLang="en-US" sz="3000" u="sng" dirty="0">
              <a:solidFill>
                <a:srgbClr val="00B050"/>
              </a:solidFill>
              <a:latin typeface="HGP創英角ﾎﾟｯﾌﾟ体" panose="040B0A00000000000000" pitchFamily="50" charset="-128"/>
              <a:ea typeface="HGP創英角ﾎﾟｯﾌﾟ体" panose="040B0A00000000000000" pitchFamily="50" charset="-128"/>
            </a:endParaRPr>
          </a:p>
        </p:txBody>
      </p:sp>
      <p:sp>
        <p:nvSpPr>
          <p:cNvPr id="2" name="楕円 1"/>
          <p:cNvSpPr/>
          <p:nvPr/>
        </p:nvSpPr>
        <p:spPr>
          <a:xfrm>
            <a:off x="5004048" y="699854"/>
            <a:ext cx="2550718" cy="89095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FFFF00"/>
                </a:solidFill>
              </a:rPr>
              <a:t>【</a:t>
            </a:r>
            <a:r>
              <a:rPr lang="ja-JP" altLang="en-US" sz="1400" b="1" dirty="0">
                <a:solidFill>
                  <a:srgbClr val="FFFF00"/>
                </a:solidFill>
              </a:rPr>
              <a:t>問題点②</a:t>
            </a:r>
            <a:r>
              <a:rPr lang="en-US" altLang="ja-JP" sz="1400" b="1" dirty="0">
                <a:solidFill>
                  <a:srgbClr val="FFFF00"/>
                </a:solidFill>
              </a:rPr>
              <a:t>】</a:t>
            </a:r>
          </a:p>
          <a:p>
            <a:pPr algn="ctr"/>
            <a:r>
              <a:rPr kumimoji="1" lang="ja-JP" altLang="en-US" sz="2400" b="1" dirty="0"/>
              <a:t>加熱不足</a:t>
            </a:r>
          </a:p>
        </p:txBody>
      </p:sp>
      <p:sp>
        <p:nvSpPr>
          <p:cNvPr id="7" name="楕円 6"/>
          <p:cNvSpPr/>
          <p:nvPr/>
        </p:nvSpPr>
        <p:spPr>
          <a:xfrm>
            <a:off x="3970708" y="5949280"/>
            <a:ext cx="3584058" cy="86487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400" b="1" dirty="0">
                <a:solidFill>
                  <a:srgbClr val="FFFF00"/>
                </a:solidFill>
              </a:rPr>
              <a:t>【</a:t>
            </a:r>
            <a:r>
              <a:rPr lang="ja-JP" altLang="en-US" sz="1400" b="1" dirty="0">
                <a:solidFill>
                  <a:srgbClr val="FFFF00"/>
                </a:solidFill>
              </a:rPr>
              <a:t>問題点③</a:t>
            </a:r>
            <a:r>
              <a:rPr lang="en-US" altLang="ja-JP" sz="1400" b="1" dirty="0">
                <a:solidFill>
                  <a:srgbClr val="FFFF00"/>
                </a:solidFill>
              </a:rPr>
              <a:t>】</a:t>
            </a:r>
          </a:p>
          <a:p>
            <a:pPr algn="ctr"/>
            <a:r>
              <a:rPr lang="ja-JP" altLang="en-US" sz="2400" b="1" dirty="0"/>
              <a:t>長時間の室温放置</a:t>
            </a:r>
            <a:endParaRPr kumimoji="1" lang="ja-JP" altLang="en-US" sz="2400" b="1" dirty="0"/>
          </a:p>
        </p:txBody>
      </p:sp>
      <p:sp>
        <p:nvSpPr>
          <p:cNvPr id="9" name="楕円 8"/>
          <p:cNvSpPr/>
          <p:nvPr/>
        </p:nvSpPr>
        <p:spPr>
          <a:xfrm>
            <a:off x="2082884" y="978159"/>
            <a:ext cx="2805742" cy="61267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FFFF00"/>
                </a:solidFill>
              </a:rPr>
              <a:t>【</a:t>
            </a:r>
            <a:r>
              <a:rPr kumimoji="1" lang="ja-JP" altLang="en-US" sz="1400" b="1" dirty="0">
                <a:solidFill>
                  <a:srgbClr val="FFFF00"/>
                </a:solidFill>
              </a:rPr>
              <a:t>問題点①</a:t>
            </a:r>
            <a:r>
              <a:rPr kumimoji="1" lang="en-US" altLang="ja-JP" sz="1400" b="1" dirty="0">
                <a:solidFill>
                  <a:srgbClr val="FFFF00"/>
                </a:solidFill>
              </a:rPr>
              <a:t>】</a:t>
            </a:r>
          </a:p>
          <a:p>
            <a:pPr algn="ctr"/>
            <a:r>
              <a:rPr kumimoji="1" lang="ja-JP" altLang="en-US" sz="2400" b="1" dirty="0"/>
              <a:t>緩慢な冷却</a:t>
            </a:r>
          </a:p>
        </p:txBody>
      </p:sp>
      <p:sp>
        <p:nvSpPr>
          <p:cNvPr id="4" name="スライド番号プレースホルダー 3"/>
          <p:cNvSpPr>
            <a:spLocks noGrp="1"/>
          </p:cNvSpPr>
          <p:nvPr>
            <p:ph type="sldNum" sz="quarter" idx="12"/>
          </p:nvPr>
        </p:nvSpPr>
        <p:spPr/>
        <p:txBody>
          <a:bodyPr/>
          <a:lstStyle/>
          <a:p>
            <a:fld id="{C8627A51-6854-41F8-9D06-CD9D42A6C7B0}" type="slidenum">
              <a:rPr kumimoji="1" lang="ja-JP" altLang="en-US" smtClean="0"/>
              <a:t>29</a:t>
            </a:fld>
            <a:endParaRPr kumimoji="1" lang="ja-JP" altLang="en-US"/>
          </a:p>
        </p:txBody>
      </p:sp>
    </p:spTree>
    <p:extLst>
      <p:ext uri="{BB962C8B-B14F-4D97-AF65-F5344CB8AC3E}">
        <p14:creationId xmlns:p14="http://schemas.microsoft.com/office/powerpoint/2010/main" val="202805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241" y="-19263"/>
            <a:ext cx="8229600" cy="1143000"/>
          </a:xfrm>
        </p:spPr>
        <p:txBody>
          <a:bodyPr>
            <a:noAutofit/>
          </a:bodyPr>
          <a:lstStyle/>
          <a:p>
            <a:pPr algn="l"/>
            <a:r>
              <a:rPr kumimoji="1" lang="ja-JP" altLang="en-US" sz="3600" b="1" u="sng" dirty="0">
                <a:solidFill>
                  <a:srgbClr val="009900"/>
                </a:solidFill>
              </a:rPr>
              <a:t>講習会資料の内容</a:t>
            </a:r>
          </a:p>
        </p:txBody>
      </p:sp>
      <p:sp>
        <p:nvSpPr>
          <p:cNvPr id="5" name="コンテンツ プレースホルダー 4"/>
          <p:cNvSpPr>
            <a:spLocks noGrp="1"/>
          </p:cNvSpPr>
          <p:nvPr>
            <p:ph idx="1"/>
          </p:nvPr>
        </p:nvSpPr>
        <p:spPr>
          <a:xfrm>
            <a:off x="395536" y="1844824"/>
            <a:ext cx="8136904" cy="3980594"/>
          </a:xfrm>
          <a:ln w="38100">
            <a:noFill/>
          </a:ln>
        </p:spPr>
        <p:txBody>
          <a:bodyPr>
            <a:normAutofit lnSpcReduction="10000"/>
          </a:bodyPr>
          <a:lstStyle/>
          <a:p>
            <a:pPr marL="354013" indent="-354013">
              <a:buNone/>
            </a:pPr>
            <a:r>
              <a:rPr kumimoji="1" lang="ja-JP" altLang="en-US" sz="2800" dirty="0"/>
              <a:t>①弁当・惣菜等を仕入れて、そのまま食品表示が付いた容器包装のまま販売する場合、</a:t>
            </a:r>
            <a:r>
              <a:rPr kumimoji="1" lang="ja-JP" altLang="en-US" sz="2800" dirty="0">
                <a:solidFill>
                  <a:srgbClr val="FF0000"/>
                </a:solidFill>
              </a:rPr>
              <a:t>「講習会の受講」も「届出」も不要</a:t>
            </a:r>
            <a:r>
              <a:rPr kumimoji="1" lang="ja-JP" altLang="en-US" sz="2800" dirty="0"/>
              <a:t>になりました。</a:t>
            </a:r>
            <a:endParaRPr kumimoji="1" lang="en-US" altLang="ja-JP" sz="2800" dirty="0"/>
          </a:p>
          <a:p>
            <a:pPr marL="0" indent="0">
              <a:buNone/>
            </a:pPr>
            <a:endParaRPr lang="en-US" altLang="ja-JP" sz="2800" dirty="0"/>
          </a:p>
          <a:p>
            <a:pPr marL="354013" indent="-354013">
              <a:buNone/>
            </a:pPr>
            <a:r>
              <a:rPr kumimoji="1" lang="ja-JP" altLang="en-US" sz="2800" dirty="0"/>
              <a:t>②</a:t>
            </a:r>
            <a:r>
              <a:rPr kumimoji="1" lang="ja-JP" altLang="en-US" sz="2800" dirty="0">
                <a:solidFill>
                  <a:srgbClr val="FF0000"/>
                </a:solidFill>
              </a:rPr>
              <a:t>食品衛生責任者の有資格者</a:t>
            </a:r>
            <a:r>
              <a:rPr kumimoji="1" lang="ja-JP" altLang="en-US" sz="2000" dirty="0"/>
              <a:t>（</a:t>
            </a:r>
            <a:r>
              <a:rPr kumimoji="1" lang="ja-JP" altLang="en-US" sz="1600" dirty="0"/>
              <a:t>医師、歯科医師、薬剤師、獣医師</a:t>
            </a:r>
            <a:r>
              <a:rPr kumimoji="1" lang="ja-JP" altLang="en-US" sz="2000" dirty="0"/>
              <a:t>、調理師、栄養士、製菓衛生師、食品衛生責任者養成講習会受講者等）</a:t>
            </a:r>
            <a:r>
              <a:rPr kumimoji="1" lang="ja-JP" altLang="en-US" sz="2800" dirty="0"/>
              <a:t>を食品取扱責任者とする場合は、</a:t>
            </a:r>
            <a:r>
              <a:rPr kumimoji="1" lang="ja-JP" altLang="en-US" sz="2800" dirty="0">
                <a:solidFill>
                  <a:srgbClr val="FF0000"/>
                </a:solidFill>
              </a:rPr>
              <a:t>講習会の受講は不要</a:t>
            </a:r>
            <a:r>
              <a:rPr kumimoji="1" lang="ja-JP" altLang="en-US" sz="2800" dirty="0"/>
              <a:t>になりました。</a:t>
            </a:r>
            <a:endParaRPr kumimoji="1" lang="en-US" altLang="ja-JP" sz="2800" dirty="0"/>
          </a:p>
          <a:p>
            <a:pPr marL="0" indent="354013">
              <a:buNone/>
            </a:pPr>
            <a:r>
              <a:rPr kumimoji="1" lang="en-US" altLang="ja-JP" sz="2800" dirty="0"/>
              <a:t>※</a:t>
            </a:r>
            <a:r>
              <a:rPr kumimoji="1" lang="ja-JP" altLang="en-US" sz="2800" dirty="0"/>
              <a:t>ただし、調理する場合、</a:t>
            </a:r>
            <a:r>
              <a:rPr kumimoji="1" lang="ja-JP" altLang="en-US" sz="2800" u="sng" dirty="0"/>
              <a:t>届出は必要</a:t>
            </a:r>
            <a:r>
              <a:rPr kumimoji="1" lang="ja-JP" altLang="en-US" sz="2800" dirty="0"/>
              <a:t>です。</a:t>
            </a:r>
          </a:p>
        </p:txBody>
      </p:sp>
      <p:sp>
        <p:nvSpPr>
          <p:cNvPr id="4" name="タイトル 1"/>
          <p:cNvSpPr txBox="1">
            <a:spLocks/>
          </p:cNvSpPr>
          <p:nvPr/>
        </p:nvSpPr>
        <p:spPr>
          <a:xfrm>
            <a:off x="179512" y="105606"/>
            <a:ext cx="7406161" cy="905524"/>
          </a:xfrm>
          <a:prstGeom prst="rect">
            <a:avLst/>
          </a:prstGeom>
          <a:solidFill>
            <a:schemeClr val="accent5">
              <a:lumMod val="40000"/>
              <a:lumOff val="60000"/>
            </a:schemeClr>
          </a:solidFill>
          <a:ln w="28575">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en-US" altLang="ja-JP" sz="4000" dirty="0">
                <a:solidFill>
                  <a:srgbClr val="002060"/>
                </a:solidFill>
                <a:latin typeface="+mn-ea"/>
                <a:ea typeface="+mn-ea"/>
              </a:rPr>
              <a:t>Ⅰ</a:t>
            </a:r>
            <a:r>
              <a:rPr lang="ja-JP" altLang="en-US" sz="4000" dirty="0">
                <a:solidFill>
                  <a:srgbClr val="002060"/>
                </a:solidFill>
                <a:latin typeface="+mn-ea"/>
                <a:ea typeface="+mn-ea"/>
              </a:rPr>
              <a:t>　要綱の改正（</a:t>
            </a:r>
            <a:r>
              <a:rPr lang="en-US" altLang="ja-JP" sz="4000" dirty="0">
                <a:solidFill>
                  <a:srgbClr val="002060"/>
                </a:solidFill>
                <a:latin typeface="+mn-ea"/>
                <a:ea typeface="+mn-ea"/>
              </a:rPr>
              <a:t>R3.6</a:t>
            </a:r>
            <a:r>
              <a:rPr lang="ja-JP" altLang="en-US" sz="4000" dirty="0">
                <a:solidFill>
                  <a:srgbClr val="002060"/>
                </a:solidFill>
                <a:latin typeface="+mn-ea"/>
                <a:ea typeface="+mn-ea"/>
              </a:rPr>
              <a:t>）について</a:t>
            </a:r>
          </a:p>
        </p:txBody>
      </p:sp>
      <p:sp>
        <p:nvSpPr>
          <p:cNvPr id="3" name="スライド番号プレースホルダー 2"/>
          <p:cNvSpPr>
            <a:spLocks noGrp="1"/>
          </p:cNvSpPr>
          <p:nvPr>
            <p:ph type="sldNum" sz="quarter" idx="12"/>
          </p:nvPr>
        </p:nvSpPr>
        <p:spPr/>
        <p:txBody>
          <a:bodyPr/>
          <a:lstStyle/>
          <a:p>
            <a:fld id="{C8627A51-6854-41F8-9D06-CD9D42A6C7B0}" type="slidenum">
              <a:rPr kumimoji="1" lang="ja-JP" altLang="en-US" smtClean="0"/>
              <a:t>3</a:t>
            </a:fld>
            <a:endParaRPr kumimoji="1" lang="ja-JP" altLang="en-US"/>
          </a:p>
        </p:txBody>
      </p:sp>
    </p:spTree>
    <p:extLst>
      <p:ext uri="{BB962C8B-B14F-4D97-AF65-F5344CB8AC3E}">
        <p14:creationId xmlns:p14="http://schemas.microsoft.com/office/powerpoint/2010/main" val="4195454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a:xfrm>
            <a:off x="481899" y="65060"/>
            <a:ext cx="7312794" cy="9038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200" b="1" spc="-100" dirty="0">
                <a:solidFill>
                  <a:srgbClr val="009900"/>
                </a:solidFill>
                <a:latin typeface="+mj-ea"/>
              </a:rPr>
              <a:t>ウエルシュ菌とは</a:t>
            </a:r>
          </a:p>
        </p:txBody>
      </p:sp>
      <p:sp>
        <p:nvSpPr>
          <p:cNvPr id="29" name="コンテンツ プレースホルダー 2"/>
          <p:cNvSpPr>
            <a:spLocks noGrp="1"/>
          </p:cNvSpPr>
          <p:nvPr>
            <p:ph idx="1"/>
          </p:nvPr>
        </p:nvSpPr>
        <p:spPr>
          <a:xfrm>
            <a:off x="113641" y="1135304"/>
            <a:ext cx="5259448" cy="4543896"/>
          </a:xfrm>
        </p:spPr>
        <p:txBody>
          <a:bodyPr>
            <a:normAutofit/>
          </a:bodyPr>
          <a:lstStyle/>
          <a:p>
            <a:pPr>
              <a:buClr>
                <a:srgbClr val="0000FF"/>
              </a:buClr>
              <a:buFont typeface="Wingdings" panose="05000000000000000000" pitchFamily="2" charset="2"/>
              <a:buChar char="n"/>
            </a:pPr>
            <a:r>
              <a:rPr lang="ja-JP" altLang="en-US" sz="2800" dirty="0"/>
              <a:t>ヒトや動物の腸管内 、土壌 、下水など　に広く分布</a:t>
            </a:r>
          </a:p>
          <a:p>
            <a:pPr>
              <a:buClr>
                <a:srgbClr val="0000FF"/>
              </a:buClr>
              <a:buFont typeface="Wingdings" panose="05000000000000000000" pitchFamily="2" charset="2"/>
              <a:buChar char="n"/>
            </a:pPr>
            <a:r>
              <a:rPr lang="ja-JP" altLang="en-US" sz="2800" u="sng" dirty="0">
                <a:solidFill>
                  <a:srgbClr val="FF0000"/>
                </a:solidFill>
              </a:rPr>
              <a:t>耐熱性の芽胞 （がほう ）</a:t>
            </a:r>
            <a:r>
              <a:rPr lang="ja-JP" altLang="en-US" sz="2800" dirty="0"/>
              <a:t>を形成</a:t>
            </a:r>
            <a:endParaRPr lang="en-US" altLang="ja-JP" sz="2800" dirty="0"/>
          </a:p>
          <a:p>
            <a:pPr marL="0" indent="0">
              <a:buClr>
                <a:srgbClr val="0000FF"/>
              </a:buClr>
              <a:buNone/>
            </a:pPr>
            <a:r>
              <a:rPr lang="ja-JP" altLang="en-US" sz="2600" dirty="0"/>
              <a:t>　</a:t>
            </a:r>
            <a:r>
              <a:rPr lang="en-US" altLang="ja-JP" sz="2600" dirty="0"/>
              <a:t>(</a:t>
            </a:r>
            <a:r>
              <a:rPr lang="en-US" altLang="ja-JP" sz="2600" u="sng" dirty="0">
                <a:solidFill>
                  <a:srgbClr val="FF0000"/>
                </a:solidFill>
              </a:rPr>
              <a:t>100 ℃</a:t>
            </a:r>
            <a:r>
              <a:rPr lang="ja-JP" altLang="en-US" sz="2600" u="sng" dirty="0">
                <a:solidFill>
                  <a:srgbClr val="FF0000"/>
                </a:solidFill>
              </a:rPr>
              <a:t>６時間の加熱</a:t>
            </a:r>
            <a:r>
              <a:rPr lang="ja-JP" altLang="en-US" sz="2600" dirty="0"/>
              <a:t>でも</a:t>
            </a:r>
            <a:r>
              <a:rPr lang="ja-JP" altLang="en-US" sz="2600" u="sng" dirty="0">
                <a:solidFill>
                  <a:srgbClr val="FF0000"/>
                </a:solidFill>
              </a:rPr>
              <a:t>生残</a:t>
            </a:r>
            <a:r>
              <a:rPr lang="ja-JP" altLang="en-US" sz="2600" u="sng" dirty="0"/>
              <a:t> </a:t>
            </a:r>
            <a:r>
              <a:rPr lang="en-US" altLang="ja-JP" sz="2600" dirty="0"/>
              <a:t>)</a:t>
            </a:r>
          </a:p>
          <a:p>
            <a:pPr>
              <a:buClr>
                <a:srgbClr val="0000FF"/>
              </a:buClr>
              <a:buFont typeface="Wingdings" panose="05000000000000000000" pitchFamily="2" charset="2"/>
              <a:buChar char="n"/>
            </a:pPr>
            <a:r>
              <a:rPr lang="en-US" altLang="ja-JP" sz="2800" dirty="0"/>
              <a:t>12 </a:t>
            </a:r>
            <a:r>
              <a:rPr lang="ja-JP" altLang="en-US" sz="2800" dirty="0"/>
              <a:t>～</a:t>
            </a:r>
            <a:r>
              <a:rPr lang="en-US" altLang="ja-JP" sz="2800" dirty="0"/>
              <a:t>50 ℃</a:t>
            </a:r>
            <a:r>
              <a:rPr lang="ja-JP" altLang="en-US" sz="2800" dirty="0"/>
              <a:t>で増殖</a:t>
            </a:r>
            <a:endParaRPr lang="en-US" altLang="ja-JP" dirty="0"/>
          </a:p>
          <a:p>
            <a:pPr marL="0" indent="0">
              <a:buClr>
                <a:srgbClr val="0000FF"/>
              </a:buClr>
              <a:buNone/>
            </a:pPr>
            <a:r>
              <a:rPr lang="ja-JP" altLang="en-US" sz="2600" dirty="0"/>
              <a:t>　（</a:t>
            </a:r>
            <a:r>
              <a:rPr lang="en-US" altLang="ja-JP" sz="2600" dirty="0"/>
              <a:t>30</a:t>
            </a:r>
            <a:r>
              <a:rPr lang="ja-JP" altLang="en-US" sz="2600" dirty="0"/>
              <a:t>～</a:t>
            </a:r>
            <a:r>
              <a:rPr lang="en-US" altLang="ja-JP" sz="2600" dirty="0"/>
              <a:t>47℃</a:t>
            </a:r>
            <a:r>
              <a:rPr lang="ja-JP" altLang="en-US" sz="2600" dirty="0"/>
              <a:t>で増殖旺盛）</a:t>
            </a:r>
            <a:endParaRPr lang="en-US" altLang="ja-JP" sz="2600" dirty="0"/>
          </a:p>
          <a:p>
            <a:pPr>
              <a:buClr>
                <a:srgbClr val="0000FF"/>
              </a:buClr>
              <a:buFont typeface="Wingdings" panose="05000000000000000000" pitchFamily="2" charset="2"/>
              <a:buChar char="n"/>
            </a:pPr>
            <a:r>
              <a:rPr lang="ja-JP" altLang="en-US" sz="2800" u="sng" dirty="0">
                <a:solidFill>
                  <a:srgbClr val="FF0000"/>
                </a:solidFill>
              </a:rPr>
              <a:t>酸素がないところ </a:t>
            </a:r>
            <a:r>
              <a:rPr lang="ja-JP" altLang="en-US" sz="2800" dirty="0"/>
              <a:t>で増殖 </a:t>
            </a:r>
            <a:endParaRPr lang="en-US" altLang="ja-JP" sz="2800" dirty="0"/>
          </a:p>
          <a:p>
            <a:pPr>
              <a:buClr>
                <a:srgbClr val="0000FF"/>
              </a:buClr>
              <a:buFont typeface="Wingdings" panose="05000000000000000000" pitchFamily="2" charset="2"/>
              <a:buChar char="n"/>
            </a:pPr>
            <a:r>
              <a:rPr lang="ja-JP" altLang="en-US" sz="2800" dirty="0"/>
              <a:t>増殖する際 、</a:t>
            </a:r>
            <a:r>
              <a:rPr lang="ja-JP" altLang="en-US" sz="2800" u="sng" dirty="0">
                <a:solidFill>
                  <a:srgbClr val="FF0000"/>
                </a:solidFill>
              </a:rPr>
              <a:t>毒素</a:t>
            </a:r>
            <a:r>
              <a:rPr lang="ja-JP" altLang="en-US" sz="2800" dirty="0"/>
              <a:t> を作る</a:t>
            </a:r>
            <a:endParaRPr lang="en-US" altLang="ja-JP" sz="2800" dirty="0"/>
          </a:p>
          <a:p>
            <a:pPr marL="0" indent="0">
              <a:buClr>
                <a:srgbClr val="0000FF"/>
              </a:buClr>
              <a:buNone/>
            </a:pPr>
            <a:r>
              <a:rPr lang="en-US" altLang="ja-JP" sz="2400" dirty="0"/>
              <a:t>   (</a:t>
            </a:r>
            <a:r>
              <a:rPr lang="ja-JP" altLang="en-US" sz="2400" dirty="0"/>
              <a:t>毒素自体は通常の加熱調理で分解</a:t>
            </a:r>
            <a:r>
              <a:rPr lang="en-US" altLang="ja-JP" sz="2400" dirty="0"/>
              <a:t>)</a:t>
            </a:r>
          </a:p>
        </p:txBody>
      </p:sp>
      <p:pic>
        <p:nvPicPr>
          <p:cNvPr id="4" name="図 3"/>
          <p:cNvPicPr>
            <a:picLocks noChangeAspect="1"/>
          </p:cNvPicPr>
          <p:nvPr/>
        </p:nvPicPr>
        <p:blipFill>
          <a:blip r:embed="rId2"/>
          <a:stretch>
            <a:fillRect/>
          </a:stretch>
        </p:blipFill>
        <p:spPr>
          <a:xfrm>
            <a:off x="6445386" y="0"/>
            <a:ext cx="2698614" cy="1937900"/>
          </a:xfrm>
          <a:prstGeom prst="rect">
            <a:avLst/>
          </a:prstGeom>
        </p:spPr>
      </p:pic>
      <p:sp>
        <p:nvSpPr>
          <p:cNvPr id="9" name="テキスト ボックス 8"/>
          <p:cNvSpPr txBox="1"/>
          <p:nvPr/>
        </p:nvSpPr>
        <p:spPr>
          <a:xfrm>
            <a:off x="6319306" y="2248606"/>
            <a:ext cx="1246692" cy="400110"/>
          </a:xfrm>
          <a:prstGeom prst="rect">
            <a:avLst/>
          </a:prstGeom>
          <a:solidFill>
            <a:schemeClr val="bg1"/>
          </a:solidFill>
          <a:ln>
            <a:noFill/>
            <a:prstDash val="solid"/>
          </a:ln>
        </p:spPr>
        <p:txBody>
          <a:bodyPr wrap="square" rtlCol="0" anchor="ctr" anchorCtr="1">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熱に弱い</a:t>
            </a:r>
          </a:p>
        </p:txBody>
      </p:sp>
      <p:sp>
        <p:nvSpPr>
          <p:cNvPr id="10" name="テキスト ボックス 9"/>
          <p:cNvSpPr txBox="1"/>
          <p:nvPr/>
        </p:nvSpPr>
        <p:spPr>
          <a:xfrm>
            <a:off x="6214490" y="2736693"/>
            <a:ext cx="1207361" cy="400110"/>
          </a:xfrm>
          <a:prstGeom prst="rect">
            <a:avLst/>
          </a:prstGeom>
          <a:solidFill>
            <a:schemeClr val="bg1"/>
          </a:solidFill>
          <a:ln>
            <a:solidFill>
              <a:schemeClr val="tx1"/>
            </a:solidFill>
            <a:prstDash val="solid"/>
          </a:ln>
        </p:spPr>
        <p:txBody>
          <a:bodyPr wrap="square" rtlCol="0" anchor="ctr" anchorCtr="1">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栄養細胞</a:t>
            </a:r>
          </a:p>
        </p:txBody>
      </p:sp>
      <p:sp>
        <p:nvSpPr>
          <p:cNvPr id="14" name="テキスト ボックス 13"/>
          <p:cNvSpPr txBox="1"/>
          <p:nvPr/>
        </p:nvSpPr>
        <p:spPr>
          <a:xfrm>
            <a:off x="5318285" y="5239645"/>
            <a:ext cx="786816" cy="400110"/>
          </a:xfrm>
          <a:prstGeom prst="rect">
            <a:avLst/>
          </a:prstGeom>
          <a:solidFill>
            <a:schemeClr val="bg1"/>
          </a:solidFill>
          <a:ln>
            <a:solidFill>
              <a:schemeClr val="tx1"/>
            </a:solidFill>
            <a:prstDash val="solid"/>
          </a:ln>
        </p:spPr>
        <p:txBody>
          <a:bodyPr wrap="square" rtlCol="0" anchor="ctr" anchorCtr="1">
            <a:spAutoFit/>
          </a:bodyPr>
          <a:lstStyle/>
          <a:p>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増殖</a:t>
            </a:r>
          </a:p>
        </p:txBody>
      </p:sp>
      <p:sp>
        <p:nvSpPr>
          <p:cNvPr id="5" name="フローチャート: 端子 4"/>
          <p:cNvSpPr/>
          <p:nvPr/>
        </p:nvSpPr>
        <p:spPr>
          <a:xfrm rot="5400000">
            <a:off x="6390637" y="3571221"/>
            <a:ext cx="954439" cy="432048"/>
          </a:xfrm>
          <a:prstGeom prst="flowChartTerminator">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8182321" y="4627933"/>
            <a:ext cx="473855" cy="470742"/>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8212767" y="3329212"/>
            <a:ext cx="432048" cy="935252"/>
            <a:chOff x="3151334" y="5146165"/>
            <a:chExt cx="432048" cy="935252"/>
          </a:xfrm>
        </p:grpSpPr>
        <p:sp>
          <p:nvSpPr>
            <p:cNvPr id="18" name="フローチャート: 端子 17"/>
            <p:cNvSpPr/>
            <p:nvPr/>
          </p:nvSpPr>
          <p:spPr>
            <a:xfrm rot="16200000">
              <a:off x="2899732" y="5397767"/>
              <a:ext cx="935252" cy="432048"/>
            </a:xfrm>
            <a:prstGeom prst="flowChartTerminator">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rot="5188977">
              <a:off x="3153124" y="5392123"/>
              <a:ext cx="439630" cy="4174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p:cNvGrpSpPr/>
          <p:nvPr/>
        </p:nvGrpSpPr>
        <p:grpSpPr>
          <a:xfrm>
            <a:off x="6703512" y="5070943"/>
            <a:ext cx="398734" cy="1043609"/>
            <a:chOff x="5906450" y="5270145"/>
            <a:chExt cx="398734" cy="1043609"/>
          </a:xfrm>
        </p:grpSpPr>
        <p:sp>
          <p:nvSpPr>
            <p:cNvPr id="21" name="フローチャート: 端子 20"/>
            <p:cNvSpPr/>
            <p:nvPr/>
          </p:nvSpPr>
          <p:spPr>
            <a:xfrm rot="5400000">
              <a:off x="5731045" y="5739617"/>
              <a:ext cx="760469" cy="387806"/>
            </a:xfrm>
            <a:prstGeom prst="flowChartTerminator">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rot="5400000">
              <a:off x="5822290" y="5354305"/>
              <a:ext cx="567054" cy="3987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楕円 21"/>
          <p:cNvSpPr/>
          <p:nvPr/>
        </p:nvSpPr>
        <p:spPr>
          <a:xfrm rot="5400000">
            <a:off x="8203268" y="5337184"/>
            <a:ext cx="429539" cy="3789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rot="16200000">
            <a:off x="7486617" y="3645412"/>
            <a:ext cx="473855" cy="470742"/>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端子 24"/>
          <p:cNvSpPr/>
          <p:nvPr/>
        </p:nvSpPr>
        <p:spPr>
          <a:xfrm rot="5400000">
            <a:off x="5174715" y="4507168"/>
            <a:ext cx="1008112" cy="432048"/>
          </a:xfrm>
          <a:prstGeom prst="flowChartTerminator">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ローチャート: 端子 26"/>
          <p:cNvSpPr/>
          <p:nvPr/>
        </p:nvSpPr>
        <p:spPr>
          <a:xfrm rot="5400000">
            <a:off x="5174716" y="3528271"/>
            <a:ext cx="1008112" cy="432048"/>
          </a:xfrm>
          <a:prstGeom prst="flowChartTerminator">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7794693" y="2248606"/>
            <a:ext cx="1246692" cy="400110"/>
          </a:xfrm>
          <a:prstGeom prst="rect">
            <a:avLst/>
          </a:prstGeom>
          <a:solidFill>
            <a:schemeClr val="bg1"/>
          </a:solidFill>
          <a:ln>
            <a:noFill/>
            <a:prstDash val="solid"/>
          </a:ln>
        </p:spPr>
        <p:txBody>
          <a:bodyPr wrap="square" rtlCol="0" anchor="ctr" anchorCtr="1">
            <a:spAutoFit/>
          </a:bodyPr>
          <a:lstStyle/>
          <a:p>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熱に強い</a:t>
            </a:r>
          </a:p>
        </p:txBody>
      </p:sp>
      <p:sp>
        <p:nvSpPr>
          <p:cNvPr id="31" name="テキスト ボックス 30"/>
          <p:cNvSpPr txBox="1"/>
          <p:nvPr/>
        </p:nvSpPr>
        <p:spPr>
          <a:xfrm>
            <a:off x="7814358" y="2736693"/>
            <a:ext cx="1207361" cy="400110"/>
          </a:xfrm>
          <a:prstGeom prst="rect">
            <a:avLst/>
          </a:prstGeom>
          <a:solidFill>
            <a:schemeClr val="bg1"/>
          </a:solidFill>
          <a:ln>
            <a:solidFill>
              <a:schemeClr val="tx1"/>
            </a:solidFill>
            <a:prstDash val="solid"/>
          </a:ln>
        </p:spPr>
        <p:txBody>
          <a:bodyPr wrap="square" rtlCol="0" anchor="ctr" anchorCtr="1">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芽胞形成</a:t>
            </a:r>
          </a:p>
        </p:txBody>
      </p:sp>
      <p:sp>
        <p:nvSpPr>
          <p:cNvPr id="17" name="テキスト ボックス 16"/>
          <p:cNvSpPr txBox="1"/>
          <p:nvPr/>
        </p:nvSpPr>
        <p:spPr>
          <a:xfrm>
            <a:off x="6368431" y="4116503"/>
            <a:ext cx="1310499" cy="307777"/>
          </a:xfrm>
          <a:prstGeom prst="rect">
            <a:avLst/>
          </a:prstGeom>
          <a:solidFill>
            <a:schemeClr val="bg1">
              <a:alpha val="0"/>
            </a:schemeClr>
          </a:solidFill>
          <a:ln>
            <a:noFill/>
            <a:prstDash val="solid"/>
          </a:ln>
        </p:spPr>
        <p:txBody>
          <a:bodyPr wrap="square" rtlCol="0">
            <a:spAutoFit/>
          </a:bodyPr>
          <a:lstStyle/>
          <a:p>
            <a:r>
              <a:rPr kumimoji="1" lang="ja-JP" altLang="en-US" sz="1400" b="1" dirty="0">
                <a:latin typeface="HGS創英角ｺﾞｼｯｸUB" panose="020B0900000000000000" pitchFamily="50" charset="-128"/>
                <a:ea typeface="HGS創英角ｺﾞｼｯｸUB" panose="020B0900000000000000" pitchFamily="50" charset="-128"/>
              </a:rPr>
              <a:t>ウエルシュ菌</a:t>
            </a:r>
          </a:p>
        </p:txBody>
      </p:sp>
      <p:sp>
        <p:nvSpPr>
          <p:cNvPr id="32" name="テキスト ボックス 31"/>
          <p:cNvSpPr txBox="1"/>
          <p:nvPr/>
        </p:nvSpPr>
        <p:spPr>
          <a:xfrm>
            <a:off x="6491106" y="6220904"/>
            <a:ext cx="786816" cy="400110"/>
          </a:xfrm>
          <a:prstGeom prst="rect">
            <a:avLst/>
          </a:prstGeom>
          <a:solidFill>
            <a:schemeClr val="bg1"/>
          </a:solidFill>
          <a:ln>
            <a:solidFill>
              <a:schemeClr val="tx1"/>
            </a:solidFill>
            <a:prstDash val="solid"/>
          </a:ln>
        </p:spPr>
        <p:txBody>
          <a:bodyPr wrap="square" rtlCol="0" anchor="ctr" anchorCtr="1">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発芽</a:t>
            </a:r>
          </a:p>
        </p:txBody>
      </p:sp>
      <p:sp>
        <p:nvSpPr>
          <p:cNvPr id="33" name="テキスト ボックス 32"/>
          <p:cNvSpPr txBox="1"/>
          <p:nvPr/>
        </p:nvSpPr>
        <p:spPr>
          <a:xfrm>
            <a:off x="7814355" y="6039985"/>
            <a:ext cx="1207364" cy="707886"/>
          </a:xfrm>
          <a:prstGeom prst="rect">
            <a:avLst/>
          </a:prstGeom>
          <a:solidFill>
            <a:schemeClr val="bg1"/>
          </a:solidFill>
          <a:ln>
            <a:solidFill>
              <a:schemeClr val="tx1"/>
            </a:solidFill>
            <a:prstDash val="solid"/>
          </a:ln>
        </p:spPr>
        <p:txBody>
          <a:bodyPr wrap="square" rtlCol="0" anchor="ctr" anchorCtr="1">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　</a:t>
            </a:r>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芽胞</a:t>
            </a:r>
            <a:endParaRPr kumimoji="1" lang="en-US" altLang="ja-JP" sz="2000" dirty="0">
              <a:solidFill>
                <a:srgbClr val="FF0000"/>
              </a:solidFill>
              <a:latin typeface="HGP創英角ﾎﾟｯﾌﾟ体" panose="040B0A00000000000000" pitchFamily="50" charset="-128"/>
              <a:ea typeface="HGP創英角ﾎﾟｯﾌﾟ体" panose="040B0A00000000000000" pitchFamily="50" charset="-128"/>
            </a:endParaRPr>
          </a:p>
          <a:p>
            <a:r>
              <a:rPr kumimoji="1" lang="en-US" altLang="ja-JP" sz="2000" dirty="0">
                <a:solidFill>
                  <a:srgbClr val="FF0000"/>
                </a:solidFill>
                <a:latin typeface="HGP創英角ﾎﾟｯﾌﾟ体" panose="040B0A00000000000000" pitchFamily="50" charset="-128"/>
                <a:ea typeface="HGP創英角ﾎﾟｯﾌﾟ体" panose="040B0A00000000000000" pitchFamily="50" charset="-128"/>
              </a:rPr>
              <a:t>(</a:t>
            </a:r>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耐熱性</a:t>
            </a:r>
            <a:r>
              <a:rPr kumimoji="1" lang="en-US" altLang="ja-JP" sz="2000" dirty="0">
                <a:latin typeface="HGP創英角ﾎﾟｯﾌﾟ体" panose="040B0A00000000000000" pitchFamily="50" charset="-128"/>
                <a:ea typeface="HGP創英角ﾎﾟｯﾌﾟ体" panose="040B0A00000000000000" pitchFamily="50" charset="-128"/>
              </a:rPr>
              <a:t>)</a:t>
            </a:r>
            <a:endParaRPr kumimoji="1" lang="ja-JP" altLang="en-US" sz="2000" dirty="0">
              <a:latin typeface="HGP創英角ﾎﾟｯﾌﾟ体" panose="040B0A00000000000000" pitchFamily="50" charset="-128"/>
              <a:ea typeface="HGP創英角ﾎﾟｯﾌﾟ体" panose="040B0A00000000000000" pitchFamily="50" charset="-128"/>
            </a:endParaRPr>
          </a:p>
        </p:txBody>
      </p:sp>
      <p:sp>
        <p:nvSpPr>
          <p:cNvPr id="34" name="下矢印 33"/>
          <p:cNvSpPr/>
          <p:nvPr/>
        </p:nvSpPr>
        <p:spPr>
          <a:xfrm rot="5400000">
            <a:off x="7437924" y="5291307"/>
            <a:ext cx="473855" cy="470742"/>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rot="5400000">
            <a:off x="5973087" y="3470272"/>
            <a:ext cx="473855" cy="470742"/>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下矢印 35"/>
          <p:cNvSpPr/>
          <p:nvPr/>
        </p:nvSpPr>
        <p:spPr>
          <a:xfrm rot="10800000">
            <a:off x="6665951" y="4527900"/>
            <a:ext cx="473855" cy="470742"/>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7678930" y="2132856"/>
            <a:ext cx="0" cy="4488158"/>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p:cNvSpPr>
            <a:spLocks noGrp="1"/>
          </p:cNvSpPr>
          <p:nvPr>
            <p:ph type="sldNum" sz="quarter" idx="12"/>
          </p:nvPr>
        </p:nvSpPr>
        <p:spPr/>
        <p:txBody>
          <a:bodyPr/>
          <a:lstStyle/>
          <a:p>
            <a:fld id="{C8627A51-6854-41F8-9D06-CD9D42A6C7B0}" type="slidenum">
              <a:rPr kumimoji="1" lang="ja-JP" altLang="en-US" smtClean="0"/>
              <a:t>30</a:t>
            </a:fld>
            <a:endParaRPr kumimoji="1" lang="ja-JP" altLang="en-US"/>
          </a:p>
        </p:txBody>
      </p:sp>
    </p:spTree>
    <p:extLst>
      <p:ext uri="{BB962C8B-B14F-4D97-AF65-F5344CB8AC3E}">
        <p14:creationId xmlns:p14="http://schemas.microsoft.com/office/powerpoint/2010/main" val="3870843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3750621" cy="906420"/>
          </a:xfrm>
        </p:spPr>
        <p:txBody>
          <a:bodyPr anchor="ctr" anchorCtr="1">
            <a:normAutofit/>
          </a:bodyPr>
          <a:lstStyle/>
          <a:p>
            <a:r>
              <a:rPr kumimoji="1" lang="ja-JP" altLang="en-US" sz="4000" dirty="0">
                <a:solidFill>
                  <a:srgbClr val="009900"/>
                </a:solidFill>
                <a:latin typeface="HGP創英角ﾎﾟｯﾌﾟ体" panose="040B0A00000000000000" pitchFamily="50" charset="-128"/>
                <a:ea typeface="HGP創英角ﾎﾟｯﾌﾟ体" panose="040B0A00000000000000" pitchFamily="50" charset="-128"/>
              </a:rPr>
              <a:t>ウェルシュ菌</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3896" y="3786305"/>
            <a:ext cx="3016653" cy="2909133"/>
          </a:xfrm>
          <a:prstGeom prst="rect">
            <a:avLst/>
          </a:prstGeom>
        </p:spPr>
      </p:pic>
      <p:sp>
        <p:nvSpPr>
          <p:cNvPr id="30" name="角丸四角形吹き出し 29"/>
          <p:cNvSpPr/>
          <p:nvPr/>
        </p:nvSpPr>
        <p:spPr>
          <a:xfrm>
            <a:off x="1619672" y="5078864"/>
            <a:ext cx="3816424" cy="1368152"/>
          </a:xfrm>
          <a:prstGeom prst="wedgeRoundRectCallout">
            <a:avLst>
              <a:gd name="adj1" fmla="val 82945"/>
              <a:gd name="adj2" fmla="val -2584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u="sng" dirty="0">
                <a:solidFill>
                  <a:srgbClr val="FF0000"/>
                </a:solidFill>
                <a:latin typeface="HGS創英角ｺﾞｼｯｸUB" panose="020B0900000000000000" pitchFamily="50" charset="-128"/>
                <a:ea typeface="HGS創英角ｺﾞｼｯｸUB" panose="020B0900000000000000" pitchFamily="50" charset="-128"/>
              </a:rPr>
              <a:t>冷めにくく</a:t>
            </a:r>
            <a:r>
              <a:rPr kumimoji="1" lang="ja-JP" altLang="en-US" sz="2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2400" u="sng" dirty="0">
                <a:solidFill>
                  <a:srgbClr val="FF0000"/>
                </a:solidFill>
                <a:latin typeface="HGS創英角ｺﾞｼｯｸUB" panose="020B0900000000000000" pitchFamily="50" charset="-128"/>
                <a:ea typeface="HGS創英角ｺﾞｼｯｸUB" panose="020B0900000000000000" pitchFamily="50" charset="-128"/>
              </a:rPr>
              <a:t>酸素がない</a:t>
            </a:r>
            <a:r>
              <a:rPr kumimoji="1" lang="ja-JP" altLang="en-US" sz="2400" dirty="0">
                <a:solidFill>
                  <a:schemeClr val="tx1"/>
                </a:solidFill>
                <a:latin typeface="HGS創英角ｺﾞｼｯｸUB" panose="020B0900000000000000" pitchFamily="50" charset="-128"/>
                <a:ea typeface="HGS創英角ｺﾞｼｯｸUB" panose="020B0900000000000000" pitchFamily="50" charset="-128"/>
              </a:rPr>
              <a:t>ことから、ウエルシュ菌が増える絶好の場所</a:t>
            </a:r>
          </a:p>
        </p:txBody>
      </p:sp>
      <p:sp>
        <p:nvSpPr>
          <p:cNvPr id="10" name="コンテンツ プレースホルダー 2"/>
          <p:cNvSpPr txBox="1">
            <a:spLocks/>
          </p:cNvSpPr>
          <p:nvPr/>
        </p:nvSpPr>
        <p:spPr>
          <a:xfrm>
            <a:off x="233493" y="1095060"/>
            <a:ext cx="5994691" cy="23339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600" dirty="0">
                <a:latin typeface="+mn-ea"/>
              </a:rPr>
              <a:t>【</a:t>
            </a:r>
            <a:r>
              <a:rPr lang="ja-JP" altLang="en-US" sz="2600" dirty="0">
                <a:latin typeface="+mn-ea"/>
              </a:rPr>
              <a:t>症状</a:t>
            </a:r>
            <a:r>
              <a:rPr lang="en-US" altLang="ja-JP" sz="2600" dirty="0">
                <a:latin typeface="+mn-ea"/>
              </a:rPr>
              <a:t>】</a:t>
            </a:r>
          </a:p>
          <a:p>
            <a:pPr>
              <a:buClr>
                <a:srgbClr val="0000FF"/>
              </a:buClr>
              <a:buFont typeface="Wingdings" panose="05000000000000000000" pitchFamily="2" charset="2"/>
              <a:buChar char="n"/>
            </a:pPr>
            <a:r>
              <a:rPr lang="ja-JP" altLang="en-US" sz="2600" dirty="0">
                <a:latin typeface="+mn-ea"/>
              </a:rPr>
              <a:t>腹痛、下痢、腹部の膨満感</a:t>
            </a:r>
            <a:endParaRPr lang="en-US" altLang="ja-JP" sz="2600" dirty="0">
              <a:latin typeface="+mn-ea"/>
            </a:endParaRPr>
          </a:p>
          <a:p>
            <a:pPr>
              <a:buClr>
                <a:srgbClr val="0000FF"/>
              </a:buClr>
              <a:buFont typeface="Wingdings" panose="05000000000000000000" pitchFamily="2" charset="2"/>
              <a:buChar char="n"/>
            </a:pPr>
            <a:r>
              <a:rPr lang="ja-JP" altLang="en-US" sz="2600" dirty="0">
                <a:latin typeface="+mn-ea"/>
              </a:rPr>
              <a:t>潜伏期間は多くの場合、６～</a:t>
            </a:r>
            <a:r>
              <a:rPr lang="en-US" altLang="ja-JP" sz="2600" dirty="0">
                <a:latin typeface="+mn-ea"/>
              </a:rPr>
              <a:t>18</a:t>
            </a:r>
            <a:r>
              <a:rPr lang="ja-JP" altLang="en-US" sz="2600" dirty="0">
                <a:latin typeface="+mn-ea"/>
              </a:rPr>
              <a:t>時間</a:t>
            </a:r>
            <a:endParaRPr lang="en-US" altLang="ja-JP" sz="2600" dirty="0">
              <a:latin typeface="+mn-ea"/>
            </a:endParaRPr>
          </a:p>
          <a:p>
            <a:pPr>
              <a:buClr>
                <a:srgbClr val="0000FF"/>
              </a:buClr>
              <a:buFont typeface="Wingdings" panose="05000000000000000000" pitchFamily="2" charset="2"/>
              <a:buChar char="n"/>
            </a:pPr>
            <a:r>
              <a:rPr lang="ja-JP" altLang="en-US" sz="2600" dirty="0">
                <a:latin typeface="+mn-ea"/>
              </a:rPr>
              <a:t>１～２日で回復</a:t>
            </a:r>
            <a:endParaRPr lang="en-US" altLang="ja-JP" sz="2600" dirty="0">
              <a:latin typeface="+mn-ea"/>
            </a:endParaRPr>
          </a:p>
        </p:txBody>
      </p:sp>
      <p:sp>
        <p:nvSpPr>
          <p:cNvPr id="11" name="角丸四角形吹き出し 10"/>
          <p:cNvSpPr/>
          <p:nvPr/>
        </p:nvSpPr>
        <p:spPr>
          <a:xfrm>
            <a:off x="5686282" y="2472767"/>
            <a:ext cx="3491880" cy="1368152"/>
          </a:xfrm>
          <a:prstGeom prst="wedgeRoundRectCallout">
            <a:avLst>
              <a:gd name="adj1" fmla="val -4032"/>
              <a:gd name="adj2" fmla="val -752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HGS創英角ﾎﾟｯﾌﾟ体" panose="040B0A00000000000000" pitchFamily="50" charset="-128"/>
                <a:ea typeface="HGS創英角ﾎﾟｯﾌﾟ体" panose="040B0A00000000000000" pitchFamily="50" charset="-128"/>
              </a:rPr>
              <a:t>大量調理した給食で発生しやすいことから</a:t>
            </a:r>
            <a:r>
              <a:rPr kumimoji="1" lang="ja-JP" altLang="en-US" sz="2000" dirty="0">
                <a:solidFill>
                  <a:srgbClr val="FF0000"/>
                </a:solidFill>
                <a:latin typeface="HGS創英角ﾎﾟｯﾌﾟ体" panose="040B0A00000000000000" pitchFamily="50" charset="-128"/>
                <a:ea typeface="HGS創英角ﾎﾟｯﾌﾟ体" panose="040B0A00000000000000" pitchFamily="50" charset="-128"/>
              </a:rPr>
              <a:t>「給食病」</a:t>
            </a:r>
            <a:r>
              <a:rPr kumimoji="1" lang="ja-JP" altLang="en-US" sz="2000" dirty="0">
                <a:solidFill>
                  <a:schemeClr val="tx1"/>
                </a:solidFill>
                <a:latin typeface="HGS創英角ﾎﾟｯﾌﾟ体" panose="040B0A00000000000000" pitchFamily="50" charset="-128"/>
                <a:ea typeface="HGS創英角ﾎﾟｯﾌﾟ体" panose="040B0A00000000000000" pitchFamily="50" charset="-128"/>
              </a:rPr>
              <a:t>の異名をとる</a:t>
            </a:r>
            <a:endParaRPr kumimoji="1" lang="en-US" altLang="ja-JP" sz="20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12" name="コンテンツ プレースホルダー 2"/>
          <p:cNvSpPr txBox="1">
            <a:spLocks/>
          </p:cNvSpPr>
          <p:nvPr/>
        </p:nvSpPr>
        <p:spPr>
          <a:xfrm>
            <a:off x="231011" y="3429000"/>
            <a:ext cx="5994691" cy="23339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600" dirty="0">
                <a:latin typeface="+mn-ea"/>
              </a:rPr>
              <a:t>【</a:t>
            </a:r>
            <a:r>
              <a:rPr lang="ja-JP" altLang="en-US" sz="2600" dirty="0">
                <a:latin typeface="+mn-ea"/>
              </a:rPr>
              <a:t>原因となりやすい食品</a:t>
            </a:r>
            <a:r>
              <a:rPr lang="en-US" altLang="ja-JP" sz="2600" dirty="0">
                <a:latin typeface="+mn-ea"/>
              </a:rPr>
              <a:t>】</a:t>
            </a:r>
          </a:p>
          <a:p>
            <a:pPr>
              <a:buClr>
                <a:srgbClr val="0000FF"/>
              </a:buClr>
              <a:buFont typeface="Wingdings" panose="05000000000000000000" pitchFamily="2" charset="2"/>
              <a:buChar char="n"/>
            </a:pPr>
            <a:r>
              <a:rPr lang="ja-JP" altLang="en-US" sz="2600" dirty="0">
                <a:latin typeface="+mn-ea"/>
              </a:rPr>
              <a:t>大量調理した煮物が多い</a:t>
            </a:r>
            <a:endParaRPr lang="en-US" altLang="ja-JP" sz="2600" dirty="0">
              <a:latin typeface="+mn-ea"/>
            </a:endParaRPr>
          </a:p>
          <a:p>
            <a:pPr marL="0" indent="0">
              <a:buClr>
                <a:srgbClr val="0000FF"/>
              </a:buClr>
              <a:buNone/>
            </a:pPr>
            <a:r>
              <a:rPr lang="ja-JP" altLang="en-US" sz="2600" dirty="0">
                <a:latin typeface="+mn-ea"/>
              </a:rPr>
              <a:t>　（カレー、シチューなど）</a:t>
            </a:r>
            <a:endParaRPr lang="en-US" altLang="ja-JP" sz="2600" dirty="0">
              <a:latin typeface="+mn-ea"/>
            </a:endParaRPr>
          </a:p>
        </p:txBody>
      </p:sp>
      <p:sp>
        <p:nvSpPr>
          <p:cNvPr id="3" name="スライド番号プレースホルダー 2"/>
          <p:cNvSpPr>
            <a:spLocks noGrp="1"/>
          </p:cNvSpPr>
          <p:nvPr>
            <p:ph type="sldNum" sz="quarter" idx="12"/>
          </p:nvPr>
        </p:nvSpPr>
        <p:spPr/>
        <p:txBody>
          <a:bodyPr/>
          <a:lstStyle/>
          <a:p>
            <a:fld id="{C8627A51-6854-41F8-9D06-CD9D42A6C7B0}" type="slidenum">
              <a:rPr kumimoji="1" lang="ja-JP" altLang="en-US" smtClean="0"/>
              <a:t>31</a:t>
            </a:fld>
            <a:endParaRPr kumimoji="1" lang="ja-JP" altLang="en-US"/>
          </a:p>
        </p:txBody>
      </p:sp>
    </p:spTree>
    <p:extLst>
      <p:ext uri="{BB962C8B-B14F-4D97-AF65-F5344CB8AC3E}">
        <p14:creationId xmlns:p14="http://schemas.microsoft.com/office/powerpoint/2010/main" val="2531078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524" y="122010"/>
            <a:ext cx="3754760" cy="1236652"/>
          </a:xfrm>
        </p:spPr>
        <p:txBody>
          <a:bodyPr>
            <a:normAutofit fontScale="90000"/>
          </a:bodyPr>
          <a:lstStyle/>
          <a:p>
            <a:pPr algn="l"/>
            <a:r>
              <a:rPr lang="ja-JP" altLang="en-US" sz="4000" b="1" dirty="0">
                <a:solidFill>
                  <a:srgbClr val="009900"/>
                </a:solidFill>
                <a:latin typeface="HGP創英角ﾎﾟｯﾌﾟ体" panose="040B0A00000000000000" pitchFamily="50" charset="-128"/>
                <a:ea typeface="HGP創英角ﾎﾟｯﾌﾟ体" panose="040B0A00000000000000" pitchFamily="50" charset="-128"/>
              </a:rPr>
              <a:t>ウエルシュ菌</a:t>
            </a:r>
            <a:br>
              <a:rPr lang="en-US" altLang="ja-JP" sz="4000" b="1" dirty="0">
                <a:solidFill>
                  <a:srgbClr val="009900"/>
                </a:solidFill>
                <a:latin typeface="HGP創英角ﾎﾟｯﾌﾟ体" panose="040B0A00000000000000" pitchFamily="50" charset="-128"/>
                <a:ea typeface="HGP創英角ﾎﾟｯﾌﾟ体" panose="040B0A00000000000000" pitchFamily="50" charset="-128"/>
              </a:rPr>
            </a:br>
            <a:r>
              <a:rPr lang="en-US" altLang="ja-JP" sz="4000" b="1" dirty="0">
                <a:solidFill>
                  <a:srgbClr val="009900"/>
                </a:solidFill>
                <a:latin typeface="HGP創英角ﾎﾟｯﾌﾟ体" panose="040B0A00000000000000" pitchFamily="50" charset="-128"/>
                <a:ea typeface="HGP創英角ﾎﾟｯﾌﾟ体" panose="040B0A00000000000000" pitchFamily="50" charset="-128"/>
              </a:rPr>
              <a:t>【</a:t>
            </a:r>
            <a:r>
              <a:rPr lang="ja-JP" altLang="en-US" sz="4000" b="1" dirty="0">
                <a:solidFill>
                  <a:srgbClr val="009900"/>
                </a:solidFill>
                <a:latin typeface="HGP創英角ﾎﾟｯﾌﾟ体" panose="040B0A00000000000000" pitchFamily="50" charset="-128"/>
                <a:ea typeface="HGP創英角ﾎﾟｯﾌﾟ体" panose="040B0A00000000000000" pitchFamily="50" charset="-128"/>
              </a:rPr>
              <a:t>予防のポイント</a:t>
            </a:r>
            <a:r>
              <a:rPr lang="en-US" altLang="ja-JP" sz="4000" b="1" dirty="0">
                <a:solidFill>
                  <a:srgbClr val="009900"/>
                </a:solidFill>
                <a:latin typeface="HGP創英角ﾎﾟｯﾌﾟ体" panose="040B0A00000000000000" pitchFamily="50" charset="-128"/>
                <a:ea typeface="HGP創英角ﾎﾟｯﾌﾟ体" panose="040B0A00000000000000" pitchFamily="50" charset="-128"/>
              </a:rPr>
              <a:t>】</a:t>
            </a:r>
            <a:endParaRPr kumimoji="1" lang="ja-JP" altLang="en-US" sz="4000" dirty="0">
              <a:solidFill>
                <a:srgbClr val="00B050"/>
              </a:solidFill>
              <a:latin typeface="HGP創英角ﾎﾟｯﾌﾟ体" panose="040B0A00000000000000" pitchFamily="50" charset="-128"/>
              <a:ea typeface="HGP創英角ﾎﾟｯﾌﾟ体" panose="040B0A00000000000000" pitchFamily="50" charset="-128"/>
            </a:endParaRPr>
          </a:p>
        </p:txBody>
      </p:sp>
      <p:sp>
        <p:nvSpPr>
          <p:cNvPr id="5" name="コンテンツ プレースホルダー 2"/>
          <p:cNvSpPr>
            <a:spLocks noGrp="1"/>
          </p:cNvSpPr>
          <p:nvPr>
            <p:ph idx="1"/>
          </p:nvPr>
        </p:nvSpPr>
        <p:spPr>
          <a:xfrm>
            <a:off x="1277634" y="1719639"/>
            <a:ext cx="7020780" cy="576064"/>
          </a:xfrm>
        </p:spPr>
        <p:txBody>
          <a:bodyPr>
            <a:normAutofit/>
          </a:bodyPr>
          <a:lstStyle/>
          <a:p>
            <a:pPr marL="0" indent="0">
              <a:buNone/>
            </a:pPr>
            <a:r>
              <a:rPr kumimoji="1" lang="ja-JP" altLang="en-US" sz="2800" dirty="0">
                <a:latin typeface="+mn-ea"/>
              </a:rPr>
              <a:t>通常の加熱調理では、「芽胞」を死滅できない</a:t>
            </a:r>
            <a:endParaRPr kumimoji="1" lang="en-US" altLang="ja-JP" sz="2800" dirty="0">
              <a:latin typeface="+mn-ea"/>
            </a:endParaRPr>
          </a:p>
        </p:txBody>
      </p:sp>
      <p:sp>
        <p:nvSpPr>
          <p:cNvPr id="13" name="角丸四角形 12"/>
          <p:cNvSpPr/>
          <p:nvPr/>
        </p:nvSpPr>
        <p:spPr bwMode="auto">
          <a:xfrm>
            <a:off x="1475656" y="3212976"/>
            <a:ext cx="3240360" cy="1691011"/>
          </a:xfrm>
          <a:prstGeom prst="roundRect">
            <a:avLst>
              <a:gd name="adj" fmla="val 9951"/>
            </a:avLst>
          </a:prstGeom>
          <a:noFill/>
          <a:ln w="57150" cap="flat" cmpd="sng" algn="ctr">
            <a:solidFill>
              <a:srgbClr val="0000F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rgbClr val="FF0000"/>
                </a:solidFill>
                <a:effectLst/>
                <a:latin typeface="Tahoma" pitchFamily="34" charset="0"/>
                <a:ea typeface="ＭＳ Ｐゴシック" pitchFamily="50" charset="-128"/>
              </a:rPr>
              <a:t>速く</a:t>
            </a:r>
            <a:r>
              <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rPr>
              <a:t>食べる</a:t>
            </a:r>
            <a:endParaRPr kumimoji="1" lang="en-US" altLang="ja-JP" sz="2400" b="1"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rPr>
              <a:t>（調理後、２時間以内）</a:t>
            </a:r>
          </a:p>
        </p:txBody>
      </p:sp>
      <p:pic>
        <p:nvPicPr>
          <p:cNvPr id="6" name="図 5"/>
          <p:cNvPicPr>
            <a:picLocks noChangeAspect="1"/>
          </p:cNvPicPr>
          <p:nvPr/>
        </p:nvPicPr>
        <p:blipFill>
          <a:blip r:embed="rId2"/>
          <a:stretch>
            <a:fillRect/>
          </a:stretch>
        </p:blipFill>
        <p:spPr>
          <a:xfrm>
            <a:off x="5508104" y="94744"/>
            <a:ext cx="3384376" cy="1432596"/>
          </a:xfrm>
          <a:prstGeom prst="rect">
            <a:avLst/>
          </a:prstGeom>
        </p:spPr>
      </p:pic>
      <p:sp>
        <p:nvSpPr>
          <p:cNvPr id="14" name="角丸四角形 13"/>
          <p:cNvSpPr/>
          <p:nvPr/>
        </p:nvSpPr>
        <p:spPr bwMode="auto">
          <a:xfrm>
            <a:off x="4788024" y="3212976"/>
            <a:ext cx="3816425" cy="1690757"/>
          </a:xfrm>
          <a:prstGeom prst="roundRect">
            <a:avLst>
              <a:gd name="adj" fmla="val 9951"/>
            </a:avLst>
          </a:prstGeom>
          <a:noFill/>
          <a:ln w="57150" cap="flat" cmpd="sng" algn="ctr">
            <a:solidFill>
              <a:srgbClr val="0000F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rgbClr val="FF0000"/>
                </a:solidFill>
                <a:effectLst/>
                <a:latin typeface="Tahoma" pitchFamily="34" charset="0"/>
                <a:ea typeface="ＭＳ Ｐゴシック" pitchFamily="50" charset="-128"/>
              </a:rPr>
              <a:t>速く</a:t>
            </a:r>
            <a:r>
              <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rPr>
              <a:t>冷ます（小分けする等）</a:t>
            </a:r>
            <a:endParaRPr kumimoji="1" lang="en-US" altLang="ja-JP" sz="2400" b="1" i="0" u="none" strike="noStrike" cap="none" normalizeH="0" baseline="0" dirty="0">
              <a:ln>
                <a:noFill/>
              </a:ln>
              <a:solidFill>
                <a:schemeClr val="tx1"/>
              </a:solidFill>
              <a:effectLst/>
              <a:latin typeface="Tahoma" pitchFamily="34" charset="0"/>
              <a:ea typeface="ＭＳ Ｐゴシック" pitchFamily="50" charset="-128"/>
            </a:endParaRPr>
          </a:p>
          <a:p>
            <a:pPr fontAlgn="base">
              <a:spcBef>
                <a:spcPct val="0"/>
              </a:spcBef>
              <a:spcAft>
                <a:spcPct val="0"/>
              </a:spcAft>
            </a:pPr>
            <a:r>
              <a:rPr lang="en-US" altLang="ja-JP" sz="2400" dirty="0">
                <a:latin typeface="Tahoma" pitchFamily="34" charset="0"/>
              </a:rPr>
              <a:t>30</a:t>
            </a:r>
            <a:r>
              <a:rPr lang="ja-JP" altLang="en-US" sz="2400" dirty="0">
                <a:latin typeface="Tahoma" pitchFamily="34" charset="0"/>
              </a:rPr>
              <a:t>分以内に芯温約</a:t>
            </a:r>
            <a:r>
              <a:rPr lang="en-US" altLang="ja-JP" sz="2400" dirty="0">
                <a:latin typeface="Tahoma" pitchFamily="34" charset="0"/>
              </a:rPr>
              <a:t>20℃</a:t>
            </a:r>
          </a:p>
          <a:p>
            <a:pPr fontAlgn="base">
              <a:spcBef>
                <a:spcPct val="0"/>
              </a:spcBef>
              <a:spcAft>
                <a:spcPct val="0"/>
              </a:spcAft>
            </a:pPr>
            <a:r>
              <a:rPr lang="en-US" altLang="ja-JP" sz="2400" dirty="0">
                <a:latin typeface="Tahoma" pitchFamily="34" charset="0"/>
              </a:rPr>
              <a:t>60</a:t>
            </a:r>
            <a:r>
              <a:rPr lang="ja-JP" altLang="en-US" sz="2400" dirty="0">
                <a:latin typeface="Tahoma" pitchFamily="34" charset="0"/>
              </a:rPr>
              <a:t>分以内に芯温約</a:t>
            </a:r>
            <a:r>
              <a:rPr lang="en-US" altLang="ja-JP" sz="2400" dirty="0">
                <a:latin typeface="Tahoma" pitchFamily="34" charset="0"/>
              </a:rPr>
              <a:t>10℃</a:t>
            </a:r>
            <a:endParaRPr kumimoji="1" lang="ja-JP" altLang="en-US" sz="2400"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15" name="テキスト ボックス 14"/>
          <p:cNvSpPr txBox="1"/>
          <p:nvPr/>
        </p:nvSpPr>
        <p:spPr>
          <a:xfrm>
            <a:off x="712168" y="2537475"/>
            <a:ext cx="2579425" cy="584775"/>
          </a:xfrm>
          <a:prstGeom prst="rect">
            <a:avLst/>
          </a:prstGeom>
          <a:solidFill>
            <a:schemeClr val="bg1"/>
          </a:solidFill>
          <a:ln w="60325" cap="rnd">
            <a:solidFill>
              <a:srgbClr val="009900"/>
            </a:solidFill>
            <a:round/>
          </a:ln>
        </p:spPr>
        <p:txBody>
          <a:bodyPr wrap="square" rtlCol="0">
            <a:spAutoFit/>
          </a:bodyPr>
          <a:lstStyle/>
          <a:p>
            <a:pPr algn="ctr"/>
            <a:r>
              <a:rPr lang="ja-JP" altLang="en-US" sz="3200" dirty="0">
                <a:solidFill>
                  <a:srgbClr val="009900"/>
                </a:solidFill>
                <a:latin typeface="HGP創英角ｺﾞｼｯｸUB" panose="020B0900000000000000" pitchFamily="50" charset="-128"/>
                <a:ea typeface="HGP創英角ｺﾞｼｯｸUB" panose="020B0900000000000000" pitchFamily="50" charset="-128"/>
              </a:rPr>
              <a:t>増やさない</a:t>
            </a:r>
            <a:endParaRPr kumimoji="1" lang="ja-JP" altLang="en-US" sz="3200" dirty="0">
              <a:solidFill>
                <a:srgbClr val="009900"/>
              </a:solidFill>
              <a:latin typeface="HGP創英角ｺﾞｼｯｸUB" panose="020B0900000000000000" pitchFamily="50" charset="-128"/>
              <a:ea typeface="HGP創英角ｺﾞｼｯｸUB" panose="020B0900000000000000" pitchFamily="50" charset="-128"/>
            </a:endParaRPr>
          </a:p>
        </p:txBody>
      </p:sp>
      <p:sp>
        <p:nvSpPr>
          <p:cNvPr id="20" name="角丸四角形 19"/>
          <p:cNvSpPr/>
          <p:nvPr/>
        </p:nvSpPr>
        <p:spPr bwMode="auto">
          <a:xfrm>
            <a:off x="1475656" y="5085184"/>
            <a:ext cx="3240360" cy="1656186"/>
          </a:xfrm>
          <a:prstGeom prst="roundRect">
            <a:avLst>
              <a:gd name="adj" fmla="val 9951"/>
            </a:avLst>
          </a:prstGeom>
          <a:noFill/>
          <a:ln w="57150" cap="flat" cmpd="sng" algn="ctr">
            <a:solidFill>
              <a:srgbClr val="FF33CC"/>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ja-JP" altLang="en-US" sz="2400" b="1" dirty="0">
                <a:latin typeface="Tahoma" pitchFamily="34" charset="0"/>
              </a:rPr>
              <a:t>保存する場合は</a:t>
            </a:r>
          </a:p>
          <a:p>
            <a:pPr fontAlgn="base">
              <a:spcBef>
                <a:spcPct val="0"/>
              </a:spcBef>
              <a:spcAft>
                <a:spcPct val="0"/>
              </a:spcAft>
            </a:pPr>
            <a:r>
              <a:rPr lang="ja-JP" altLang="en-US" sz="2400" b="1" dirty="0">
                <a:latin typeface="Tahoma" pitchFamily="34" charset="0"/>
              </a:rPr>
              <a:t>　</a:t>
            </a:r>
            <a:r>
              <a:rPr lang="en-US" altLang="ja-JP" sz="2400" b="1" dirty="0">
                <a:solidFill>
                  <a:srgbClr val="FF0000"/>
                </a:solidFill>
                <a:latin typeface="Tahoma" pitchFamily="34" charset="0"/>
              </a:rPr>
              <a:t>10℃</a:t>
            </a:r>
            <a:r>
              <a:rPr lang="ja-JP" altLang="en-US" sz="2400" b="1" dirty="0">
                <a:solidFill>
                  <a:srgbClr val="FF0000"/>
                </a:solidFill>
                <a:latin typeface="Tahoma" pitchFamily="34" charset="0"/>
              </a:rPr>
              <a:t>以下</a:t>
            </a:r>
            <a:r>
              <a:rPr lang="ja-JP" altLang="en-US" sz="2400" b="1" dirty="0">
                <a:latin typeface="Tahoma" pitchFamily="34" charset="0"/>
              </a:rPr>
              <a:t>か</a:t>
            </a:r>
          </a:p>
          <a:p>
            <a:pPr fontAlgn="base">
              <a:spcBef>
                <a:spcPct val="0"/>
              </a:spcBef>
              <a:spcAft>
                <a:spcPct val="0"/>
              </a:spcAft>
            </a:pPr>
            <a:r>
              <a:rPr lang="ja-JP" altLang="en-US" sz="2400" b="1" dirty="0">
                <a:latin typeface="Tahoma" pitchFamily="34" charset="0"/>
              </a:rPr>
              <a:t>　</a:t>
            </a:r>
            <a:r>
              <a:rPr lang="en-US" altLang="ja-JP" sz="2400" b="1" dirty="0">
                <a:solidFill>
                  <a:srgbClr val="FF0000"/>
                </a:solidFill>
                <a:latin typeface="Tahoma" pitchFamily="34" charset="0"/>
              </a:rPr>
              <a:t>60℃</a:t>
            </a:r>
            <a:r>
              <a:rPr lang="ja-JP" altLang="en-US" sz="2400" b="1" dirty="0">
                <a:solidFill>
                  <a:srgbClr val="FF0000"/>
                </a:solidFill>
                <a:latin typeface="Tahoma" pitchFamily="34" charset="0"/>
              </a:rPr>
              <a:t>以上</a:t>
            </a:r>
            <a:r>
              <a:rPr lang="ja-JP" altLang="en-US" sz="2400" b="1" dirty="0">
                <a:latin typeface="Tahoma" pitchFamily="34" charset="0"/>
              </a:rPr>
              <a:t>で</a:t>
            </a:r>
          </a:p>
        </p:txBody>
      </p:sp>
      <p:sp>
        <p:nvSpPr>
          <p:cNvPr id="21" name="角丸四角形 20"/>
          <p:cNvSpPr/>
          <p:nvPr/>
        </p:nvSpPr>
        <p:spPr bwMode="auto">
          <a:xfrm>
            <a:off x="4788024" y="5085184"/>
            <a:ext cx="3816425" cy="1654124"/>
          </a:xfrm>
          <a:prstGeom prst="roundRect">
            <a:avLst>
              <a:gd name="adj" fmla="val 9951"/>
            </a:avLst>
          </a:prstGeom>
          <a:noFill/>
          <a:ln w="57150" cap="flat" cmpd="sng" algn="ctr">
            <a:solidFill>
              <a:srgbClr val="FF33CC"/>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ja-JP" altLang="en-US" sz="2400" b="1" dirty="0">
                <a:latin typeface="Tahoma" pitchFamily="34" charset="0"/>
              </a:rPr>
              <a:t>食べる</a:t>
            </a:r>
            <a:r>
              <a:rPr lang="ja-JP" altLang="en-US" sz="2400" b="1" u="sng" dirty="0">
                <a:solidFill>
                  <a:srgbClr val="FF0000"/>
                </a:solidFill>
                <a:latin typeface="Tahoma" pitchFamily="34" charset="0"/>
              </a:rPr>
              <a:t>直前</a:t>
            </a:r>
            <a:r>
              <a:rPr lang="ja-JP" altLang="en-US" sz="2400" b="1" dirty="0">
                <a:latin typeface="Tahoma" pitchFamily="34" charset="0"/>
              </a:rPr>
              <a:t>に</a:t>
            </a:r>
          </a:p>
          <a:p>
            <a:pPr fontAlgn="base">
              <a:spcBef>
                <a:spcPct val="0"/>
              </a:spcBef>
              <a:spcAft>
                <a:spcPct val="0"/>
              </a:spcAft>
            </a:pPr>
            <a:r>
              <a:rPr lang="ja-JP" altLang="en-US" sz="2400" b="1" dirty="0">
                <a:latin typeface="Tahoma" pitchFamily="34" charset="0"/>
              </a:rPr>
              <a:t>十分に</a:t>
            </a:r>
            <a:r>
              <a:rPr lang="ja-JP" altLang="en-US" sz="2400" b="1" u="sng" dirty="0">
                <a:solidFill>
                  <a:srgbClr val="FF0000"/>
                </a:solidFill>
                <a:latin typeface="Tahoma" pitchFamily="34" charset="0"/>
              </a:rPr>
              <a:t>再加熱</a:t>
            </a:r>
            <a:r>
              <a:rPr lang="ja-JP" altLang="en-US" sz="2400" b="1" dirty="0">
                <a:latin typeface="Tahoma" pitchFamily="34" charset="0"/>
              </a:rPr>
              <a:t>する</a:t>
            </a:r>
          </a:p>
        </p:txBody>
      </p:sp>
      <p:sp>
        <p:nvSpPr>
          <p:cNvPr id="22" name="下矢印 21"/>
          <p:cNvSpPr/>
          <p:nvPr/>
        </p:nvSpPr>
        <p:spPr>
          <a:xfrm>
            <a:off x="4319972" y="2266195"/>
            <a:ext cx="792088" cy="7653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83568" y="3232744"/>
            <a:ext cx="492443" cy="1670989"/>
          </a:xfrm>
          <a:prstGeom prst="rect">
            <a:avLst/>
          </a:prstGeom>
          <a:solidFill>
            <a:schemeClr val="bg1"/>
          </a:solidFill>
          <a:ln w="31750">
            <a:solidFill>
              <a:srgbClr val="0000FF"/>
            </a:solidFill>
            <a:prstDash val="solid"/>
          </a:ln>
        </p:spPr>
        <p:txBody>
          <a:bodyPr vert="eaVert" wrap="square" rtlCol="0" anchor="ctr" anchorCtr="1">
            <a:spAutoFit/>
          </a:bodyPr>
          <a:lstStyle/>
          <a:p>
            <a:r>
              <a:rPr kumimoji="1" lang="ja-JP" altLang="en-US" sz="2000" dirty="0">
                <a:solidFill>
                  <a:srgbClr val="0000FF"/>
                </a:solidFill>
                <a:latin typeface="HGP創英角ﾎﾟｯﾌﾟ体" panose="040B0A00000000000000" pitchFamily="50" charset="-128"/>
                <a:ea typeface="HGP創英角ﾎﾟｯﾌﾟ体" panose="040B0A00000000000000" pitchFamily="50" charset="-128"/>
              </a:rPr>
              <a:t>時間の管理</a:t>
            </a:r>
          </a:p>
        </p:txBody>
      </p:sp>
      <p:sp>
        <p:nvSpPr>
          <p:cNvPr id="12" name="テキスト ボックス 11"/>
          <p:cNvSpPr txBox="1"/>
          <p:nvPr/>
        </p:nvSpPr>
        <p:spPr>
          <a:xfrm>
            <a:off x="683568" y="5085185"/>
            <a:ext cx="492443" cy="1654124"/>
          </a:xfrm>
          <a:prstGeom prst="rect">
            <a:avLst/>
          </a:prstGeom>
          <a:solidFill>
            <a:schemeClr val="bg1"/>
          </a:solidFill>
          <a:ln w="31750">
            <a:solidFill>
              <a:srgbClr val="FF33CC"/>
            </a:solidFill>
            <a:prstDash val="solid"/>
          </a:ln>
        </p:spPr>
        <p:txBody>
          <a:bodyPr vert="eaVert" wrap="square" rtlCol="0" anchor="ctr" anchorCtr="1">
            <a:spAutoFit/>
          </a:bodyPr>
          <a:lstStyle/>
          <a:p>
            <a:r>
              <a:rPr kumimoji="1" lang="ja-JP" altLang="en-US" sz="2000" dirty="0">
                <a:solidFill>
                  <a:srgbClr val="FF33CC"/>
                </a:solidFill>
                <a:latin typeface="HGP創英角ﾎﾟｯﾌﾟ体" panose="040B0A00000000000000" pitchFamily="50" charset="-128"/>
                <a:ea typeface="HGP創英角ﾎﾟｯﾌﾟ体" panose="040B0A00000000000000" pitchFamily="50" charset="-128"/>
              </a:rPr>
              <a:t>温度の管理</a:t>
            </a:r>
          </a:p>
        </p:txBody>
      </p:sp>
      <p:sp>
        <p:nvSpPr>
          <p:cNvPr id="3" name="スライド番号プレースホルダー 2"/>
          <p:cNvSpPr>
            <a:spLocks noGrp="1"/>
          </p:cNvSpPr>
          <p:nvPr>
            <p:ph type="sldNum" sz="quarter" idx="12"/>
          </p:nvPr>
        </p:nvSpPr>
        <p:spPr/>
        <p:txBody>
          <a:bodyPr/>
          <a:lstStyle/>
          <a:p>
            <a:fld id="{C8627A51-6854-41F8-9D06-CD9D42A6C7B0}" type="slidenum">
              <a:rPr kumimoji="1" lang="ja-JP" altLang="en-US" smtClean="0"/>
              <a:t>32</a:t>
            </a:fld>
            <a:endParaRPr kumimoji="1" lang="ja-JP" altLang="en-US"/>
          </a:p>
        </p:txBody>
      </p:sp>
    </p:spTree>
    <p:extLst>
      <p:ext uri="{BB962C8B-B14F-4D97-AF65-F5344CB8AC3E}">
        <p14:creationId xmlns:p14="http://schemas.microsoft.com/office/powerpoint/2010/main" val="91557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二等辺三角形 5"/>
          <p:cNvSpPr/>
          <p:nvPr/>
        </p:nvSpPr>
        <p:spPr>
          <a:xfrm>
            <a:off x="2411760" y="3926706"/>
            <a:ext cx="4032448" cy="2232248"/>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病原</a:t>
            </a:r>
            <a:endParaRPr kumimoji="1" lang="en-US" altLang="ja-JP" sz="2800" dirty="0">
              <a:solidFill>
                <a:schemeClr val="tx1"/>
              </a:solidFill>
            </a:endParaRPr>
          </a:p>
          <a:p>
            <a:pPr algn="ctr"/>
            <a:r>
              <a:rPr kumimoji="1" lang="ja-JP" altLang="en-US" sz="2800" dirty="0">
                <a:solidFill>
                  <a:schemeClr val="tx1"/>
                </a:solidFill>
              </a:rPr>
              <a:t>微生物の</a:t>
            </a:r>
            <a:endParaRPr kumimoji="1" lang="en-US" altLang="ja-JP" sz="2800" dirty="0">
              <a:solidFill>
                <a:schemeClr val="tx1"/>
              </a:solidFill>
            </a:endParaRPr>
          </a:p>
          <a:p>
            <a:pPr algn="ctr"/>
            <a:r>
              <a:rPr kumimoji="1" lang="ja-JP" altLang="en-US" sz="2800" dirty="0">
                <a:solidFill>
                  <a:schemeClr val="tx1"/>
                </a:solidFill>
              </a:rPr>
              <a:t>予防３原則</a:t>
            </a:r>
            <a:endParaRPr kumimoji="1" lang="en-US" altLang="ja-JP" sz="2800" dirty="0">
              <a:solidFill>
                <a:schemeClr val="tx1"/>
              </a:solidFill>
            </a:endParaRPr>
          </a:p>
          <a:p>
            <a:pPr algn="ctr"/>
            <a:endParaRPr kumimoji="1" lang="ja-JP" altLang="en-US" sz="3200" dirty="0">
              <a:solidFill>
                <a:schemeClr val="tx1"/>
              </a:solidFill>
            </a:endParaRPr>
          </a:p>
        </p:txBody>
      </p:sp>
      <p:sp>
        <p:nvSpPr>
          <p:cNvPr id="3" name="タイトル 2"/>
          <p:cNvSpPr>
            <a:spLocks noGrp="1"/>
          </p:cNvSpPr>
          <p:nvPr>
            <p:ph type="title"/>
          </p:nvPr>
        </p:nvSpPr>
        <p:spPr>
          <a:xfrm>
            <a:off x="261700" y="234150"/>
            <a:ext cx="5318528" cy="1012677"/>
          </a:xfrm>
          <a:noFill/>
        </p:spPr>
        <p:txBody>
          <a:bodyPr>
            <a:noAutofit/>
          </a:bodyPr>
          <a:lstStyle/>
          <a:p>
            <a:r>
              <a:rPr kumimoji="1" lang="ja-JP" altLang="en-US" sz="4000" dirty="0">
                <a:solidFill>
                  <a:srgbClr val="002060"/>
                </a:solidFill>
                <a:latin typeface="HGP創英角ﾎﾟｯﾌﾟ体" panose="040B0A00000000000000" pitchFamily="50" charset="-128"/>
                <a:ea typeface="HGP創英角ﾎﾟｯﾌﾟ体" panose="040B0A00000000000000" pitchFamily="50" charset="-128"/>
              </a:rPr>
              <a:t>まとめ　食中毒予防</a:t>
            </a:r>
          </a:p>
        </p:txBody>
      </p:sp>
      <p:sp>
        <p:nvSpPr>
          <p:cNvPr id="5" name="直方体 4"/>
          <p:cNvSpPr/>
          <p:nvPr/>
        </p:nvSpPr>
        <p:spPr>
          <a:xfrm>
            <a:off x="323528" y="5582890"/>
            <a:ext cx="2664296" cy="864096"/>
          </a:xfrm>
          <a:prstGeom prst="cube">
            <a:avLst/>
          </a:prstGeom>
          <a:solidFill>
            <a:schemeClr val="bg1"/>
          </a:solidFill>
          <a:ln w="444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009900"/>
                </a:solidFill>
              </a:rPr>
              <a:t>増やさない</a:t>
            </a:r>
          </a:p>
        </p:txBody>
      </p:sp>
      <p:sp>
        <p:nvSpPr>
          <p:cNvPr id="10" name="直方体 9"/>
          <p:cNvSpPr/>
          <p:nvPr/>
        </p:nvSpPr>
        <p:spPr>
          <a:xfrm>
            <a:off x="3059832" y="3494658"/>
            <a:ext cx="2664296" cy="864096"/>
          </a:xfrm>
          <a:prstGeom prst="cube">
            <a:avLst/>
          </a:prstGeom>
          <a:solidFill>
            <a:schemeClr val="bg1"/>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0000FF"/>
                </a:solidFill>
              </a:rPr>
              <a:t>つけない</a:t>
            </a:r>
          </a:p>
        </p:txBody>
      </p:sp>
      <p:sp>
        <p:nvSpPr>
          <p:cNvPr id="11" name="直方体 10"/>
          <p:cNvSpPr/>
          <p:nvPr/>
        </p:nvSpPr>
        <p:spPr>
          <a:xfrm>
            <a:off x="5724128" y="5582890"/>
            <a:ext cx="2664296" cy="864096"/>
          </a:xfrm>
          <a:prstGeom prst="cub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やっつける</a:t>
            </a:r>
          </a:p>
        </p:txBody>
      </p:sp>
      <p:cxnSp>
        <p:nvCxnSpPr>
          <p:cNvPr id="13" name="カギ線コネクタ 12"/>
          <p:cNvCxnSpPr/>
          <p:nvPr/>
        </p:nvCxnSpPr>
        <p:spPr>
          <a:xfrm>
            <a:off x="2771800" y="4502770"/>
            <a:ext cx="5989364" cy="2088232"/>
          </a:xfrm>
          <a:prstGeom prst="bentConnector3">
            <a:avLst>
              <a:gd name="adj1" fmla="val 46026"/>
            </a:avLst>
          </a:prstGeom>
          <a:ln w="50800">
            <a:prstDash val="sysDot"/>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flipV="1">
            <a:off x="2771800" y="1649537"/>
            <a:ext cx="5976664" cy="2853233"/>
          </a:xfrm>
          <a:prstGeom prst="bentConnector3">
            <a:avLst>
              <a:gd name="adj1" fmla="val 539"/>
            </a:avLst>
          </a:prstGeom>
          <a:ln w="50800">
            <a:prstDash val="sysDot"/>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p:nvPr/>
        </p:nvCxnSpPr>
        <p:spPr>
          <a:xfrm rot="5400000">
            <a:off x="6270538" y="4106726"/>
            <a:ext cx="4968552" cy="12700"/>
          </a:xfrm>
          <a:prstGeom prst="bentConnector3">
            <a:avLst>
              <a:gd name="adj1" fmla="val 100169"/>
            </a:avLst>
          </a:prstGeom>
          <a:ln w="50800">
            <a:prstDash val="sysDot"/>
          </a:ln>
        </p:spPr>
        <p:style>
          <a:lnRef idx="1">
            <a:schemeClr val="accent1"/>
          </a:lnRef>
          <a:fillRef idx="0">
            <a:schemeClr val="accent1"/>
          </a:fillRef>
          <a:effectRef idx="0">
            <a:schemeClr val="accent1"/>
          </a:effectRef>
          <a:fontRef idx="minor">
            <a:schemeClr val="tx1"/>
          </a:fontRef>
        </p:style>
      </p:cxnSp>
      <p:sp>
        <p:nvSpPr>
          <p:cNvPr id="31" name="コンテンツ プレースホルダー 2"/>
          <p:cNvSpPr txBox="1">
            <a:spLocks/>
          </p:cNvSpPr>
          <p:nvPr/>
        </p:nvSpPr>
        <p:spPr>
          <a:xfrm>
            <a:off x="6289848" y="776189"/>
            <a:ext cx="2458616" cy="846261"/>
          </a:xfrm>
          <a:prstGeom prst="rect">
            <a:avLst/>
          </a:prstGeom>
          <a:ln w="50800">
            <a:solidFill>
              <a:schemeClr val="accent1">
                <a:shade val="95000"/>
                <a:satMod val="105000"/>
              </a:schemeClr>
            </a:solidFill>
            <a:prstDash val="sysDot"/>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latin typeface="+mn-ea"/>
              </a:rPr>
              <a:t>ノロウイルスには　</a:t>
            </a:r>
            <a:r>
              <a:rPr lang="ja-JP" altLang="en-US" sz="2400" dirty="0">
                <a:solidFill>
                  <a:srgbClr val="9900CC"/>
                </a:solidFill>
                <a:latin typeface="+mn-ea"/>
              </a:rPr>
              <a:t>４</a:t>
            </a:r>
            <a:r>
              <a:rPr lang="ja-JP" altLang="en-US" sz="2400" dirty="0">
                <a:latin typeface="+mn-ea"/>
              </a:rPr>
              <a:t>原則</a:t>
            </a:r>
          </a:p>
        </p:txBody>
      </p:sp>
      <p:sp>
        <p:nvSpPr>
          <p:cNvPr id="32" name="コンテンツ プレースホルダー 2"/>
          <p:cNvSpPr txBox="1">
            <a:spLocks/>
          </p:cNvSpPr>
          <p:nvPr/>
        </p:nvSpPr>
        <p:spPr>
          <a:xfrm>
            <a:off x="2912419" y="2045247"/>
            <a:ext cx="2844538" cy="135031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rgbClr val="0000FF"/>
                </a:solidFill>
                <a:latin typeface="+mn-ea"/>
              </a:rPr>
              <a:t>・手洗い</a:t>
            </a:r>
            <a:endParaRPr lang="en-US" altLang="ja-JP" dirty="0">
              <a:solidFill>
                <a:srgbClr val="0000FF"/>
              </a:solidFill>
              <a:latin typeface="+mn-ea"/>
            </a:endParaRPr>
          </a:p>
          <a:p>
            <a:pPr marL="0" indent="0">
              <a:buFont typeface="Arial" panose="020B0604020202020204" pitchFamily="34" charset="0"/>
              <a:buNone/>
            </a:pPr>
            <a:r>
              <a:rPr lang="ja-JP" altLang="en-US" sz="2400" dirty="0">
                <a:solidFill>
                  <a:srgbClr val="0000FF"/>
                </a:solidFill>
                <a:latin typeface="+mn-ea"/>
              </a:rPr>
              <a:t>・器具の洗浄消毒</a:t>
            </a:r>
            <a:endParaRPr lang="en-US" altLang="ja-JP" sz="2400" dirty="0">
              <a:solidFill>
                <a:srgbClr val="0000FF"/>
              </a:solidFill>
              <a:latin typeface="+mn-ea"/>
            </a:endParaRPr>
          </a:p>
          <a:p>
            <a:pPr marL="0" indent="0">
              <a:buFont typeface="Arial" panose="020B0604020202020204" pitchFamily="34" charset="0"/>
              <a:buNone/>
            </a:pPr>
            <a:r>
              <a:rPr lang="ja-JP" altLang="en-US" sz="2400" dirty="0">
                <a:solidFill>
                  <a:srgbClr val="0000FF"/>
                </a:solidFill>
                <a:latin typeface="+mn-ea"/>
              </a:rPr>
              <a:t>・従事者の健康管理</a:t>
            </a:r>
            <a:endParaRPr lang="en-US" altLang="ja-JP" sz="2400" dirty="0">
              <a:solidFill>
                <a:srgbClr val="0000FF"/>
              </a:solidFill>
              <a:latin typeface="+mn-ea"/>
            </a:endParaRPr>
          </a:p>
          <a:p>
            <a:pPr marL="0" indent="0">
              <a:buFont typeface="Arial" panose="020B0604020202020204" pitchFamily="34" charset="0"/>
              <a:buNone/>
            </a:pPr>
            <a:endParaRPr lang="ja-JP" altLang="en-US" sz="2400" dirty="0">
              <a:solidFill>
                <a:srgbClr val="0000FF"/>
              </a:solidFill>
              <a:latin typeface="+mn-ea"/>
            </a:endParaRPr>
          </a:p>
        </p:txBody>
      </p:sp>
      <p:sp>
        <p:nvSpPr>
          <p:cNvPr id="33" name="コンテンツ プレースホルダー 2"/>
          <p:cNvSpPr txBox="1">
            <a:spLocks/>
          </p:cNvSpPr>
          <p:nvPr/>
        </p:nvSpPr>
        <p:spPr>
          <a:xfrm>
            <a:off x="180195" y="4138078"/>
            <a:ext cx="3022970" cy="16112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solidFill>
                  <a:srgbClr val="009900"/>
                </a:solidFill>
                <a:latin typeface="+mn-ea"/>
              </a:rPr>
              <a:t>・速やかな喫食</a:t>
            </a:r>
            <a:endParaRPr lang="en-US" altLang="ja-JP" sz="2400" dirty="0">
              <a:solidFill>
                <a:srgbClr val="009900"/>
              </a:solidFill>
              <a:latin typeface="+mn-ea"/>
            </a:endParaRPr>
          </a:p>
          <a:p>
            <a:pPr marL="0" indent="0">
              <a:buFont typeface="Arial" panose="020B0604020202020204" pitchFamily="34" charset="0"/>
              <a:buNone/>
            </a:pPr>
            <a:r>
              <a:rPr lang="ja-JP" altLang="en-US" sz="2400" dirty="0">
                <a:solidFill>
                  <a:srgbClr val="009900"/>
                </a:solidFill>
                <a:latin typeface="+mn-ea"/>
              </a:rPr>
              <a:t>・保管時の温度管理</a:t>
            </a:r>
            <a:endParaRPr lang="en-US" altLang="ja-JP" sz="2400" dirty="0">
              <a:solidFill>
                <a:srgbClr val="009900"/>
              </a:solidFill>
              <a:latin typeface="+mn-ea"/>
            </a:endParaRPr>
          </a:p>
          <a:p>
            <a:pPr marL="0" indent="0">
              <a:buFont typeface="Arial" panose="020B0604020202020204" pitchFamily="34" charset="0"/>
              <a:buNone/>
            </a:pPr>
            <a:r>
              <a:rPr lang="ja-JP" altLang="en-US" sz="2400" dirty="0">
                <a:solidFill>
                  <a:srgbClr val="009900"/>
                </a:solidFill>
                <a:latin typeface="+mn-ea"/>
              </a:rPr>
              <a:t>（</a:t>
            </a:r>
            <a:r>
              <a:rPr lang="en-US" altLang="ja-JP" sz="2400" dirty="0">
                <a:solidFill>
                  <a:srgbClr val="009900"/>
                </a:solidFill>
                <a:latin typeface="+mn-ea"/>
              </a:rPr>
              <a:t>10</a:t>
            </a:r>
            <a:r>
              <a:rPr lang="ja-JP" altLang="en-US" sz="2400" dirty="0">
                <a:solidFill>
                  <a:srgbClr val="009900"/>
                </a:solidFill>
                <a:latin typeface="+mn-ea"/>
              </a:rPr>
              <a:t>℃以下</a:t>
            </a:r>
            <a:r>
              <a:rPr lang="en-US" altLang="ja-JP" sz="2400" dirty="0">
                <a:solidFill>
                  <a:srgbClr val="009900"/>
                </a:solidFill>
                <a:latin typeface="+mn-ea"/>
              </a:rPr>
              <a:t>65</a:t>
            </a:r>
            <a:r>
              <a:rPr lang="ja-JP" altLang="en-US" sz="2400" dirty="0">
                <a:solidFill>
                  <a:srgbClr val="009900"/>
                </a:solidFill>
                <a:latin typeface="+mn-ea"/>
              </a:rPr>
              <a:t>℃以上）</a:t>
            </a:r>
            <a:endParaRPr lang="en-US" altLang="ja-JP" sz="2400" dirty="0">
              <a:solidFill>
                <a:srgbClr val="009900"/>
              </a:solidFill>
              <a:latin typeface="+mn-ea"/>
            </a:endParaRPr>
          </a:p>
          <a:p>
            <a:pPr marL="0" indent="0">
              <a:buFont typeface="Arial" panose="020B0604020202020204" pitchFamily="34" charset="0"/>
              <a:buNone/>
            </a:pPr>
            <a:endParaRPr lang="ja-JP" altLang="en-US" sz="2400" dirty="0">
              <a:solidFill>
                <a:srgbClr val="00B050"/>
              </a:solidFill>
              <a:latin typeface="+mn-ea"/>
            </a:endParaRPr>
          </a:p>
        </p:txBody>
      </p:sp>
      <p:sp>
        <p:nvSpPr>
          <p:cNvPr id="34" name="コンテンツ プレースホルダー 2"/>
          <p:cNvSpPr txBox="1">
            <a:spLocks/>
          </p:cNvSpPr>
          <p:nvPr/>
        </p:nvSpPr>
        <p:spPr>
          <a:xfrm>
            <a:off x="5725494" y="3789040"/>
            <a:ext cx="3022970" cy="21562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solidFill>
                  <a:srgbClr val="FF0000"/>
                </a:solidFill>
                <a:latin typeface="+mn-ea"/>
              </a:rPr>
              <a:t>・十分な加熱</a:t>
            </a:r>
            <a:endParaRPr lang="en-US" altLang="ja-JP" sz="2400" dirty="0">
              <a:solidFill>
                <a:srgbClr val="FF0000"/>
              </a:solidFill>
              <a:latin typeface="+mn-ea"/>
            </a:endParaRPr>
          </a:p>
          <a:p>
            <a:pPr marL="0" indent="0">
              <a:buFont typeface="Arial" panose="020B0604020202020204" pitchFamily="34" charset="0"/>
              <a:buNone/>
            </a:pPr>
            <a:r>
              <a:rPr lang="ja-JP" altLang="en-US" sz="2400" dirty="0">
                <a:solidFill>
                  <a:srgbClr val="FF0000"/>
                </a:solidFill>
                <a:latin typeface="+mn-ea"/>
              </a:rPr>
              <a:t>（中心部</a:t>
            </a:r>
            <a:r>
              <a:rPr lang="en-US" altLang="ja-JP" sz="2400" dirty="0">
                <a:solidFill>
                  <a:srgbClr val="FF0000"/>
                </a:solidFill>
                <a:latin typeface="+mn-ea"/>
              </a:rPr>
              <a:t>75</a:t>
            </a:r>
            <a:r>
              <a:rPr lang="ja-JP" altLang="en-US" sz="2400" dirty="0">
                <a:solidFill>
                  <a:srgbClr val="FF0000"/>
                </a:solidFill>
                <a:latin typeface="+mn-ea"/>
              </a:rPr>
              <a:t>℃１分以上</a:t>
            </a:r>
            <a:endParaRPr lang="en-US" altLang="ja-JP" sz="2400" dirty="0">
              <a:solidFill>
                <a:srgbClr val="FF0000"/>
              </a:solidFill>
              <a:latin typeface="+mn-ea"/>
            </a:endParaRPr>
          </a:p>
          <a:p>
            <a:pPr marL="174625" indent="0">
              <a:buFont typeface="Arial" panose="020B0604020202020204" pitchFamily="34" charset="0"/>
              <a:buNone/>
            </a:pPr>
            <a:r>
              <a:rPr lang="ja-JP" altLang="en-US" sz="2400" dirty="0">
                <a:solidFill>
                  <a:srgbClr val="FF0000"/>
                </a:solidFill>
                <a:latin typeface="+mn-ea"/>
              </a:rPr>
              <a:t>ノロウイルスは</a:t>
            </a:r>
            <a:endParaRPr lang="en-US" altLang="ja-JP" sz="2400" dirty="0">
              <a:solidFill>
                <a:srgbClr val="FF0000"/>
              </a:solidFill>
              <a:latin typeface="+mn-ea"/>
            </a:endParaRPr>
          </a:p>
          <a:p>
            <a:pPr marL="174625" indent="0">
              <a:buFont typeface="Arial" panose="020B0604020202020204" pitchFamily="34" charset="0"/>
              <a:buNone/>
            </a:pPr>
            <a:r>
              <a:rPr lang="en-US" altLang="ja-JP" sz="2400" dirty="0">
                <a:solidFill>
                  <a:srgbClr val="FF0000"/>
                </a:solidFill>
                <a:latin typeface="+mn-ea"/>
              </a:rPr>
              <a:t>85</a:t>
            </a:r>
            <a:r>
              <a:rPr lang="ja-JP" altLang="en-US" sz="2400" dirty="0">
                <a:solidFill>
                  <a:srgbClr val="FF0000"/>
                </a:solidFill>
                <a:latin typeface="+mn-ea"/>
              </a:rPr>
              <a:t>～</a:t>
            </a:r>
            <a:r>
              <a:rPr lang="en-US" altLang="ja-JP" sz="2400" dirty="0">
                <a:solidFill>
                  <a:srgbClr val="FF0000"/>
                </a:solidFill>
                <a:latin typeface="+mn-ea"/>
              </a:rPr>
              <a:t>90</a:t>
            </a:r>
            <a:r>
              <a:rPr lang="ja-JP" altLang="en-US" sz="2400" dirty="0">
                <a:solidFill>
                  <a:srgbClr val="FF0000"/>
                </a:solidFill>
                <a:latin typeface="+mn-ea"/>
              </a:rPr>
              <a:t>℃</a:t>
            </a:r>
            <a:r>
              <a:rPr lang="en-US" altLang="ja-JP" sz="2400" dirty="0">
                <a:solidFill>
                  <a:srgbClr val="FF0000"/>
                </a:solidFill>
                <a:latin typeface="+mn-ea"/>
              </a:rPr>
              <a:t>90</a:t>
            </a:r>
            <a:r>
              <a:rPr lang="ja-JP" altLang="en-US" sz="2400" dirty="0">
                <a:solidFill>
                  <a:srgbClr val="FF0000"/>
                </a:solidFill>
                <a:latin typeface="+mn-ea"/>
              </a:rPr>
              <a:t>秒以上）</a:t>
            </a:r>
          </a:p>
        </p:txBody>
      </p:sp>
      <p:pic>
        <p:nvPicPr>
          <p:cNvPr id="38" name="図 37"/>
          <p:cNvPicPr>
            <a:picLocks noChangeAspect="1"/>
          </p:cNvPicPr>
          <p:nvPr/>
        </p:nvPicPr>
        <p:blipFill>
          <a:blip r:embed="rId2"/>
          <a:stretch>
            <a:fillRect/>
          </a:stretch>
        </p:blipFill>
        <p:spPr>
          <a:xfrm>
            <a:off x="4540994" y="1726110"/>
            <a:ext cx="1231918" cy="914896"/>
          </a:xfrm>
          <a:prstGeom prst="rect">
            <a:avLst/>
          </a:prstGeom>
        </p:spPr>
      </p:pic>
      <p:pic>
        <p:nvPicPr>
          <p:cNvPr id="39" name="図 38"/>
          <p:cNvPicPr>
            <a:picLocks noChangeAspect="1"/>
          </p:cNvPicPr>
          <p:nvPr/>
        </p:nvPicPr>
        <p:blipFill>
          <a:blip r:embed="rId3"/>
          <a:stretch>
            <a:fillRect/>
          </a:stretch>
        </p:blipFill>
        <p:spPr>
          <a:xfrm>
            <a:off x="1240744" y="2758858"/>
            <a:ext cx="707139" cy="1250390"/>
          </a:xfrm>
          <a:prstGeom prst="rect">
            <a:avLst/>
          </a:prstGeom>
        </p:spPr>
      </p:pic>
      <p:pic>
        <p:nvPicPr>
          <p:cNvPr id="40" name="図 39"/>
          <p:cNvPicPr>
            <a:picLocks noChangeAspect="1"/>
          </p:cNvPicPr>
          <p:nvPr/>
        </p:nvPicPr>
        <p:blipFill>
          <a:blip r:embed="rId4"/>
          <a:stretch>
            <a:fillRect/>
          </a:stretch>
        </p:blipFill>
        <p:spPr>
          <a:xfrm>
            <a:off x="7419907" y="2984457"/>
            <a:ext cx="1282612" cy="1119469"/>
          </a:xfrm>
          <a:prstGeom prst="rect">
            <a:avLst/>
          </a:prstGeom>
        </p:spPr>
      </p:pic>
      <p:sp>
        <p:nvSpPr>
          <p:cNvPr id="19" name="テキスト ボックス 18"/>
          <p:cNvSpPr txBox="1"/>
          <p:nvPr/>
        </p:nvSpPr>
        <p:spPr>
          <a:xfrm>
            <a:off x="6692853" y="1888129"/>
            <a:ext cx="1871025" cy="461665"/>
          </a:xfrm>
          <a:prstGeom prst="rect">
            <a:avLst/>
          </a:prstGeom>
          <a:noFill/>
          <a:ln w="38100">
            <a:solidFill>
              <a:srgbClr val="9900FF"/>
            </a:solidFill>
          </a:ln>
        </p:spPr>
        <p:txBody>
          <a:bodyPr wrap="none" rtlCol="0" anchor="ctr" anchorCtr="1">
            <a:spAutoFit/>
          </a:bodyPr>
          <a:lstStyle/>
          <a:p>
            <a:r>
              <a:rPr lang="ja-JP" altLang="en-US" sz="2400" dirty="0">
                <a:solidFill>
                  <a:srgbClr val="9900CC"/>
                </a:solidFill>
                <a:latin typeface="HGP創英角ｺﾞｼｯｸUB" panose="020B0900000000000000" pitchFamily="50" charset="-128"/>
                <a:ea typeface="HGP創英角ｺﾞｼｯｸUB" panose="020B0900000000000000" pitchFamily="50" charset="-128"/>
              </a:rPr>
              <a:t>持ち込まない</a:t>
            </a:r>
            <a:endParaRPr kumimoji="1" lang="ja-JP" altLang="en-US" sz="2400" dirty="0">
              <a:solidFill>
                <a:srgbClr val="9900CC"/>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6692853" y="2407460"/>
            <a:ext cx="1880167" cy="461665"/>
          </a:xfrm>
          <a:prstGeom prst="rect">
            <a:avLst/>
          </a:prstGeom>
          <a:noFill/>
          <a:ln w="38100">
            <a:solidFill>
              <a:srgbClr val="FFCC00"/>
            </a:solidFill>
          </a:ln>
        </p:spPr>
        <p:txBody>
          <a:bodyPr wrap="square" rtlCol="0" anchor="ctr" anchorCtr="1">
            <a:spAutoFit/>
          </a:bodyPr>
          <a:lstStyle/>
          <a:p>
            <a:r>
              <a:rPr lang="ja-JP" altLang="en-US" sz="2400" dirty="0">
                <a:solidFill>
                  <a:srgbClr val="FFC000"/>
                </a:solidFill>
                <a:latin typeface="HGP創英角ｺﾞｼｯｸUB" panose="020B0900000000000000" pitchFamily="50" charset="-128"/>
                <a:ea typeface="HGP創英角ｺﾞｼｯｸUB" panose="020B0900000000000000" pitchFamily="50" charset="-128"/>
              </a:rPr>
              <a:t>拡げない</a:t>
            </a:r>
            <a:endParaRPr kumimoji="1" lang="ja-JP" altLang="en-US" sz="2400" dirty="0">
              <a:solidFill>
                <a:srgbClr val="FFC000"/>
              </a:solid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33</a:t>
            </a:fld>
            <a:endParaRPr kumimoji="1" lang="ja-JP" altLang="en-US"/>
          </a:p>
        </p:txBody>
      </p:sp>
    </p:spTree>
    <p:extLst>
      <p:ext uri="{BB962C8B-B14F-4D97-AF65-F5344CB8AC3E}">
        <p14:creationId xmlns:p14="http://schemas.microsoft.com/office/powerpoint/2010/main" val="2634947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276897"/>
            <a:ext cx="7334153" cy="905524"/>
          </a:xfrm>
          <a:prstGeom prst="rect">
            <a:avLst/>
          </a:prstGeom>
          <a:solidFill>
            <a:schemeClr val="accent5">
              <a:lumMod val="40000"/>
              <a:lumOff val="60000"/>
            </a:schemeClr>
          </a:solidFill>
          <a:ln w="28575">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en-US" altLang="ja-JP" sz="4000" dirty="0">
                <a:solidFill>
                  <a:srgbClr val="002060"/>
                </a:solidFill>
                <a:latin typeface="+mn-ea"/>
                <a:ea typeface="+mn-ea"/>
              </a:rPr>
              <a:t>Ⅳ</a:t>
            </a:r>
            <a:r>
              <a:rPr lang="ja-JP" altLang="en-US" sz="4000" dirty="0">
                <a:solidFill>
                  <a:srgbClr val="002060"/>
                </a:solidFill>
                <a:latin typeface="+mn-ea"/>
                <a:ea typeface="+mn-ea"/>
              </a:rPr>
              <a:t>　バザーの進め方と注意点</a:t>
            </a:r>
          </a:p>
        </p:txBody>
      </p:sp>
      <p:sp>
        <p:nvSpPr>
          <p:cNvPr id="7" name="下矢印 6"/>
          <p:cNvSpPr/>
          <p:nvPr/>
        </p:nvSpPr>
        <p:spPr>
          <a:xfrm>
            <a:off x="1043608" y="2107394"/>
            <a:ext cx="864096" cy="1088584"/>
          </a:xfrm>
          <a:prstGeom prst="downArrow">
            <a:avLst>
              <a:gd name="adj1" fmla="val 50000"/>
              <a:gd name="adj2" fmla="val 35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1043608" y="3882928"/>
            <a:ext cx="86409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1034896" y="5167987"/>
            <a:ext cx="80080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11560" y="1412776"/>
            <a:ext cx="1728192" cy="57606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bg1"/>
                </a:solidFill>
              </a:rPr>
              <a:t>（１）計画</a:t>
            </a:r>
          </a:p>
        </p:txBody>
      </p:sp>
      <p:sp>
        <p:nvSpPr>
          <p:cNvPr id="11" name="正方形/長方形 10"/>
          <p:cNvSpPr/>
          <p:nvPr/>
        </p:nvSpPr>
        <p:spPr>
          <a:xfrm>
            <a:off x="631049" y="3257402"/>
            <a:ext cx="1728192" cy="57606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bg1"/>
                </a:solidFill>
              </a:rPr>
              <a:t>（２）届出</a:t>
            </a:r>
          </a:p>
        </p:txBody>
      </p:sp>
      <p:sp>
        <p:nvSpPr>
          <p:cNvPr id="12" name="正方形/長方形 11"/>
          <p:cNvSpPr/>
          <p:nvPr/>
        </p:nvSpPr>
        <p:spPr>
          <a:xfrm>
            <a:off x="631049" y="4520416"/>
            <a:ext cx="1728192" cy="57606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bg1"/>
                </a:solidFill>
              </a:rPr>
              <a:t>（３）実施</a:t>
            </a:r>
          </a:p>
        </p:txBody>
      </p:sp>
      <p:sp>
        <p:nvSpPr>
          <p:cNvPr id="13" name="正方形/長方形 12"/>
          <p:cNvSpPr/>
          <p:nvPr/>
        </p:nvSpPr>
        <p:spPr>
          <a:xfrm>
            <a:off x="611560" y="5780306"/>
            <a:ext cx="1728192" cy="57606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bg1"/>
                </a:solidFill>
              </a:rPr>
              <a:t>（４）反省</a:t>
            </a:r>
          </a:p>
        </p:txBody>
      </p:sp>
      <p:sp>
        <p:nvSpPr>
          <p:cNvPr id="14" name="テキスト ボックス 13"/>
          <p:cNvSpPr txBox="1"/>
          <p:nvPr/>
        </p:nvSpPr>
        <p:spPr>
          <a:xfrm>
            <a:off x="2699792" y="1412776"/>
            <a:ext cx="5688632" cy="1569660"/>
          </a:xfrm>
          <a:prstGeom prst="rect">
            <a:avLst/>
          </a:prstGeom>
          <a:noFill/>
          <a:ln>
            <a:solidFill>
              <a:schemeClr val="tx1"/>
            </a:solidFill>
          </a:ln>
        </p:spPr>
        <p:txBody>
          <a:bodyPr wrap="square" rtlCol="0">
            <a:spAutoFit/>
          </a:bodyPr>
          <a:lstStyle/>
          <a:p>
            <a:r>
              <a:rPr kumimoji="1" lang="ja-JP" altLang="en-US" sz="2400" dirty="0"/>
              <a:t>①提供食品の選定</a:t>
            </a:r>
            <a:endParaRPr kumimoji="1" lang="en-US" altLang="ja-JP" sz="2400" dirty="0"/>
          </a:p>
          <a:p>
            <a:r>
              <a:rPr kumimoji="1" lang="ja-JP" altLang="en-US" sz="2400" dirty="0"/>
              <a:t>②調理・販売設備の準備</a:t>
            </a:r>
            <a:endParaRPr kumimoji="1" lang="en-US" altLang="ja-JP" sz="2400" dirty="0"/>
          </a:p>
          <a:p>
            <a:r>
              <a:rPr kumimoji="1" lang="ja-JP" altLang="en-US" sz="2400" dirty="0"/>
              <a:t>③従事者の決定</a:t>
            </a:r>
            <a:endParaRPr kumimoji="1" lang="en-US" altLang="ja-JP" sz="2400" dirty="0"/>
          </a:p>
          <a:p>
            <a:r>
              <a:rPr kumimoji="1" lang="ja-JP" altLang="en-US" sz="2400" dirty="0"/>
              <a:t>④検便の実施</a:t>
            </a:r>
            <a:r>
              <a:rPr kumimoji="1" lang="ja-JP" altLang="en-US" sz="2400" u="sng" dirty="0">
                <a:solidFill>
                  <a:srgbClr val="FF0000"/>
                </a:solidFill>
              </a:rPr>
              <a:t>（</a:t>
            </a:r>
            <a:r>
              <a:rPr kumimoji="1" lang="en-US" altLang="ja-JP" sz="2400" u="sng" dirty="0">
                <a:solidFill>
                  <a:srgbClr val="FF0000"/>
                </a:solidFill>
              </a:rPr>
              <a:t>※</a:t>
            </a:r>
            <a:r>
              <a:rPr kumimoji="1" lang="ja-JP" altLang="en-US" sz="2400" u="sng" dirty="0">
                <a:solidFill>
                  <a:srgbClr val="FF0000"/>
                </a:solidFill>
              </a:rPr>
              <a:t>結果提出は不要</a:t>
            </a:r>
            <a:r>
              <a:rPr kumimoji="1" lang="en-US" altLang="ja-JP" sz="2400" u="sng" dirty="0">
                <a:solidFill>
                  <a:srgbClr val="FF0000"/>
                </a:solidFill>
              </a:rPr>
              <a:t>【</a:t>
            </a:r>
            <a:r>
              <a:rPr kumimoji="1" lang="ja-JP" altLang="en-US" sz="2400" u="sng" dirty="0">
                <a:solidFill>
                  <a:srgbClr val="FF0000"/>
                </a:solidFill>
              </a:rPr>
              <a:t>変更</a:t>
            </a:r>
            <a:r>
              <a:rPr kumimoji="1" lang="en-US" altLang="ja-JP" sz="2400" u="sng" dirty="0">
                <a:solidFill>
                  <a:srgbClr val="FF0000"/>
                </a:solidFill>
              </a:rPr>
              <a:t>】</a:t>
            </a:r>
            <a:r>
              <a:rPr kumimoji="1" lang="ja-JP" altLang="en-US" sz="2400" u="sng" dirty="0">
                <a:solidFill>
                  <a:srgbClr val="FF0000"/>
                </a:solidFill>
              </a:rPr>
              <a:t>）</a:t>
            </a:r>
          </a:p>
        </p:txBody>
      </p:sp>
      <p:sp>
        <p:nvSpPr>
          <p:cNvPr id="15" name="テキスト ボックス 14"/>
          <p:cNvSpPr txBox="1"/>
          <p:nvPr/>
        </p:nvSpPr>
        <p:spPr>
          <a:xfrm>
            <a:off x="2699792" y="3242303"/>
            <a:ext cx="5688632" cy="830997"/>
          </a:xfrm>
          <a:prstGeom prst="rect">
            <a:avLst/>
          </a:prstGeom>
          <a:noFill/>
          <a:ln>
            <a:solidFill>
              <a:schemeClr val="tx1"/>
            </a:solidFill>
          </a:ln>
        </p:spPr>
        <p:txBody>
          <a:bodyPr wrap="square" rtlCol="0">
            <a:spAutoFit/>
          </a:bodyPr>
          <a:lstStyle/>
          <a:p>
            <a:r>
              <a:rPr kumimoji="1" lang="ja-JP" altLang="en-US" sz="2400" dirty="0"/>
              <a:t>実施日の２週間前までに</a:t>
            </a:r>
            <a:r>
              <a:rPr lang="ja-JP" altLang="en-US" sz="2400" dirty="0"/>
              <a:t>上越</a:t>
            </a:r>
            <a:r>
              <a:rPr kumimoji="1" lang="ja-JP" altLang="en-US" sz="2400" dirty="0"/>
              <a:t>保健所に</a:t>
            </a:r>
            <a:r>
              <a:rPr kumimoji="1" lang="ja-JP" altLang="en-US" sz="2400" u="sng" dirty="0">
                <a:solidFill>
                  <a:srgbClr val="FF0000"/>
                </a:solidFill>
              </a:rPr>
              <a:t>届出書</a:t>
            </a:r>
            <a:r>
              <a:rPr kumimoji="1" lang="ja-JP" altLang="en-US" sz="2400" dirty="0"/>
              <a:t>を提出</a:t>
            </a:r>
          </a:p>
        </p:txBody>
      </p:sp>
      <p:sp>
        <p:nvSpPr>
          <p:cNvPr id="16" name="テキスト ボックス 15"/>
          <p:cNvSpPr txBox="1"/>
          <p:nvPr/>
        </p:nvSpPr>
        <p:spPr>
          <a:xfrm>
            <a:off x="2699792" y="4542671"/>
            <a:ext cx="5688632" cy="461665"/>
          </a:xfrm>
          <a:prstGeom prst="rect">
            <a:avLst/>
          </a:prstGeom>
          <a:noFill/>
          <a:ln>
            <a:solidFill>
              <a:schemeClr val="tx1"/>
            </a:solidFill>
          </a:ln>
        </p:spPr>
        <p:txBody>
          <a:bodyPr wrap="square" rtlCol="0">
            <a:spAutoFit/>
          </a:bodyPr>
          <a:lstStyle/>
          <a:p>
            <a:r>
              <a:rPr kumimoji="1" lang="ja-JP" altLang="en-US" sz="2400" dirty="0"/>
              <a:t>衛生管理に十分注意して食品を提供</a:t>
            </a:r>
          </a:p>
        </p:txBody>
      </p:sp>
      <p:sp>
        <p:nvSpPr>
          <p:cNvPr id="17" name="テキスト ボックス 16"/>
          <p:cNvSpPr txBox="1"/>
          <p:nvPr/>
        </p:nvSpPr>
        <p:spPr>
          <a:xfrm>
            <a:off x="2699792" y="5780306"/>
            <a:ext cx="5688632" cy="461665"/>
          </a:xfrm>
          <a:prstGeom prst="rect">
            <a:avLst/>
          </a:prstGeom>
          <a:noFill/>
          <a:ln>
            <a:solidFill>
              <a:schemeClr val="tx1"/>
            </a:solidFill>
          </a:ln>
        </p:spPr>
        <p:txBody>
          <a:bodyPr wrap="square" rtlCol="0">
            <a:spAutoFit/>
          </a:bodyPr>
          <a:lstStyle/>
          <a:p>
            <a:r>
              <a:rPr kumimoji="1" lang="ja-JP" altLang="en-US" sz="2400" dirty="0"/>
              <a:t>反省点を整理して次年度に引継ぎ</a:t>
            </a: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34</a:t>
            </a:fld>
            <a:endParaRPr kumimoji="1" lang="ja-JP" altLang="en-US"/>
          </a:p>
        </p:txBody>
      </p:sp>
    </p:spTree>
    <p:extLst>
      <p:ext uri="{BB962C8B-B14F-4D97-AF65-F5344CB8AC3E}">
        <p14:creationId xmlns:p14="http://schemas.microsoft.com/office/powerpoint/2010/main" val="514913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a:xfrm>
            <a:off x="179512" y="188640"/>
            <a:ext cx="792088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200" b="1" spc="-100" dirty="0">
                <a:solidFill>
                  <a:srgbClr val="0000FF"/>
                </a:solidFill>
                <a:latin typeface="+mj-ea"/>
              </a:rPr>
              <a:t>（１）計画</a:t>
            </a:r>
            <a:endParaRPr lang="en-US" altLang="ja-JP" sz="3200" b="1" spc="-100" dirty="0">
              <a:solidFill>
                <a:srgbClr val="0000FF"/>
              </a:solidFill>
              <a:latin typeface="+mj-ea"/>
            </a:endParaRPr>
          </a:p>
          <a:p>
            <a:pPr algn="l"/>
            <a:r>
              <a:rPr lang="ja-JP" altLang="en-US" sz="3200" b="1" spc="-100" dirty="0">
                <a:solidFill>
                  <a:srgbClr val="009900"/>
                </a:solidFill>
                <a:latin typeface="+mj-ea"/>
              </a:rPr>
              <a:t>　　</a:t>
            </a:r>
            <a:r>
              <a:rPr lang="ja-JP" altLang="en-US" sz="3200" b="1" spc="-100" dirty="0">
                <a:solidFill>
                  <a:srgbClr val="0000FF"/>
                </a:solidFill>
                <a:latin typeface="+mj-ea"/>
              </a:rPr>
              <a:t>①提供食品の選定（基本的な考え方）</a:t>
            </a:r>
          </a:p>
        </p:txBody>
      </p:sp>
      <p:sp>
        <p:nvSpPr>
          <p:cNvPr id="29" name="コンテンツ プレースホルダー 2"/>
          <p:cNvSpPr>
            <a:spLocks noGrp="1"/>
          </p:cNvSpPr>
          <p:nvPr>
            <p:ph idx="1"/>
          </p:nvPr>
        </p:nvSpPr>
        <p:spPr>
          <a:xfrm>
            <a:off x="179512" y="1700808"/>
            <a:ext cx="8712968" cy="3672408"/>
          </a:xfrm>
          <a:ln>
            <a:solidFill>
              <a:schemeClr val="tx1"/>
            </a:solidFill>
          </a:ln>
        </p:spPr>
        <p:txBody>
          <a:bodyPr tIns="180000">
            <a:normAutofit/>
          </a:bodyPr>
          <a:lstStyle/>
          <a:p>
            <a:pPr marL="0" indent="0">
              <a:buClr>
                <a:srgbClr val="0000FF"/>
              </a:buClr>
              <a:buNone/>
            </a:pPr>
            <a:r>
              <a:rPr kumimoji="1" lang="ja-JP" altLang="en-US" sz="2800" b="1" u="sng" dirty="0">
                <a:solidFill>
                  <a:srgbClr val="FF0000"/>
                </a:solidFill>
              </a:rPr>
              <a:t>調理</a:t>
            </a:r>
            <a:r>
              <a:rPr kumimoji="1" lang="ja-JP" altLang="en-US" sz="2800" b="1" dirty="0"/>
              <a:t>するもの（「</a:t>
            </a:r>
            <a:r>
              <a:rPr kumimoji="1" lang="ja-JP" altLang="en-US" sz="2800" b="1" u="sng" dirty="0">
                <a:solidFill>
                  <a:srgbClr val="FF0000"/>
                </a:solidFill>
              </a:rPr>
              <a:t>盛付</a:t>
            </a:r>
            <a:r>
              <a:rPr kumimoji="1" lang="ja-JP" altLang="en-US" sz="2800" b="1" dirty="0"/>
              <a:t>」「</a:t>
            </a:r>
            <a:r>
              <a:rPr kumimoji="1" lang="ja-JP" altLang="en-US" sz="2800" b="1" u="sng" dirty="0">
                <a:solidFill>
                  <a:srgbClr val="FF0000"/>
                </a:solidFill>
              </a:rPr>
              <a:t>注ぐ</a:t>
            </a:r>
            <a:r>
              <a:rPr kumimoji="1" lang="ja-JP" altLang="en-US" sz="2800" b="1" dirty="0"/>
              <a:t>」だけでも「調理」に該当）</a:t>
            </a:r>
            <a:endParaRPr kumimoji="1" lang="en-US" altLang="ja-JP" sz="2800" b="1" u="sng" dirty="0">
              <a:solidFill>
                <a:srgbClr val="FF0000"/>
              </a:solidFill>
            </a:endParaRPr>
          </a:p>
          <a:p>
            <a:pPr marL="0" indent="0">
              <a:buClr>
                <a:srgbClr val="0000FF"/>
              </a:buClr>
              <a:buNone/>
            </a:pPr>
            <a:endParaRPr lang="en-US" altLang="ja-JP" sz="2600" u="sng" dirty="0">
              <a:solidFill>
                <a:srgbClr val="FF0000"/>
              </a:solidFill>
            </a:endParaRPr>
          </a:p>
          <a:p>
            <a:pPr marL="0" indent="0">
              <a:buClr>
                <a:srgbClr val="0000FF"/>
              </a:buClr>
              <a:buNone/>
            </a:pPr>
            <a:endParaRPr lang="en-US" altLang="ja-JP" sz="2600" u="sng" dirty="0">
              <a:solidFill>
                <a:srgbClr val="FF0000"/>
              </a:solidFill>
            </a:endParaRPr>
          </a:p>
          <a:p>
            <a:pPr marL="0" indent="0">
              <a:buClr>
                <a:srgbClr val="0000FF"/>
              </a:buClr>
              <a:buNone/>
            </a:pPr>
            <a:endParaRPr kumimoji="1" lang="en-US" altLang="ja-JP" sz="2400" dirty="0"/>
          </a:p>
          <a:p>
            <a:pPr>
              <a:buClr>
                <a:srgbClr val="0000FF"/>
              </a:buClr>
              <a:buFont typeface="Wingdings" panose="05000000000000000000" pitchFamily="2" charset="2"/>
              <a:buChar char="n"/>
            </a:pPr>
            <a:r>
              <a:rPr kumimoji="1" lang="ja-JP" altLang="en-US" sz="2600" dirty="0"/>
              <a:t>提供できる食品は</a:t>
            </a:r>
            <a:r>
              <a:rPr kumimoji="1" lang="ja-JP" altLang="en-US" sz="2600" u="sng" dirty="0">
                <a:solidFill>
                  <a:srgbClr val="FF0000"/>
                </a:solidFill>
              </a:rPr>
              <a:t>衛生リスクが低いもの</a:t>
            </a:r>
            <a:r>
              <a:rPr kumimoji="1" lang="ja-JP" altLang="en-US" sz="2600" dirty="0"/>
              <a:t>に限る</a:t>
            </a:r>
            <a:endParaRPr kumimoji="1" lang="en-US" altLang="ja-JP" sz="2600" dirty="0"/>
          </a:p>
          <a:p>
            <a:pPr marL="0" indent="0">
              <a:buClr>
                <a:srgbClr val="0000FF"/>
              </a:buClr>
              <a:buNone/>
            </a:pPr>
            <a:r>
              <a:rPr kumimoji="1" lang="ja-JP" altLang="en-US" sz="2600" dirty="0"/>
              <a:t>　　（原則として</a:t>
            </a:r>
            <a:r>
              <a:rPr kumimoji="1" lang="ja-JP" altLang="en-US" sz="2600" u="sng" dirty="0">
                <a:solidFill>
                  <a:srgbClr val="FF0000"/>
                </a:solidFill>
              </a:rPr>
              <a:t>加熱調理食品</a:t>
            </a:r>
            <a:r>
              <a:rPr kumimoji="1" lang="ja-JP" altLang="en-US" sz="2600" dirty="0"/>
              <a:t>及び</a:t>
            </a:r>
            <a:r>
              <a:rPr kumimoji="1" lang="ja-JP" altLang="en-US" sz="2600" u="sng" dirty="0">
                <a:solidFill>
                  <a:srgbClr val="FF0000"/>
                </a:solidFill>
              </a:rPr>
              <a:t>既製食品</a:t>
            </a:r>
            <a:r>
              <a:rPr kumimoji="1" lang="ja-JP" altLang="en-US" sz="2600" dirty="0"/>
              <a:t>）</a:t>
            </a:r>
            <a:endParaRPr kumimoji="1" lang="en-US" altLang="ja-JP" sz="2600" dirty="0"/>
          </a:p>
          <a:p>
            <a:pPr>
              <a:buClr>
                <a:srgbClr val="0000FF"/>
              </a:buClr>
              <a:buFont typeface="Wingdings" panose="05000000000000000000" pitchFamily="2" charset="2"/>
              <a:buChar char="n"/>
            </a:pPr>
            <a:r>
              <a:rPr kumimoji="1" lang="ja-JP" altLang="en-US" sz="2600" u="sng" dirty="0">
                <a:solidFill>
                  <a:srgbClr val="FF0000"/>
                </a:solidFill>
              </a:rPr>
              <a:t>安全な調理・製造計画</a:t>
            </a:r>
            <a:r>
              <a:rPr kumimoji="1" lang="ja-JP" altLang="en-US" sz="2600" dirty="0"/>
              <a:t>をたてる</a:t>
            </a:r>
            <a:endParaRPr kumimoji="1" lang="en-US" altLang="ja-JP" sz="2600" dirty="0"/>
          </a:p>
        </p:txBody>
      </p:sp>
      <p:sp>
        <p:nvSpPr>
          <p:cNvPr id="16" name="コンテンツ プレースホルダー 2"/>
          <p:cNvSpPr txBox="1">
            <a:spLocks/>
          </p:cNvSpPr>
          <p:nvPr/>
        </p:nvSpPr>
        <p:spPr>
          <a:xfrm>
            <a:off x="611560" y="2420888"/>
            <a:ext cx="7413343" cy="792088"/>
          </a:xfrm>
          <a:prstGeom prst="rect">
            <a:avLst/>
          </a:prstGeom>
          <a:ln w="31750">
            <a:solidFill>
              <a:schemeClr val="tx1"/>
            </a:solidFill>
            <a:prstDash val="sysDot"/>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10000"/>
              </a:lnSpc>
              <a:buClr>
                <a:srgbClr val="0000FF"/>
              </a:buClr>
              <a:buNone/>
            </a:pPr>
            <a:r>
              <a:rPr lang="ja-JP" altLang="en-US" sz="2200" dirty="0"/>
              <a:t>営業許可施設に比べ、バザーの調理施設は仕切りや洗浄設備などの</a:t>
            </a:r>
            <a:r>
              <a:rPr lang="ja-JP" altLang="en-US" sz="2200" u="sng" dirty="0">
                <a:solidFill>
                  <a:srgbClr val="FF0000"/>
                </a:solidFill>
              </a:rPr>
              <a:t>施設基準が緩和</a:t>
            </a:r>
          </a:p>
        </p:txBody>
      </p:sp>
      <p:sp>
        <p:nvSpPr>
          <p:cNvPr id="4" name="下矢印 3"/>
          <p:cNvSpPr/>
          <p:nvPr/>
        </p:nvSpPr>
        <p:spPr>
          <a:xfrm>
            <a:off x="3671900" y="3266982"/>
            <a:ext cx="936104" cy="396044"/>
          </a:xfrm>
          <a:prstGeom prst="downArrow">
            <a:avLst>
              <a:gd name="adj1" fmla="val 50000"/>
              <a:gd name="adj2" fmla="val 46837"/>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2"/>
          <p:cNvSpPr txBox="1">
            <a:spLocks/>
          </p:cNvSpPr>
          <p:nvPr/>
        </p:nvSpPr>
        <p:spPr>
          <a:xfrm>
            <a:off x="179512" y="5517232"/>
            <a:ext cx="8640960" cy="540060"/>
          </a:xfrm>
          <a:prstGeom prst="rect">
            <a:avLst/>
          </a:prstGeom>
          <a:ln w="31750">
            <a:noFill/>
            <a:prstDash val="sysDot"/>
          </a:ln>
        </p:spPr>
        <p:txBody>
          <a:bodyPr vert="horz" lIns="91440" tIns="45720" rIns="91440" bIns="45720" rtlCol="0" anchor="ctr" anchorCtr="1">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10000"/>
              </a:lnSpc>
              <a:buClr>
                <a:srgbClr val="0000FF"/>
              </a:buClr>
              <a:buNone/>
            </a:pPr>
            <a:r>
              <a:rPr lang="ja-JP" altLang="en-US" sz="2400" dirty="0"/>
              <a:t>既製食品を仕入れてそのまま販売する場合は届出不要</a:t>
            </a:r>
            <a:r>
              <a:rPr lang="en-US" altLang="ja-JP" sz="2400" u="sng" dirty="0">
                <a:solidFill>
                  <a:srgbClr val="FF0000"/>
                </a:solidFill>
              </a:rPr>
              <a:t>【</a:t>
            </a:r>
            <a:r>
              <a:rPr lang="ja-JP" altLang="en-US" sz="2400" u="sng" dirty="0">
                <a:solidFill>
                  <a:srgbClr val="FF0000"/>
                </a:solidFill>
              </a:rPr>
              <a:t>変更</a:t>
            </a:r>
            <a:r>
              <a:rPr lang="en-US" altLang="ja-JP" sz="2400" u="sng" dirty="0">
                <a:solidFill>
                  <a:srgbClr val="FF0000"/>
                </a:solidFill>
              </a:rPr>
              <a:t>】</a:t>
            </a:r>
            <a:endParaRPr lang="ja-JP" altLang="en-US" sz="2400" dirty="0"/>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35</a:t>
            </a:fld>
            <a:endParaRPr kumimoji="1" lang="ja-JP" altLang="en-US"/>
          </a:p>
        </p:txBody>
      </p:sp>
    </p:spTree>
    <p:extLst>
      <p:ext uri="{BB962C8B-B14F-4D97-AF65-F5344CB8AC3E}">
        <p14:creationId xmlns:p14="http://schemas.microsoft.com/office/powerpoint/2010/main" val="1278453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txBox="1">
            <a:spLocks/>
          </p:cNvSpPr>
          <p:nvPr/>
        </p:nvSpPr>
        <p:spPr>
          <a:xfrm>
            <a:off x="251520" y="908720"/>
            <a:ext cx="5472608" cy="936104"/>
          </a:xfrm>
          <a:prstGeom prst="rect">
            <a:avLst/>
          </a:prstGeom>
          <a:ln w="31750">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0000FF"/>
              </a:buClr>
              <a:buNone/>
            </a:pPr>
            <a:r>
              <a:rPr lang="ja-JP" altLang="en-US" sz="2400" dirty="0">
                <a:solidFill>
                  <a:srgbClr val="FF0000"/>
                </a:solidFill>
              </a:rPr>
              <a:t>加熱調理食品</a:t>
            </a:r>
            <a:r>
              <a:rPr lang="ja-JP" altLang="en-US" sz="2400" dirty="0"/>
              <a:t>：全体を加熱調理するもの</a:t>
            </a:r>
            <a:endParaRPr lang="en-US" altLang="ja-JP" sz="2400" dirty="0"/>
          </a:p>
          <a:p>
            <a:pPr marL="0" indent="0">
              <a:buClr>
                <a:srgbClr val="0000FF"/>
              </a:buClr>
              <a:buNone/>
            </a:pPr>
            <a:r>
              <a:rPr lang="ja-JP" altLang="en-US" sz="2400" dirty="0">
                <a:solidFill>
                  <a:srgbClr val="0000FF"/>
                </a:solidFill>
              </a:rPr>
              <a:t>既製食品</a:t>
            </a:r>
            <a:r>
              <a:rPr lang="ja-JP" altLang="en-US" sz="2400" dirty="0"/>
              <a:t>：営業許可施設で作られたもの</a:t>
            </a:r>
            <a:endParaRPr lang="en-US" altLang="ja-JP" sz="2400" dirty="0"/>
          </a:p>
        </p:txBody>
      </p:sp>
      <p:sp>
        <p:nvSpPr>
          <p:cNvPr id="7" name="タイトル 1"/>
          <p:cNvSpPr>
            <a:spLocks noGrp="1"/>
          </p:cNvSpPr>
          <p:nvPr>
            <p:ph type="title"/>
          </p:nvPr>
        </p:nvSpPr>
        <p:spPr>
          <a:xfrm>
            <a:off x="107504" y="9994"/>
            <a:ext cx="7220355" cy="682739"/>
          </a:xfrm>
        </p:spPr>
        <p:txBody>
          <a:bodyPr>
            <a:normAutofit fontScale="90000"/>
          </a:bodyPr>
          <a:lstStyle/>
          <a:p>
            <a:pPr algn="l"/>
            <a:r>
              <a:rPr lang="ja-JP" altLang="en-US" sz="4000" b="1" dirty="0">
                <a:solidFill>
                  <a:srgbClr val="009900"/>
                </a:solidFill>
                <a:latin typeface="HGP創英角ﾎﾟｯﾌﾟ体" panose="040B0A00000000000000" pitchFamily="50" charset="-128"/>
                <a:ea typeface="HGP創英角ﾎﾟｯﾌﾟ体" panose="040B0A00000000000000" pitchFamily="50" charset="-128"/>
              </a:rPr>
              <a:t>バザーで調理できる食品</a:t>
            </a:r>
            <a:endParaRPr kumimoji="1" lang="ja-JP" altLang="en-US" sz="4000" dirty="0">
              <a:solidFill>
                <a:srgbClr val="009900"/>
              </a:solidFill>
              <a:latin typeface="HGP創英角ﾎﾟｯﾌﾟ体" panose="040B0A00000000000000" pitchFamily="50" charset="-128"/>
              <a:ea typeface="HGP創英角ﾎﾟｯﾌﾟ体" panose="040B0A00000000000000"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858605084"/>
              </p:ext>
            </p:extLst>
          </p:nvPr>
        </p:nvGraphicFramePr>
        <p:xfrm>
          <a:off x="107504" y="1923308"/>
          <a:ext cx="8856984" cy="4746048"/>
        </p:xfrm>
        <a:graphic>
          <a:graphicData uri="http://schemas.openxmlformats.org/drawingml/2006/table">
            <a:tbl>
              <a:tblPr firstRow="1" bandRow="1">
                <a:tableStyleId>{5C22544A-7EE6-4342-B048-85BDC9FD1C3A}</a:tableStyleId>
              </a:tblPr>
              <a:tblGrid>
                <a:gridCol w="1783243">
                  <a:extLst>
                    <a:ext uri="{9D8B030D-6E8A-4147-A177-3AD203B41FA5}">
                      <a16:colId xmlns:a16="http://schemas.microsoft.com/office/drawing/2014/main" val="4125328576"/>
                    </a:ext>
                  </a:extLst>
                </a:gridCol>
                <a:gridCol w="7073741">
                  <a:extLst>
                    <a:ext uri="{9D8B030D-6E8A-4147-A177-3AD203B41FA5}">
                      <a16:colId xmlns:a16="http://schemas.microsoft.com/office/drawing/2014/main" val="2872824815"/>
                    </a:ext>
                  </a:extLst>
                </a:gridCol>
              </a:tblGrid>
              <a:tr h="395504">
                <a:tc>
                  <a:txBody>
                    <a:bodyPr/>
                    <a:lstStyle/>
                    <a:p>
                      <a:pPr algn="dist"/>
                      <a:r>
                        <a:rPr kumimoji="1" lang="ja-JP" altLang="en-US" dirty="0">
                          <a:solidFill>
                            <a:schemeClr val="tx1"/>
                          </a:solidFill>
                        </a:rPr>
                        <a:t>煮物類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chemeClr val="tx1"/>
                          </a:solidFill>
                        </a:rPr>
                        <a:t>おでん、豚汁、モツ煮、</a:t>
                      </a:r>
                      <a:r>
                        <a:rPr kumimoji="1" lang="ja-JP" altLang="en-US" dirty="0" err="1">
                          <a:solidFill>
                            <a:schemeClr val="tx1"/>
                          </a:solidFill>
                        </a:rPr>
                        <a:t>けん</a:t>
                      </a:r>
                      <a:r>
                        <a:rPr kumimoji="1" lang="ja-JP" altLang="en-US" dirty="0">
                          <a:solidFill>
                            <a:schemeClr val="tx1"/>
                          </a:solidFill>
                        </a:rPr>
                        <a:t>ちん汁、こんにゃく煮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7182115"/>
                  </a:ext>
                </a:extLst>
              </a:tr>
              <a:tr h="39550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焼物類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焼き鳥、焼きイカ、焼き貝、焼き魚、お好み焼き、たこ焼き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3383174"/>
                  </a:ext>
                </a:extLst>
              </a:tr>
              <a:tr h="39550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揚物類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フライドポテト、フライドチキン、てんぷら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5545679"/>
                  </a:ext>
                </a:extLst>
              </a:tr>
              <a:tr h="39550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めん</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うどん、そば、ラーメン、焼きそば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9270007"/>
                  </a:ext>
                </a:extLst>
              </a:tr>
              <a:tr h="39550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飯類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カレーライス、チャーハン、丼物、</a:t>
                      </a:r>
                      <a:r>
                        <a:rPr kumimoji="1" lang="ja-JP" altLang="en-US" sz="18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おこわ</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800" b="1" i="0" u="sng"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おにぎり</a:t>
                      </a:r>
                      <a:r>
                        <a:rPr kumimoji="1" lang="ja-JP" altLang="en-US" sz="1800" b="1"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1800" b="1" i="0" u="sng"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のり巻</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3569013"/>
                  </a:ext>
                </a:extLst>
              </a:tr>
              <a:tr h="39550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その他調理品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お汁粉、もち、トコロテン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120212"/>
                  </a:ext>
                </a:extLst>
              </a:tr>
              <a:tr h="39550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喫茶類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コーヒー、紅茶、清涼飲料水、かき氷、甘酒、</a:t>
                      </a:r>
                      <a:r>
                        <a:rPr kumimoji="1" lang="ja-JP" altLang="en-US" sz="1800" b="1" i="0" u="sng" strike="noStrike" kern="1200" cap="none" spc="0" normalizeH="0" baseline="0" noProof="0" dirty="0">
                          <a:ln>
                            <a:noFill/>
                          </a:ln>
                          <a:solidFill>
                            <a:srgbClr val="00B050"/>
                          </a:solidFill>
                          <a:effectLst/>
                          <a:uLnTx/>
                          <a:uFillTx/>
                          <a:latin typeface="HGS創英角ﾎﾟｯﾌﾟ体" panose="040B0A00000000000000" pitchFamily="50" charset="-128"/>
                          <a:ea typeface="HGS創英角ﾎﾟｯﾌﾟ体" panose="040B0A00000000000000" pitchFamily="50" charset="-128"/>
                          <a:cs typeface="+mn-cs"/>
                        </a:rPr>
                        <a:t>アイスクリーム類</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3254337"/>
                  </a:ext>
                </a:extLst>
              </a:tr>
              <a:tr h="39550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焼菓子類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大判焼き、タイ焼き、クレープ、ポッポ焼き、クッキー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1689609"/>
                  </a:ext>
                </a:extLst>
              </a:tr>
              <a:tr h="39550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揚菓子類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ドーナッツ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0718664"/>
                  </a:ext>
                </a:extLst>
              </a:tr>
              <a:tr h="39550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もち菓子類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あんこもち、きなこもち、あべかわもち</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4780425"/>
                  </a:ext>
                </a:extLst>
              </a:tr>
              <a:tr h="39550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飴菓子類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べっ</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こう飴、果実飴、カルメ焼き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471949"/>
                  </a:ext>
                </a:extLst>
              </a:tr>
              <a:tr h="39550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その他菓子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果実チョコ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4052234"/>
                  </a:ext>
                </a:extLst>
              </a:tr>
            </a:tbl>
          </a:graphicData>
        </a:graphic>
      </p:graphicFrame>
      <p:sp>
        <p:nvSpPr>
          <p:cNvPr id="19" name="屈折矢印 18"/>
          <p:cNvSpPr/>
          <p:nvPr/>
        </p:nvSpPr>
        <p:spPr>
          <a:xfrm rot="13824861" flipH="1">
            <a:off x="7288448" y="1809371"/>
            <a:ext cx="1259401" cy="1679978"/>
          </a:xfrm>
          <a:prstGeom prst="bentUpArrow">
            <a:avLst>
              <a:gd name="adj1" fmla="val 6581"/>
              <a:gd name="adj2" fmla="val 9228"/>
              <a:gd name="adj3" fmla="val 2295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300192" y="351363"/>
            <a:ext cx="2520280" cy="1421453"/>
          </a:xfrm>
          <a:prstGeom prst="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会場で食べきる</a:t>
            </a:r>
            <a:endParaRPr kumimoji="1" lang="en-US" altLang="ja-JP" sz="2400" b="1" dirty="0">
              <a:solidFill>
                <a:srgbClr val="FF0000"/>
              </a:solidFill>
            </a:endParaRPr>
          </a:p>
          <a:p>
            <a:pPr algn="ctr"/>
            <a:r>
              <a:rPr kumimoji="1" lang="ja-JP" altLang="en-US" dirty="0">
                <a:solidFill>
                  <a:schemeClr val="tx1"/>
                </a:solidFill>
              </a:rPr>
              <a:t>（加熱後に握る等の加工の工程があるため）</a:t>
            </a:r>
          </a:p>
        </p:txBody>
      </p:sp>
      <p:sp>
        <p:nvSpPr>
          <p:cNvPr id="23" name="正方形/長方形 22"/>
          <p:cNvSpPr/>
          <p:nvPr/>
        </p:nvSpPr>
        <p:spPr>
          <a:xfrm>
            <a:off x="6300192" y="5301208"/>
            <a:ext cx="2520280" cy="1080120"/>
          </a:xfrm>
          <a:prstGeom prst="rect">
            <a:avLst/>
          </a:prstGeom>
          <a:solidFill>
            <a:schemeClr val="bg1"/>
          </a:solidFill>
          <a:ln w="508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B050"/>
                </a:solidFill>
              </a:rPr>
              <a:t>製造は認めない</a:t>
            </a:r>
            <a:endParaRPr kumimoji="1" lang="en-US" altLang="ja-JP" sz="2400" b="1" dirty="0">
              <a:solidFill>
                <a:srgbClr val="00B050"/>
              </a:solidFill>
            </a:endParaRPr>
          </a:p>
          <a:p>
            <a:pPr algn="ctr"/>
            <a:r>
              <a:rPr kumimoji="1" lang="ja-JP" altLang="en-US" dirty="0">
                <a:solidFill>
                  <a:srgbClr val="00B050"/>
                </a:solidFill>
              </a:rPr>
              <a:t>（既成品を購入し、容器に盛り付けるのみ）</a:t>
            </a:r>
          </a:p>
        </p:txBody>
      </p:sp>
      <p:sp>
        <p:nvSpPr>
          <p:cNvPr id="21" name="上矢印 20"/>
          <p:cNvSpPr/>
          <p:nvPr/>
        </p:nvSpPr>
        <p:spPr>
          <a:xfrm>
            <a:off x="7560332" y="4605987"/>
            <a:ext cx="324036" cy="695221"/>
          </a:xfrm>
          <a:prstGeom prst="upArrow">
            <a:avLst>
              <a:gd name="adj1" fmla="val 21349"/>
              <a:gd name="adj2" fmla="val 81201"/>
            </a:avLst>
          </a:prstGeom>
          <a:solidFill>
            <a:srgbClr val="00B05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12" name="上矢印 11"/>
          <p:cNvSpPr/>
          <p:nvPr/>
        </p:nvSpPr>
        <p:spPr>
          <a:xfrm rot="12828082">
            <a:off x="5704873" y="1404943"/>
            <a:ext cx="324036" cy="4520078"/>
          </a:xfrm>
          <a:prstGeom prst="upArrow">
            <a:avLst>
              <a:gd name="adj1" fmla="val 21349"/>
              <a:gd name="adj2" fmla="val 812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36</a:t>
            </a:fld>
            <a:endParaRPr kumimoji="1" lang="ja-JP" altLang="en-US"/>
          </a:p>
        </p:txBody>
      </p:sp>
    </p:spTree>
    <p:extLst>
      <p:ext uri="{BB962C8B-B14F-4D97-AF65-F5344CB8AC3E}">
        <p14:creationId xmlns:p14="http://schemas.microsoft.com/office/powerpoint/2010/main" val="1429155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978466" y="750797"/>
            <a:ext cx="1068120" cy="1055095"/>
          </a:xfrm>
          <a:prstGeom prst="rect">
            <a:avLst/>
          </a:prstGeom>
        </p:spPr>
      </p:pic>
      <p:sp>
        <p:nvSpPr>
          <p:cNvPr id="7" name="タイトル 1"/>
          <p:cNvSpPr>
            <a:spLocks noGrp="1"/>
          </p:cNvSpPr>
          <p:nvPr>
            <p:ph type="title"/>
          </p:nvPr>
        </p:nvSpPr>
        <p:spPr>
          <a:xfrm>
            <a:off x="131914" y="47321"/>
            <a:ext cx="7220355" cy="682739"/>
          </a:xfrm>
        </p:spPr>
        <p:txBody>
          <a:bodyPr>
            <a:normAutofit fontScale="90000"/>
          </a:bodyPr>
          <a:lstStyle/>
          <a:p>
            <a:pPr algn="l"/>
            <a:r>
              <a:rPr kumimoji="1" lang="ja-JP" altLang="en-US" sz="4000" dirty="0">
                <a:solidFill>
                  <a:srgbClr val="009900"/>
                </a:solidFill>
                <a:latin typeface="HGP創英角ﾎﾟｯﾌﾟ体" panose="040B0A00000000000000" pitchFamily="50" charset="-128"/>
                <a:ea typeface="HGP創英角ﾎﾟｯﾌﾟ体" panose="040B0A00000000000000" pitchFamily="50" charset="-128"/>
              </a:rPr>
              <a:t>安全な調理・製造計画の考え方</a:t>
            </a:r>
          </a:p>
        </p:txBody>
      </p:sp>
      <p:sp>
        <p:nvSpPr>
          <p:cNvPr id="26" name="タイトル 1"/>
          <p:cNvSpPr txBox="1">
            <a:spLocks/>
          </p:cNvSpPr>
          <p:nvPr/>
        </p:nvSpPr>
        <p:spPr>
          <a:xfrm>
            <a:off x="-14815" y="1064280"/>
            <a:ext cx="1656184" cy="432048"/>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4000" dirty="0">
                <a:latin typeface="HGP創英角ﾎﾟｯﾌﾟ体" panose="040B0A00000000000000" pitchFamily="50" charset="-128"/>
                <a:ea typeface="HGP創英角ﾎﾟｯﾌﾟ体" panose="040B0A00000000000000" pitchFamily="50" charset="-128"/>
              </a:rPr>
              <a:t>例：カレー</a:t>
            </a:r>
          </a:p>
        </p:txBody>
      </p:sp>
      <p:sp>
        <p:nvSpPr>
          <p:cNvPr id="24" name="楕円 23"/>
          <p:cNvSpPr/>
          <p:nvPr/>
        </p:nvSpPr>
        <p:spPr>
          <a:xfrm>
            <a:off x="251520" y="1700808"/>
            <a:ext cx="864096"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大</a:t>
            </a:r>
          </a:p>
        </p:txBody>
      </p:sp>
      <p:sp>
        <p:nvSpPr>
          <p:cNvPr id="30" name="楕円 29"/>
          <p:cNvSpPr/>
          <p:nvPr/>
        </p:nvSpPr>
        <p:spPr>
          <a:xfrm>
            <a:off x="483518" y="3892996"/>
            <a:ext cx="400100" cy="4001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小</a:t>
            </a:r>
          </a:p>
        </p:txBody>
      </p:sp>
      <p:sp>
        <p:nvSpPr>
          <p:cNvPr id="31" name="タイトル 1"/>
          <p:cNvSpPr txBox="1">
            <a:spLocks/>
          </p:cNvSpPr>
          <p:nvPr/>
        </p:nvSpPr>
        <p:spPr>
          <a:xfrm>
            <a:off x="87373" y="2564904"/>
            <a:ext cx="576064" cy="1523712"/>
          </a:xfrm>
          <a:prstGeom prst="rect">
            <a:avLst/>
          </a:prstGeom>
        </p:spPr>
        <p:txBody>
          <a:bodyPr vert="eaVert" lIns="91440" tIns="45720" rIns="91440" bIns="45720" rtlCol="0" anchor="ctr">
            <a:normAutofit fontScale="52500" lnSpcReduction="20000"/>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4000" dirty="0">
                <a:latin typeface="HGP創英角ﾎﾟｯﾌﾟ体" panose="040B0A00000000000000" pitchFamily="50" charset="-128"/>
                <a:ea typeface="HGP創英角ﾎﾟｯﾌﾟ体" panose="040B0A00000000000000" pitchFamily="50" charset="-128"/>
              </a:rPr>
              <a:t>衛生リスク</a:t>
            </a:r>
          </a:p>
        </p:txBody>
      </p:sp>
      <p:cxnSp>
        <p:nvCxnSpPr>
          <p:cNvPr id="27" name="直線矢印コネクタ 26"/>
          <p:cNvCxnSpPr>
            <a:stCxn id="24" idx="4"/>
            <a:endCxn id="30" idx="0"/>
          </p:cNvCxnSpPr>
          <p:nvPr/>
        </p:nvCxnSpPr>
        <p:spPr>
          <a:xfrm>
            <a:off x="683568" y="2564904"/>
            <a:ext cx="0" cy="13280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タイトル 1"/>
          <p:cNvSpPr txBox="1">
            <a:spLocks/>
          </p:cNvSpPr>
          <p:nvPr/>
        </p:nvSpPr>
        <p:spPr>
          <a:xfrm>
            <a:off x="1404156" y="1844824"/>
            <a:ext cx="451602" cy="867198"/>
          </a:xfrm>
          <a:prstGeom prst="rect">
            <a:avLst/>
          </a:prstGeom>
          <a:ln w="25400">
            <a:solidFill>
              <a:schemeClr val="tx1"/>
            </a:solidFill>
          </a:ln>
        </p:spPr>
        <p:txBody>
          <a:bodyPr vert="eaVert"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2000" dirty="0">
                <a:latin typeface="+mn-ea"/>
                <a:ea typeface="+mn-ea"/>
              </a:rPr>
              <a:t>原材料</a:t>
            </a:r>
          </a:p>
        </p:txBody>
      </p:sp>
      <p:sp>
        <p:nvSpPr>
          <p:cNvPr id="35" name="右矢印 34"/>
          <p:cNvSpPr/>
          <p:nvPr/>
        </p:nvSpPr>
        <p:spPr>
          <a:xfrm>
            <a:off x="1909107" y="2005758"/>
            <a:ext cx="399656" cy="504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タイトル 1"/>
          <p:cNvSpPr txBox="1">
            <a:spLocks/>
          </p:cNvSpPr>
          <p:nvPr/>
        </p:nvSpPr>
        <p:spPr>
          <a:xfrm>
            <a:off x="2340962" y="1844824"/>
            <a:ext cx="451602" cy="867198"/>
          </a:xfrm>
          <a:prstGeom prst="rect">
            <a:avLst/>
          </a:prstGeom>
          <a:ln w="25400">
            <a:solidFill>
              <a:schemeClr val="tx1"/>
            </a:solidFill>
          </a:ln>
        </p:spPr>
        <p:txBody>
          <a:bodyPr vert="eaVert"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2000" dirty="0">
                <a:latin typeface="+mn-ea"/>
                <a:ea typeface="+mn-ea"/>
              </a:rPr>
              <a:t>保管</a:t>
            </a:r>
          </a:p>
        </p:txBody>
      </p:sp>
      <p:sp>
        <p:nvSpPr>
          <p:cNvPr id="49" name="右矢印 48"/>
          <p:cNvSpPr/>
          <p:nvPr/>
        </p:nvSpPr>
        <p:spPr>
          <a:xfrm>
            <a:off x="2845913" y="2005758"/>
            <a:ext cx="399656" cy="504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タイトル 1"/>
          <p:cNvSpPr txBox="1">
            <a:spLocks/>
          </p:cNvSpPr>
          <p:nvPr/>
        </p:nvSpPr>
        <p:spPr>
          <a:xfrm>
            <a:off x="3286725" y="1844824"/>
            <a:ext cx="451602" cy="867198"/>
          </a:xfrm>
          <a:prstGeom prst="rect">
            <a:avLst/>
          </a:prstGeom>
          <a:ln w="25400">
            <a:solidFill>
              <a:schemeClr val="tx1"/>
            </a:solidFill>
          </a:ln>
        </p:spPr>
        <p:txBody>
          <a:bodyPr vert="eaVert"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2000" dirty="0">
                <a:latin typeface="+mn-ea"/>
                <a:ea typeface="+mn-ea"/>
              </a:rPr>
              <a:t>下処理</a:t>
            </a:r>
          </a:p>
        </p:txBody>
      </p:sp>
      <p:sp>
        <p:nvSpPr>
          <p:cNvPr id="51" name="右矢印 50"/>
          <p:cNvSpPr/>
          <p:nvPr/>
        </p:nvSpPr>
        <p:spPr>
          <a:xfrm>
            <a:off x="3791676" y="2005758"/>
            <a:ext cx="399656" cy="504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タイトル 1"/>
          <p:cNvSpPr txBox="1">
            <a:spLocks/>
          </p:cNvSpPr>
          <p:nvPr/>
        </p:nvSpPr>
        <p:spPr>
          <a:xfrm>
            <a:off x="4274127" y="1844824"/>
            <a:ext cx="451602" cy="867198"/>
          </a:xfrm>
          <a:prstGeom prst="rect">
            <a:avLst/>
          </a:prstGeom>
          <a:ln w="25400">
            <a:solidFill>
              <a:srgbClr val="FF0000"/>
            </a:solidFill>
          </a:ln>
        </p:spPr>
        <p:txBody>
          <a:bodyPr vert="eaVert"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2000" dirty="0">
                <a:latin typeface="+mn-ea"/>
                <a:ea typeface="+mn-ea"/>
              </a:rPr>
              <a:t>加熱</a:t>
            </a:r>
          </a:p>
        </p:txBody>
      </p:sp>
      <p:sp>
        <p:nvSpPr>
          <p:cNvPr id="53" name="右矢印 52"/>
          <p:cNvSpPr/>
          <p:nvPr/>
        </p:nvSpPr>
        <p:spPr>
          <a:xfrm>
            <a:off x="4779078" y="2005758"/>
            <a:ext cx="399656" cy="504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タイトル 1"/>
          <p:cNvSpPr txBox="1">
            <a:spLocks/>
          </p:cNvSpPr>
          <p:nvPr/>
        </p:nvSpPr>
        <p:spPr>
          <a:xfrm>
            <a:off x="5224999" y="1844824"/>
            <a:ext cx="451602" cy="867198"/>
          </a:xfrm>
          <a:prstGeom prst="rect">
            <a:avLst/>
          </a:prstGeom>
          <a:ln w="25400">
            <a:solidFill>
              <a:srgbClr val="0000FF"/>
            </a:solidFill>
          </a:ln>
        </p:spPr>
        <p:txBody>
          <a:bodyPr vert="eaVert"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2000" dirty="0">
                <a:latin typeface="+mn-ea"/>
                <a:ea typeface="+mn-ea"/>
              </a:rPr>
              <a:t>冷却</a:t>
            </a:r>
          </a:p>
        </p:txBody>
      </p:sp>
      <p:sp>
        <p:nvSpPr>
          <p:cNvPr id="55" name="右矢印 54"/>
          <p:cNvSpPr/>
          <p:nvPr/>
        </p:nvSpPr>
        <p:spPr>
          <a:xfrm>
            <a:off x="5729950" y="2005758"/>
            <a:ext cx="399656" cy="504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タイトル 1"/>
          <p:cNvSpPr txBox="1">
            <a:spLocks/>
          </p:cNvSpPr>
          <p:nvPr/>
        </p:nvSpPr>
        <p:spPr>
          <a:xfrm>
            <a:off x="6175538" y="1844824"/>
            <a:ext cx="451602" cy="867198"/>
          </a:xfrm>
          <a:prstGeom prst="rect">
            <a:avLst/>
          </a:prstGeom>
          <a:ln w="25400">
            <a:solidFill>
              <a:schemeClr val="tx1"/>
            </a:solidFill>
          </a:ln>
        </p:spPr>
        <p:txBody>
          <a:bodyPr vert="eaVert"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2000" dirty="0">
                <a:latin typeface="+mn-ea"/>
                <a:ea typeface="+mn-ea"/>
              </a:rPr>
              <a:t>保管</a:t>
            </a:r>
          </a:p>
        </p:txBody>
      </p:sp>
      <p:sp>
        <p:nvSpPr>
          <p:cNvPr id="57" name="右矢印 56"/>
          <p:cNvSpPr/>
          <p:nvPr/>
        </p:nvSpPr>
        <p:spPr>
          <a:xfrm>
            <a:off x="6680489" y="2005758"/>
            <a:ext cx="399656" cy="504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タイトル 1"/>
          <p:cNvSpPr txBox="1">
            <a:spLocks/>
          </p:cNvSpPr>
          <p:nvPr/>
        </p:nvSpPr>
        <p:spPr>
          <a:xfrm>
            <a:off x="7109812" y="1844824"/>
            <a:ext cx="451602" cy="867198"/>
          </a:xfrm>
          <a:prstGeom prst="rect">
            <a:avLst/>
          </a:prstGeom>
          <a:ln w="25400">
            <a:solidFill>
              <a:srgbClr val="FF0000"/>
            </a:solidFill>
          </a:ln>
        </p:spPr>
        <p:txBody>
          <a:bodyPr vert="eaVert"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2000" dirty="0">
                <a:latin typeface="+mn-ea"/>
                <a:ea typeface="+mn-ea"/>
              </a:rPr>
              <a:t>加熱</a:t>
            </a:r>
          </a:p>
        </p:txBody>
      </p:sp>
      <p:sp>
        <p:nvSpPr>
          <p:cNvPr id="59" name="右矢印 58"/>
          <p:cNvSpPr/>
          <p:nvPr/>
        </p:nvSpPr>
        <p:spPr>
          <a:xfrm>
            <a:off x="7614763" y="2005758"/>
            <a:ext cx="399656" cy="504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タイトル 1"/>
          <p:cNvSpPr txBox="1">
            <a:spLocks/>
          </p:cNvSpPr>
          <p:nvPr/>
        </p:nvSpPr>
        <p:spPr>
          <a:xfrm>
            <a:off x="8076546" y="1848756"/>
            <a:ext cx="451602" cy="867198"/>
          </a:xfrm>
          <a:prstGeom prst="rect">
            <a:avLst/>
          </a:prstGeom>
          <a:ln w="25400">
            <a:solidFill>
              <a:schemeClr val="tx1"/>
            </a:solidFill>
          </a:ln>
        </p:spPr>
        <p:txBody>
          <a:bodyPr vert="eaVert"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2000" dirty="0">
                <a:latin typeface="+mn-ea"/>
                <a:ea typeface="+mn-ea"/>
              </a:rPr>
              <a:t>盛付</a:t>
            </a:r>
          </a:p>
        </p:txBody>
      </p:sp>
      <p:sp>
        <p:nvSpPr>
          <p:cNvPr id="61" name="タイトル 1"/>
          <p:cNvSpPr txBox="1">
            <a:spLocks/>
          </p:cNvSpPr>
          <p:nvPr/>
        </p:nvSpPr>
        <p:spPr>
          <a:xfrm>
            <a:off x="1404156" y="3654365"/>
            <a:ext cx="451602" cy="867198"/>
          </a:xfrm>
          <a:prstGeom prst="rect">
            <a:avLst/>
          </a:prstGeom>
          <a:ln w="25400">
            <a:solidFill>
              <a:schemeClr val="tx1"/>
            </a:solidFill>
          </a:ln>
        </p:spPr>
        <p:txBody>
          <a:bodyPr vert="eaVert"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2000" dirty="0">
                <a:latin typeface="+mn-ea"/>
                <a:ea typeface="+mn-ea"/>
              </a:rPr>
              <a:t>原材料</a:t>
            </a:r>
          </a:p>
        </p:txBody>
      </p:sp>
      <p:sp>
        <p:nvSpPr>
          <p:cNvPr id="62" name="右矢印 61"/>
          <p:cNvSpPr/>
          <p:nvPr/>
        </p:nvSpPr>
        <p:spPr>
          <a:xfrm>
            <a:off x="1909107" y="3815299"/>
            <a:ext cx="399656" cy="504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タイトル 1"/>
          <p:cNvSpPr txBox="1">
            <a:spLocks/>
          </p:cNvSpPr>
          <p:nvPr/>
        </p:nvSpPr>
        <p:spPr>
          <a:xfrm>
            <a:off x="2340962" y="3654365"/>
            <a:ext cx="451602" cy="867198"/>
          </a:xfrm>
          <a:prstGeom prst="rect">
            <a:avLst/>
          </a:prstGeom>
          <a:ln w="25400">
            <a:solidFill>
              <a:schemeClr val="tx1"/>
            </a:solidFill>
          </a:ln>
        </p:spPr>
        <p:txBody>
          <a:bodyPr vert="eaVert"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2000" dirty="0">
                <a:latin typeface="+mn-ea"/>
                <a:ea typeface="+mn-ea"/>
              </a:rPr>
              <a:t>保管</a:t>
            </a:r>
          </a:p>
        </p:txBody>
      </p:sp>
      <p:sp>
        <p:nvSpPr>
          <p:cNvPr id="64" name="右矢印 63"/>
          <p:cNvSpPr/>
          <p:nvPr/>
        </p:nvSpPr>
        <p:spPr>
          <a:xfrm>
            <a:off x="2845913" y="3815299"/>
            <a:ext cx="4234232" cy="504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タイトル 1"/>
          <p:cNvSpPr txBox="1">
            <a:spLocks/>
          </p:cNvSpPr>
          <p:nvPr/>
        </p:nvSpPr>
        <p:spPr>
          <a:xfrm>
            <a:off x="7109812" y="3654365"/>
            <a:ext cx="451602" cy="867198"/>
          </a:xfrm>
          <a:prstGeom prst="rect">
            <a:avLst/>
          </a:prstGeom>
          <a:ln w="25400">
            <a:solidFill>
              <a:srgbClr val="FF0000"/>
            </a:solidFill>
          </a:ln>
        </p:spPr>
        <p:txBody>
          <a:bodyPr vert="eaVert"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2000" dirty="0">
                <a:latin typeface="+mn-ea"/>
                <a:ea typeface="+mn-ea"/>
              </a:rPr>
              <a:t>加熱</a:t>
            </a:r>
          </a:p>
        </p:txBody>
      </p:sp>
      <p:sp>
        <p:nvSpPr>
          <p:cNvPr id="74" name="右矢印 73"/>
          <p:cNvSpPr/>
          <p:nvPr/>
        </p:nvSpPr>
        <p:spPr>
          <a:xfrm>
            <a:off x="7614763" y="3815299"/>
            <a:ext cx="399656" cy="504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タイトル 1"/>
          <p:cNvSpPr txBox="1">
            <a:spLocks/>
          </p:cNvSpPr>
          <p:nvPr/>
        </p:nvSpPr>
        <p:spPr>
          <a:xfrm>
            <a:off x="8076546" y="3658297"/>
            <a:ext cx="451602" cy="867198"/>
          </a:xfrm>
          <a:prstGeom prst="rect">
            <a:avLst/>
          </a:prstGeom>
          <a:ln w="25400">
            <a:solidFill>
              <a:schemeClr val="tx1"/>
            </a:solidFill>
          </a:ln>
        </p:spPr>
        <p:txBody>
          <a:bodyPr vert="eaVert"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2000" dirty="0">
                <a:latin typeface="+mn-ea"/>
                <a:ea typeface="+mn-ea"/>
              </a:rPr>
              <a:t>盛付</a:t>
            </a:r>
          </a:p>
        </p:txBody>
      </p:sp>
      <p:cxnSp>
        <p:nvCxnSpPr>
          <p:cNvPr id="3" name="直線コネクタ 2"/>
          <p:cNvCxnSpPr/>
          <p:nvPr/>
        </p:nvCxnSpPr>
        <p:spPr>
          <a:xfrm>
            <a:off x="6739289" y="730060"/>
            <a:ext cx="1328" cy="205391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2126496167"/>
              </p:ext>
            </p:extLst>
          </p:nvPr>
        </p:nvGraphicFramePr>
        <p:xfrm>
          <a:off x="35496" y="4618816"/>
          <a:ext cx="9036496" cy="2194560"/>
        </p:xfrm>
        <a:graphic>
          <a:graphicData uri="http://schemas.openxmlformats.org/drawingml/2006/table">
            <a:tbl>
              <a:tblPr firstRow="1" bandRow="1">
                <a:tableStyleId>{5C22544A-7EE6-4342-B048-85BDC9FD1C3A}</a:tableStyleId>
              </a:tblPr>
              <a:tblGrid>
                <a:gridCol w="3313382">
                  <a:extLst>
                    <a:ext uri="{9D8B030D-6E8A-4147-A177-3AD203B41FA5}">
                      <a16:colId xmlns:a16="http://schemas.microsoft.com/office/drawing/2014/main" val="1589158023"/>
                    </a:ext>
                  </a:extLst>
                </a:gridCol>
                <a:gridCol w="5723114">
                  <a:extLst>
                    <a:ext uri="{9D8B030D-6E8A-4147-A177-3AD203B41FA5}">
                      <a16:colId xmlns:a16="http://schemas.microsoft.com/office/drawing/2014/main" val="878787780"/>
                    </a:ext>
                  </a:extLst>
                </a:gridCol>
              </a:tblGrid>
              <a:tr h="395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リスク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対策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989655480"/>
                  </a:ext>
                </a:extLst>
              </a:tr>
              <a:tr h="39550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微生物</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汚染・</a:t>
                      </a:r>
                      <a:r>
                        <a:rPr kumimoji="1" lang="ja-JP" altLang="en-US" sz="24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異物</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混入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できるだけ</a:t>
                      </a:r>
                      <a:r>
                        <a:rPr kumimoji="1" lang="ja-JP" altLang="en-US" sz="24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工程を少なく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643560"/>
                  </a:ext>
                </a:extLst>
              </a:tr>
              <a:tr h="395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微生物の</a:t>
                      </a:r>
                      <a:r>
                        <a:rPr kumimoji="1" lang="ja-JP" altLang="en-US" sz="24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増殖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調理開始から提供までできるだけ</a:t>
                      </a:r>
                      <a:r>
                        <a:rPr kumimoji="1" lang="ja-JP" altLang="en-US" sz="24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短時間</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7209142"/>
                  </a:ext>
                </a:extLst>
              </a:tr>
              <a:tr h="395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加熱後</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の微生物汚染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加熱後に加工がない</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料理を選定</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加熱後に加工があるものは</a:t>
                      </a:r>
                      <a:r>
                        <a:rPr kumimoji="1" lang="ja-JP" altLang="en-US" sz="24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早く食べきる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6215820"/>
                  </a:ext>
                </a:extLst>
              </a:tr>
            </a:tbl>
          </a:graphicData>
        </a:graphic>
      </p:graphicFrame>
      <p:grpSp>
        <p:nvGrpSpPr>
          <p:cNvPr id="8" name="グループ化 7"/>
          <p:cNvGrpSpPr/>
          <p:nvPr/>
        </p:nvGrpSpPr>
        <p:grpSpPr>
          <a:xfrm>
            <a:off x="4082243" y="1168610"/>
            <a:ext cx="849797" cy="676214"/>
            <a:chOff x="4046586" y="1109568"/>
            <a:chExt cx="940525" cy="676214"/>
          </a:xfrm>
        </p:grpSpPr>
        <p:pic>
          <p:nvPicPr>
            <p:cNvPr id="5" name="図 4"/>
            <p:cNvPicPr>
              <a:picLocks noChangeAspect="1"/>
            </p:cNvPicPr>
            <p:nvPr/>
          </p:nvPicPr>
          <p:blipFill>
            <a:blip r:embed="rId3"/>
            <a:stretch>
              <a:fillRect/>
            </a:stretch>
          </p:blipFill>
          <p:spPr>
            <a:xfrm>
              <a:off x="4046586" y="1109568"/>
              <a:ext cx="940525" cy="609204"/>
            </a:xfrm>
            <a:prstGeom prst="rect">
              <a:avLst/>
            </a:prstGeom>
          </p:spPr>
        </p:pic>
        <p:pic>
          <p:nvPicPr>
            <p:cNvPr id="6" name="図 5"/>
            <p:cNvPicPr>
              <a:picLocks noChangeAspect="1"/>
            </p:cNvPicPr>
            <p:nvPr/>
          </p:nvPicPr>
          <p:blipFill>
            <a:blip r:embed="rId4"/>
            <a:stretch>
              <a:fillRect/>
            </a:stretch>
          </p:blipFill>
          <p:spPr>
            <a:xfrm>
              <a:off x="4205207" y="1580209"/>
              <a:ext cx="580444" cy="205573"/>
            </a:xfrm>
            <a:prstGeom prst="rect">
              <a:avLst/>
            </a:prstGeom>
          </p:spPr>
        </p:pic>
      </p:grpSp>
      <p:grpSp>
        <p:nvGrpSpPr>
          <p:cNvPr id="42" name="グループ化 41"/>
          <p:cNvGrpSpPr/>
          <p:nvPr/>
        </p:nvGrpSpPr>
        <p:grpSpPr>
          <a:xfrm>
            <a:off x="6957371" y="1168610"/>
            <a:ext cx="849797" cy="676214"/>
            <a:chOff x="4046586" y="1109568"/>
            <a:chExt cx="940525" cy="676214"/>
          </a:xfrm>
        </p:grpSpPr>
        <p:pic>
          <p:nvPicPr>
            <p:cNvPr id="43" name="図 42"/>
            <p:cNvPicPr>
              <a:picLocks noChangeAspect="1"/>
            </p:cNvPicPr>
            <p:nvPr/>
          </p:nvPicPr>
          <p:blipFill>
            <a:blip r:embed="rId3"/>
            <a:stretch>
              <a:fillRect/>
            </a:stretch>
          </p:blipFill>
          <p:spPr>
            <a:xfrm>
              <a:off x="4046586" y="1109568"/>
              <a:ext cx="940525" cy="609204"/>
            </a:xfrm>
            <a:prstGeom prst="rect">
              <a:avLst/>
            </a:prstGeom>
          </p:spPr>
        </p:pic>
        <p:pic>
          <p:nvPicPr>
            <p:cNvPr id="44" name="図 43"/>
            <p:cNvPicPr>
              <a:picLocks noChangeAspect="1"/>
            </p:cNvPicPr>
            <p:nvPr/>
          </p:nvPicPr>
          <p:blipFill>
            <a:blip r:embed="rId4"/>
            <a:stretch>
              <a:fillRect/>
            </a:stretch>
          </p:blipFill>
          <p:spPr>
            <a:xfrm>
              <a:off x="4205207" y="1580209"/>
              <a:ext cx="580444" cy="205573"/>
            </a:xfrm>
            <a:prstGeom prst="rect">
              <a:avLst/>
            </a:prstGeom>
          </p:spPr>
        </p:pic>
      </p:grpSp>
      <p:pic>
        <p:nvPicPr>
          <p:cNvPr id="11" name="図 10"/>
          <p:cNvPicPr>
            <a:picLocks noChangeAspect="1"/>
          </p:cNvPicPr>
          <p:nvPr/>
        </p:nvPicPr>
        <p:blipFill>
          <a:blip r:embed="rId5"/>
          <a:stretch>
            <a:fillRect/>
          </a:stretch>
        </p:blipFill>
        <p:spPr>
          <a:xfrm>
            <a:off x="5099177" y="953883"/>
            <a:ext cx="757872" cy="858178"/>
          </a:xfrm>
          <a:prstGeom prst="rect">
            <a:avLst/>
          </a:prstGeom>
        </p:spPr>
      </p:pic>
      <p:pic>
        <p:nvPicPr>
          <p:cNvPr id="12" name="図 11"/>
          <p:cNvPicPr>
            <a:picLocks noChangeAspect="1"/>
          </p:cNvPicPr>
          <p:nvPr/>
        </p:nvPicPr>
        <p:blipFill>
          <a:blip r:embed="rId6"/>
          <a:stretch>
            <a:fillRect/>
          </a:stretch>
        </p:blipFill>
        <p:spPr>
          <a:xfrm>
            <a:off x="7690040" y="1242264"/>
            <a:ext cx="1358440" cy="584645"/>
          </a:xfrm>
          <a:prstGeom prst="rect">
            <a:avLst/>
          </a:prstGeom>
        </p:spPr>
      </p:pic>
      <p:cxnSp>
        <p:nvCxnSpPr>
          <p:cNvPr id="16" name="直線矢印コネクタ 15"/>
          <p:cNvCxnSpPr>
            <a:stCxn id="50" idx="2"/>
          </p:cNvCxnSpPr>
          <p:nvPr/>
        </p:nvCxnSpPr>
        <p:spPr>
          <a:xfrm>
            <a:off x="3512526" y="2712022"/>
            <a:ext cx="0" cy="1180974"/>
          </a:xfrm>
          <a:prstGeom prst="straightConnector1">
            <a:avLst/>
          </a:prstGeom>
          <a:ln w="44450">
            <a:solidFill>
              <a:srgbClr val="0099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235958" y="2924944"/>
            <a:ext cx="2810628" cy="555660"/>
          </a:xfrm>
          <a:prstGeom prst="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0000FF"/>
                </a:solidFill>
              </a:rPr>
              <a:t>・カット野菜などで下処理を省く</a:t>
            </a:r>
            <a:endParaRPr kumimoji="1" lang="en-US" altLang="ja-JP" sz="1600" dirty="0">
              <a:solidFill>
                <a:srgbClr val="0000FF"/>
              </a:solidFill>
            </a:endParaRPr>
          </a:p>
        </p:txBody>
      </p:sp>
      <p:cxnSp>
        <p:nvCxnSpPr>
          <p:cNvPr id="66" name="直線矢印コネクタ 65"/>
          <p:cNvCxnSpPr/>
          <p:nvPr/>
        </p:nvCxnSpPr>
        <p:spPr>
          <a:xfrm>
            <a:off x="5508104" y="3261696"/>
            <a:ext cx="0" cy="657983"/>
          </a:xfrm>
          <a:prstGeom prst="straightConnector1">
            <a:avLst/>
          </a:prstGeom>
          <a:ln w="44450">
            <a:solidFill>
              <a:srgbClr val="0099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右中かっこ 17"/>
          <p:cNvSpPr/>
          <p:nvPr/>
        </p:nvSpPr>
        <p:spPr>
          <a:xfrm rot="16200000" flipH="1">
            <a:off x="5325934" y="1989623"/>
            <a:ext cx="295547" cy="1796987"/>
          </a:xfrm>
          <a:prstGeom prst="rightBrace">
            <a:avLst>
              <a:gd name="adj1" fmla="val 37108"/>
              <a:gd name="adj2" fmla="val 52609"/>
            </a:avLst>
          </a:prstGeom>
          <a:ln w="3810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 name="正方形/長方形 64"/>
          <p:cNvSpPr/>
          <p:nvPr/>
        </p:nvSpPr>
        <p:spPr>
          <a:xfrm>
            <a:off x="4458474" y="3070137"/>
            <a:ext cx="2039278" cy="555660"/>
          </a:xfrm>
          <a:prstGeom prst="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0000FF"/>
                </a:solidFill>
              </a:rPr>
              <a:t>・前日調理しないことで冷却・保管を省く</a:t>
            </a:r>
          </a:p>
        </p:txBody>
      </p:sp>
      <p:sp>
        <p:nvSpPr>
          <p:cNvPr id="20" name="右矢印 19"/>
          <p:cNvSpPr/>
          <p:nvPr/>
        </p:nvSpPr>
        <p:spPr>
          <a:xfrm>
            <a:off x="4197966" y="3858684"/>
            <a:ext cx="795006" cy="673965"/>
          </a:xfrm>
          <a:prstGeom prst="rightArrow">
            <a:avLst>
              <a:gd name="adj1" fmla="val 50000"/>
              <a:gd name="adj2" fmla="val 29556"/>
            </a:avLst>
          </a:prstGeom>
          <a:solidFill>
            <a:schemeClr val="bg1">
              <a:lumMod val="95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S創英角ﾎﾟｯﾌﾟ体" panose="040B0A00000000000000" pitchFamily="50" charset="-128"/>
                <a:ea typeface="HGS創英角ﾎﾟｯﾌﾟ体" panose="040B0A00000000000000" pitchFamily="50" charset="-128"/>
              </a:rPr>
              <a:t>当日</a:t>
            </a:r>
          </a:p>
        </p:txBody>
      </p:sp>
      <p:sp>
        <p:nvSpPr>
          <p:cNvPr id="67" name="右矢印 66"/>
          <p:cNvSpPr/>
          <p:nvPr/>
        </p:nvSpPr>
        <p:spPr>
          <a:xfrm>
            <a:off x="5814280" y="620688"/>
            <a:ext cx="868935" cy="673965"/>
          </a:xfrm>
          <a:prstGeom prst="rightArrow">
            <a:avLst>
              <a:gd name="adj1" fmla="val 57434"/>
              <a:gd name="adj2" fmla="val 29556"/>
            </a:avLst>
          </a:prstGeom>
          <a:solidFill>
            <a:schemeClr val="bg1">
              <a:lumMod val="95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S創英角ﾎﾟｯﾌﾟ体" panose="040B0A00000000000000" pitchFamily="50" charset="-128"/>
                <a:ea typeface="HGS創英角ﾎﾟｯﾌﾟ体" panose="040B0A00000000000000" pitchFamily="50" charset="-128"/>
              </a:rPr>
              <a:t>前日</a:t>
            </a:r>
          </a:p>
        </p:txBody>
      </p:sp>
      <p:sp>
        <p:nvSpPr>
          <p:cNvPr id="68" name="右矢印 67"/>
          <p:cNvSpPr/>
          <p:nvPr/>
        </p:nvSpPr>
        <p:spPr>
          <a:xfrm>
            <a:off x="6775762" y="632529"/>
            <a:ext cx="1168948" cy="650949"/>
          </a:xfrm>
          <a:prstGeom prst="rightArrow">
            <a:avLst>
              <a:gd name="adj1" fmla="val 61546"/>
              <a:gd name="adj2" fmla="val 33404"/>
            </a:avLst>
          </a:prstGeom>
          <a:solidFill>
            <a:schemeClr val="bg1">
              <a:lumMod val="95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S創英角ﾎﾟｯﾌﾟ体" panose="040B0A00000000000000" pitchFamily="50" charset="-128"/>
                <a:ea typeface="HGS創英角ﾎﾟｯﾌﾟ体" panose="040B0A00000000000000" pitchFamily="50" charset="-128"/>
              </a:rPr>
              <a:t>当日</a:t>
            </a: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37</a:t>
            </a:fld>
            <a:endParaRPr kumimoji="1" lang="ja-JP" altLang="en-US"/>
          </a:p>
        </p:txBody>
      </p:sp>
    </p:spTree>
    <p:extLst>
      <p:ext uri="{BB962C8B-B14F-4D97-AF65-F5344CB8AC3E}">
        <p14:creationId xmlns:p14="http://schemas.microsoft.com/office/powerpoint/2010/main" val="1314219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a:xfrm>
            <a:off x="179512" y="188640"/>
            <a:ext cx="460851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200" b="1" spc="-100" dirty="0">
                <a:solidFill>
                  <a:srgbClr val="0000FF"/>
                </a:solidFill>
                <a:latin typeface="+mj-ea"/>
              </a:rPr>
              <a:t>②調理設備の準備</a:t>
            </a:r>
          </a:p>
        </p:txBody>
      </p:sp>
      <p:sp>
        <p:nvSpPr>
          <p:cNvPr id="29" name="コンテンツ プレースホルダー 2"/>
          <p:cNvSpPr>
            <a:spLocks noGrp="1"/>
          </p:cNvSpPr>
          <p:nvPr>
            <p:ph idx="1"/>
          </p:nvPr>
        </p:nvSpPr>
        <p:spPr>
          <a:xfrm>
            <a:off x="260042" y="972465"/>
            <a:ext cx="4527982" cy="571440"/>
          </a:xfrm>
          <a:ln>
            <a:solidFill>
              <a:schemeClr val="tx1"/>
            </a:solidFill>
          </a:ln>
        </p:spPr>
        <p:txBody>
          <a:bodyPr tIns="0" anchor="ctr" anchorCtr="0">
            <a:normAutofit/>
          </a:bodyPr>
          <a:lstStyle/>
          <a:p>
            <a:pPr marL="0" indent="0">
              <a:buClr>
                <a:srgbClr val="0000FF"/>
              </a:buClr>
              <a:buNone/>
            </a:pPr>
            <a:r>
              <a:rPr kumimoji="1" lang="ja-JP" altLang="en-US" sz="2800" b="1" u="sng" dirty="0">
                <a:solidFill>
                  <a:srgbClr val="FF0000"/>
                </a:solidFill>
                <a:latin typeface="HG創英角ﾎﾟｯﾌﾟ体" panose="040B0A09000000000000" pitchFamily="49" charset="-128"/>
                <a:ea typeface="HG創英角ﾎﾟｯﾌﾟ体" panose="040B0A09000000000000" pitchFamily="49" charset="-128"/>
              </a:rPr>
              <a:t>調理</a:t>
            </a:r>
            <a:r>
              <a:rPr kumimoji="1" lang="ja-JP" altLang="en-US" sz="2800" b="1" dirty="0">
                <a:latin typeface="HG創英角ﾎﾟｯﾌﾟ体" panose="040B0A09000000000000" pitchFamily="49" charset="-128"/>
                <a:ea typeface="HG創英角ﾎﾟｯﾌﾟ体" panose="040B0A09000000000000" pitchFamily="49" charset="-128"/>
              </a:rPr>
              <a:t>を行う仮設店舗例</a:t>
            </a:r>
            <a:endParaRPr kumimoji="1" lang="en-US" altLang="ja-JP" sz="2800" b="1" dirty="0">
              <a:latin typeface="HG創英角ﾎﾟｯﾌﾟ体" panose="040B0A09000000000000" pitchFamily="49" charset="-128"/>
              <a:ea typeface="HG創英角ﾎﾟｯﾌﾟ体" panose="040B0A09000000000000" pitchFamily="49" charset="-128"/>
            </a:endParaRPr>
          </a:p>
        </p:txBody>
      </p:sp>
      <p:sp>
        <p:nvSpPr>
          <p:cNvPr id="9" name="コンテンツ プレースホルダー 2"/>
          <p:cNvSpPr txBox="1">
            <a:spLocks/>
          </p:cNvSpPr>
          <p:nvPr/>
        </p:nvSpPr>
        <p:spPr>
          <a:xfrm>
            <a:off x="243119" y="2542483"/>
            <a:ext cx="2022983" cy="2974749"/>
          </a:xfrm>
          <a:prstGeom prst="rect">
            <a:avLst/>
          </a:prstGeom>
          <a:ln w="12700">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0000FF"/>
              </a:buClr>
              <a:buNone/>
            </a:pPr>
            <a:r>
              <a:rPr lang="ja-JP" altLang="en-US" sz="2400" dirty="0"/>
              <a:t>屋外の場合、異物混入を防ぐためテントを設け、側面・背面の３方向をシートで囲む</a:t>
            </a:r>
            <a:endParaRPr lang="en-US" altLang="ja-JP" sz="2400" dirty="0"/>
          </a:p>
        </p:txBody>
      </p:sp>
      <p:grpSp>
        <p:nvGrpSpPr>
          <p:cNvPr id="7" name="グループ化 6"/>
          <p:cNvGrpSpPr/>
          <p:nvPr/>
        </p:nvGrpSpPr>
        <p:grpSpPr>
          <a:xfrm>
            <a:off x="5246470" y="4305709"/>
            <a:ext cx="470305" cy="358096"/>
            <a:chOff x="5567363" y="1644692"/>
            <a:chExt cx="651411" cy="358096"/>
          </a:xfrm>
        </p:grpSpPr>
        <p:sp>
          <p:nvSpPr>
            <p:cNvPr id="8" name="正方形/長方形 7"/>
            <p:cNvSpPr/>
            <p:nvPr/>
          </p:nvSpPr>
          <p:spPr>
            <a:xfrm>
              <a:off x="5572726" y="1644692"/>
              <a:ext cx="646048" cy="358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5567363" y="1654857"/>
              <a:ext cx="651411" cy="344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5567363" y="1654217"/>
              <a:ext cx="651411" cy="34438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正方形/長方形 11"/>
          <p:cNvSpPr/>
          <p:nvPr/>
        </p:nvSpPr>
        <p:spPr>
          <a:xfrm>
            <a:off x="3733529" y="2329472"/>
            <a:ext cx="3524951" cy="411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販売台</a:t>
            </a:r>
          </a:p>
        </p:txBody>
      </p:sp>
      <p:grpSp>
        <p:nvGrpSpPr>
          <p:cNvPr id="13" name="グループ化 12"/>
          <p:cNvGrpSpPr/>
          <p:nvPr/>
        </p:nvGrpSpPr>
        <p:grpSpPr>
          <a:xfrm>
            <a:off x="5940151" y="4422873"/>
            <a:ext cx="406731" cy="236126"/>
            <a:chOff x="3847604" y="4168238"/>
            <a:chExt cx="2897579" cy="2125683"/>
          </a:xfrm>
        </p:grpSpPr>
        <p:sp>
          <p:nvSpPr>
            <p:cNvPr id="14" name="角丸四角形 13"/>
            <p:cNvSpPr/>
            <p:nvPr/>
          </p:nvSpPr>
          <p:spPr>
            <a:xfrm>
              <a:off x="3847604" y="4168238"/>
              <a:ext cx="2897579" cy="2125683"/>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215738" y="4429497"/>
              <a:ext cx="2161309" cy="165067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6859532" y="3564908"/>
            <a:ext cx="448772" cy="1088228"/>
            <a:chOff x="5374431" y="1437184"/>
            <a:chExt cx="400110" cy="1077416"/>
          </a:xfrm>
        </p:grpSpPr>
        <p:sp>
          <p:nvSpPr>
            <p:cNvPr id="18" name="正方形/長方形 17"/>
            <p:cNvSpPr/>
            <p:nvPr/>
          </p:nvSpPr>
          <p:spPr>
            <a:xfrm rot="5400000">
              <a:off x="5025486" y="1803700"/>
              <a:ext cx="1077416" cy="3443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374431" y="1567898"/>
              <a:ext cx="400110" cy="938177"/>
            </a:xfrm>
            <a:prstGeom prst="rect">
              <a:avLst/>
            </a:prstGeom>
            <a:noFill/>
          </p:spPr>
          <p:txBody>
            <a:bodyPr vert="eaVert" wrap="square" rtlCol="0">
              <a:spAutoFit/>
            </a:bodyPr>
            <a:lstStyle/>
            <a:p>
              <a:r>
                <a:rPr kumimoji="1" lang="ja-JP" altLang="en-US" sz="1400" dirty="0"/>
                <a:t>冷蔵ケース</a:t>
              </a:r>
              <a:endParaRPr kumimoji="1" lang="ja-JP" altLang="en-US" sz="1050" dirty="0"/>
            </a:p>
          </p:txBody>
        </p:sp>
      </p:grpSp>
      <p:sp>
        <p:nvSpPr>
          <p:cNvPr id="21" name="正方形/長方形 20"/>
          <p:cNvSpPr/>
          <p:nvPr/>
        </p:nvSpPr>
        <p:spPr>
          <a:xfrm rot="5400000">
            <a:off x="2560760" y="3386838"/>
            <a:ext cx="1806165" cy="579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725556" y="2924737"/>
            <a:ext cx="1383428" cy="307777"/>
          </a:xfrm>
          <a:prstGeom prst="rect">
            <a:avLst/>
          </a:prstGeom>
          <a:noFill/>
        </p:spPr>
        <p:txBody>
          <a:bodyPr wrap="square" rtlCol="0">
            <a:spAutoFit/>
          </a:bodyPr>
          <a:lstStyle/>
          <a:p>
            <a:r>
              <a:rPr kumimoji="1" lang="ja-JP" altLang="en-US" sz="1400" dirty="0"/>
              <a:t>フライヤー</a:t>
            </a:r>
          </a:p>
        </p:txBody>
      </p:sp>
      <p:grpSp>
        <p:nvGrpSpPr>
          <p:cNvPr id="23" name="グループ化 22"/>
          <p:cNvGrpSpPr/>
          <p:nvPr/>
        </p:nvGrpSpPr>
        <p:grpSpPr>
          <a:xfrm rot="5400000">
            <a:off x="3327935" y="2908856"/>
            <a:ext cx="373668" cy="386269"/>
            <a:chOff x="1002696" y="3800958"/>
            <a:chExt cx="373668" cy="344384"/>
          </a:xfrm>
        </p:grpSpPr>
        <p:sp>
          <p:nvSpPr>
            <p:cNvPr id="40" name="正方形/長方形 39"/>
            <p:cNvSpPr/>
            <p:nvPr/>
          </p:nvSpPr>
          <p:spPr>
            <a:xfrm>
              <a:off x="1002696" y="3800958"/>
              <a:ext cx="373668" cy="3443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057275" y="3820010"/>
              <a:ext cx="264575" cy="266217"/>
            </a:xfrm>
            <a:prstGeom prst="rect">
              <a:avLst/>
            </a:prstGeom>
            <a:solidFill>
              <a:schemeClr val="bg1">
                <a:lumMod val="9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p:cNvSpPr/>
          <p:nvPr/>
        </p:nvSpPr>
        <p:spPr>
          <a:xfrm rot="5400000">
            <a:off x="3156583" y="3763147"/>
            <a:ext cx="694999" cy="3649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p:cNvGrpSpPr/>
          <p:nvPr/>
        </p:nvGrpSpPr>
        <p:grpSpPr>
          <a:xfrm rot="5400000">
            <a:off x="3388677" y="3684188"/>
            <a:ext cx="170194" cy="180228"/>
            <a:chOff x="1806244" y="4493198"/>
            <a:chExt cx="212008" cy="187100"/>
          </a:xfrm>
        </p:grpSpPr>
        <p:sp>
          <p:nvSpPr>
            <p:cNvPr id="37" name="フローチャート: 結合子 36"/>
            <p:cNvSpPr/>
            <p:nvPr/>
          </p:nvSpPr>
          <p:spPr>
            <a:xfrm>
              <a:off x="1806244" y="4493198"/>
              <a:ext cx="212008" cy="187100"/>
            </a:xfrm>
            <a:prstGeom prst="flowChartConnector">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flipV="1">
              <a:off x="1830333" y="4530124"/>
              <a:ext cx="156871" cy="1264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836684" y="4506898"/>
              <a:ext cx="150520" cy="159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rot="5400000">
            <a:off x="3388677" y="4030626"/>
            <a:ext cx="170194" cy="180228"/>
            <a:chOff x="1806244" y="4493198"/>
            <a:chExt cx="212008" cy="187100"/>
          </a:xfrm>
        </p:grpSpPr>
        <p:sp>
          <p:nvSpPr>
            <p:cNvPr id="34" name="フローチャート: 結合子 33"/>
            <p:cNvSpPr/>
            <p:nvPr/>
          </p:nvSpPr>
          <p:spPr>
            <a:xfrm>
              <a:off x="1806244" y="4493198"/>
              <a:ext cx="212008" cy="187100"/>
            </a:xfrm>
            <a:prstGeom prst="flowChartConnector">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flipV="1">
              <a:off x="1830333" y="4530124"/>
              <a:ext cx="156871" cy="1264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1836684" y="4506898"/>
              <a:ext cx="150520" cy="159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3735306" y="3729820"/>
            <a:ext cx="931342" cy="307777"/>
          </a:xfrm>
          <a:prstGeom prst="rect">
            <a:avLst/>
          </a:prstGeom>
          <a:noFill/>
        </p:spPr>
        <p:txBody>
          <a:bodyPr wrap="square" rtlCol="0">
            <a:spAutoFit/>
          </a:bodyPr>
          <a:lstStyle/>
          <a:p>
            <a:r>
              <a:rPr kumimoji="1" lang="ja-JP" altLang="en-US" sz="1400" dirty="0"/>
              <a:t>コンロ</a:t>
            </a:r>
          </a:p>
        </p:txBody>
      </p:sp>
      <p:grpSp>
        <p:nvGrpSpPr>
          <p:cNvPr id="42" name="グループ化 41"/>
          <p:cNvGrpSpPr/>
          <p:nvPr/>
        </p:nvGrpSpPr>
        <p:grpSpPr>
          <a:xfrm rot="5400000">
            <a:off x="4140886" y="4341318"/>
            <a:ext cx="260938" cy="313258"/>
            <a:chOff x="3419476" y="2390775"/>
            <a:chExt cx="2066925" cy="1295400"/>
          </a:xfrm>
        </p:grpSpPr>
        <p:sp>
          <p:nvSpPr>
            <p:cNvPr id="43" name="楕円 42"/>
            <p:cNvSpPr/>
            <p:nvPr/>
          </p:nvSpPr>
          <p:spPr>
            <a:xfrm>
              <a:off x="3419476" y="2390775"/>
              <a:ext cx="1466850" cy="129540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4100513" y="2390775"/>
              <a:ext cx="1385888" cy="1295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4095749" y="2390775"/>
              <a:ext cx="1119187"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p:cNvCxnSpPr/>
            <p:nvPr/>
          </p:nvCxnSpPr>
          <p:spPr>
            <a:xfrm>
              <a:off x="4100512" y="2390775"/>
              <a:ext cx="111918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100512" y="3686175"/>
              <a:ext cx="111918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テキスト ボックス 47"/>
          <p:cNvSpPr txBox="1"/>
          <p:nvPr/>
        </p:nvSpPr>
        <p:spPr>
          <a:xfrm>
            <a:off x="3764385" y="4687795"/>
            <a:ext cx="1743719" cy="307777"/>
          </a:xfrm>
          <a:prstGeom prst="rect">
            <a:avLst/>
          </a:prstGeom>
          <a:noFill/>
        </p:spPr>
        <p:txBody>
          <a:bodyPr wrap="square" rtlCol="0">
            <a:spAutoFit/>
          </a:bodyPr>
          <a:lstStyle/>
          <a:p>
            <a:r>
              <a:rPr kumimoji="1" lang="ja-JP" altLang="en-US" sz="1400" dirty="0"/>
              <a:t>廃棄物容器</a:t>
            </a:r>
          </a:p>
        </p:txBody>
      </p:sp>
      <p:sp>
        <p:nvSpPr>
          <p:cNvPr id="49" name="正方形/長方形 48"/>
          <p:cNvSpPr/>
          <p:nvPr/>
        </p:nvSpPr>
        <p:spPr>
          <a:xfrm rot="5400000">
            <a:off x="6596332" y="3417860"/>
            <a:ext cx="1894026" cy="5926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5071653" y="4683045"/>
            <a:ext cx="862464" cy="307777"/>
          </a:xfrm>
          <a:prstGeom prst="rect">
            <a:avLst/>
          </a:prstGeom>
          <a:noFill/>
        </p:spPr>
        <p:txBody>
          <a:bodyPr wrap="square" rtlCol="0">
            <a:spAutoFit/>
          </a:bodyPr>
          <a:lstStyle/>
          <a:p>
            <a:r>
              <a:rPr kumimoji="1" lang="ja-JP" altLang="en-US" sz="1400" dirty="0"/>
              <a:t>流し台</a:t>
            </a:r>
          </a:p>
        </p:txBody>
      </p:sp>
      <p:sp>
        <p:nvSpPr>
          <p:cNvPr id="51" name="テキスト ボックス 50"/>
          <p:cNvSpPr txBox="1"/>
          <p:nvPr/>
        </p:nvSpPr>
        <p:spPr>
          <a:xfrm>
            <a:off x="5882323" y="4683045"/>
            <a:ext cx="862464" cy="307777"/>
          </a:xfrm>
          <a:prstGeom prst="rect">
            <a:avLst/>
          </a:prstGeom>
          <a:noFill/>
        </p:spPr>
        <p:txBody>
          <a:bodyPr wrap="square" rtlCol="0">
            <a:spAutoFit/>
          </a:bodyPr>
          <a:lstStyle/>
          <a:p>
            <a:r>
              <a:rPr kumimoji="1" lang="ja-JP" altLang="en-US" sz="1400" dirty="0"/>
              <a:t>手洗い</a:t>
            </a:r>
          </a:p>
        </p:txBody>
      </p:sp>
      <p:sp>
        <p:nvSpPr>
          <p:cNvPr id="2" name="角丸四角形 1"/>
          <p:cNvSpPr/>
          <p:nvPr/>
        </p:nvSpPr>
        <p:spPr>
          <a:xfrm>
            <a:off x="2699792" y="1970590"/>
            <a:ext cx="5688632" cy="325861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2987824" y="2312067"/>
            <a:ext cx="0" cy="26787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8100392" y="2312067"/>
            <a:ext cx="0" cy="26787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987824" y="4990822"/>
            <a:ext cx="50882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9" idx="3"/>
          </p:cNvCxnSpPr>
          <p:nvPr/>
        </p:nvCxnSpPr>
        <p:spPr>
          <a:xfrm>
            <a:off x="2266102" y="4029858"/>
            <a:ext cx="721722" cy="5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66" idx="0"/>
          </p:cNvCxnSpPr>
          <p:nvPr/>
        </p:nvCxnSpPr>
        <p:spPr>
          <a:xfrm flipV="1">
            <a:off x="3749829" y="4659618"/>
            <a:ext cx="1496640" cy="1065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コンテンツ プレースホルダー 2"/>
          <p:cNvSpPr txBox="1">
            <a:spLocks/>
          </p:cNvSpPr>
          <p:nvPr/>
        </p:nvSpPr>
        <p:spPr>
          <a:xfrm>
            <a:off x="2089498" y="5725338"/>
            <a:ext cx="3320661" cy="882323"/>
          </a:xfrm>
          <a:prstGeom prst="rect">
            <a:avLst/>
          </a:prstGeom>
          <a:ln w="12700">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0000FF"/>
              </a:buClr>
              <a:buNone/>
            </a:pPr>
            <a:r>
              <a:rPr lang="ja-JP" altLang="en-US" sz="2400" dirty="0"/>
              <a:t>流し台は、近くにあれば、ブース内になくても可</a:t>
            </a:r>
            <a:endParaRPr lang="en-US" altLang="ja-JP" sz="2400" dirty="0"/>
          </a:p>
        </p:txBody>
      </p:sp>
      <p:sp>
        <p:nvSpPr>
          <p:cNvPr id="68" name="コンテンツ プレースホルダー 2"/>
          <p:cNvSpPr txBox="1">
            <a:spLocks/>
          </p:cNvSpPr>
          <p:nvPr/>
        </p:nvSpPr>
        <p:spPr>
          <a:xfrm>
            <a:off x="5709003" y="5712969"/>
            <a:ext cx="2967453" cy="882323"/>
          </a:xfrm>
          <a:prstGeom prst="rect">
            <a:avLst/>
          </a:prstGeom>
          <a:ln w="12700">
            <a:solidFill>
              <a:schemeClr val="tx1"/>
            </a:solidFill>
            <a:prstDash val="solid"/>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0000FF"/>
              </a:buClr>
              <a:buNone/>
            </a:pPr>
            <a:r>
              <a:rPr lang="ja-JP" altLang="en-US" sz="2400" dirty="0"/>
              <a:t>手洗い用流し　又は</a:t>
            </a:r>
            <a:endParaRPr lang="en-US" altLang="ja-JP" sz="2400" dirty="0"/>
          </a:p>
          <a:p>
            <a:pPr marL="0" indent="0">
              <a:buClr>
                <a:srgbClr val="0000FF"/>
              </a:buClr>
              <a:buNone/>
            </a:pPr>
            <a:r>
              <a:rPr lang="ja-JP" altLang="en-US" sz="2400" dirty="0"/>
              <a:t>アルコールスプレー</a:t>
            </a:r>
            <a:endParaRPr lang="en-US" altLang="ja-JP" sz="2400" dirty="0"/>
          </a:p>
        </p:txBody>
      </p:sp>
      <p:cxnSp>
        <p:nvCxnSpPr>
          <p:cNvPr id="69" name="直線矢印コネクタ 68"/>
          <p:cNvCxnSpPr>
            <a:stCxn id="68" idx="0"/>
            <a:endCxn id="51" idx="0"/>
          </p:cNvCxnSpPr>
          <p:nvPr/>
        </p:nvCxnSpPr>
        <p:spPr>
          <a:xfrm flipH="1" flipV="1">
            <a:off x="6313555" y="4683045"/>
            <a:ext cx="879175" cy="10299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コンテンツ プレースホルダー 2"/>
          <p:cNvSpPr txBox="1">
            <a:spLocks/>
          </p:cNvSpPr>
          <p:nvPr/>
        </p:nvSpPr>
        <p:spPr>
          <a:xfrm>
            <a:off x="5246469" y="339474"/>
            <a:ext cx="3790026" cy="1220160"/>
          </a:xfrm>
          <a:prstGeom prst="rect">
            <a:avLst/>
          </a:prstGeom>
          <a:ln w="12700">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0000FF"/>
              </a:buClr>
              <a:buNone/>
            </a:pPr>
            <a:r>
              <a:rPr lang="ja-JP" altLang="en-US" sz="2400" dirty="0"/>
              <a:t>調理は、</a:t>
            </a:r>
            <a:r>
              <a:rPr lang="ja-JP" altLang="en-US" sz="2400" u="sng" dirty="0">
                <a:solidFill>
                  <a:srgbClr val="FF0000"/>
                </a:solidFill>
              </a:rPr>
              <a:t>設備の整った既存の調理室</a:t>
            </a:r>
            <a:r>
              <a:rPr lang="ja-JP" altLang="en-US" sz="2400" dirty="0"/>
              <a:t>で、できる限り行いましょう</a:t>
            </a:r>
            <a:endParaRPr lang="en-US" altLang="ja-JP" sz="2400" dirty="0"/>
          </a:p>
        </p:txBody>
      </p:sp>
      <p:pic>
        <p:nvPicPr>
          <p:cNvPr id="3" name="図 2"/>
          <p:cNvPicPr>
            <a:picLocks noChangeAspect="1"/>
          </p:cNvPicPr>
          <p:nvPr/>
        </p:nvPicPr>
        <p:blipFill>
          <a:blip r:embed="rId2"/>
          <a:stretch>
            <a:fillRect/>
          </a:stretch>
        </p:blipFill>
        <p:spPr>
          <a:xfrm>
            <a:off x="7283628" y="2915156"/>
            <a:ext cx="556062" cy="690287"/>
          </a:xfrm>
          <a:prstGeom prst="rect">
            <a:avLst/>
          </a:prstGeom>
        </p:spPr>
      </p:pic>
      <p:sp>
        <p:nvSpPr>
          <p:cNvPr id="4" name="スライド番号プレースホルダー 3"/>
          <p:cNvSpPr>
            <a:spLocks noGrp="1"/>
          </p:cNvSpPr>
          <p:nvPr>
            <p:ph type="sldNum" sz="quarter" idx="12"/>
          </p:nvPr>
        </p:nvSpPr>
        <p:spPr/>
        <p:txBody>
          <a:bodyPr/>
          <a:lstStyle/>
          <a:p>
            <a:fld id="{C8627A51-6854-41F8-9D06-CD9D42A6C7B0}" type="slidenum">
              <a:rPr kumimoji="1" lang="ja-JP" altLang="en-US" smtClean="0"/>
              <a:t>38</a:t>
            </a:fld>
            <a:endParaRPr kumimoji="1" lang="ja-JP" altLang="en-US"/>
          </a:p>
        </p:txBody>
      </p:sp>
    </p:spTree>
    <p:extLst>
      <p:ext uri="{BB962C8B-B14F-4D97-AF65-F5344CB8AC3E}">
        <p14:creationId xmlns:p14="http://schemas.microsoft.com/office/powerpoint/2010/main" val="3462742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コンテンツ プレースホルダー 2"/>
          <p:cNvSpPr>
            <a:spLocks noGrp="1"/>
          </p:cNvSpPr>
          <p:nvPr>
            <p:ph idx="1"/>
          </p:nvPr>
        </p:nvSpPr>
        <p:spPr>
          <a:xfrm>
            <a:off x="480470" y="1196752"/>
            <a:ext cx="8412010" cy="5544616"/>
          </a:xfrm>
          <a:ln>
            <a:noFill/>
          </a:ln>
        </p:spPr>
        <p:txBody>
          <a:bodyPr tIns="180000">
            <a:normAutofit/>
          </a:bodyPr>
          <a:lstStyle/>
          <a:p>
            <a:pPr>
              <a:buClr>
                <a:srgbClr val="0000FF"/>
              </a:buClr>
              <a:buFont typeface="Wingdings" panose="05000000000000000000" pitchFamily="2" charset="2"/>
              <a:buChar char="n"/>
            </a:pPr>
            <a:r>
              <a:rPr kumimoji="1" lang="ja-JP" altLang="en-US" u="sng" dirty="0">
                <a:solidFill>
                  <a:srgbClr val="FF0000"/>
                </a:solidFill>
              </a:rPr>
              <a:t>食品取扱責任者</a:t>
            </a:r>
            <a:r>
              <a:rPr kumimoji="1" lang="ja-JP" altLang="en-US" dirty="0"/>
              <a:t>の選定</a:t>
            </a:r>
            <a:endParaRPr kumimoji="1" lang="en-US" altLang="ja-JP" dirty="0"/>
          </a:p>
          <a:p>
            <a:pPr lvl="1">
              <a:buClr>
                <a:srgbClr val="0000FF"/>
              </a:buClr>
              <a:buFont typeface="Wingdings" panose="05000000000000000000" pitchFamily="2" charset="2"/>
              <a:buChar char="n"/>
            </a:pPr>
            <a:r>
              <a:rPr kumimoji="1" lang="ja-JP" altLang="en-US" sz="2400" dirty="0"/>
              <a:t>従事者の中から１人選任</a:t>
            </a:r>
            <a:endParaRPr kumimoji="1" lang="en-US" altLang="ja-JP" sz="2400" dirty="0"/>
          </a:p>
          <a:p>
            <a:pPr lvl="1">
              <a:buClr>
                <a:srgbClr val="0000FF"/>
              </a:buClr>
              <a:buFont typeface="Wingdings" panose="05000000000000000000" pitchFamily="2" charset="2"/>
              <a:buChar char="n"/>
            </a:pPr>
            <a:r>
              <a:rPr kumimoji="1" lang="ja-JP" altLang="en-US" sz="2400" dirty="0"/>
              <a:t>栄養士・調理師など衛生知識を有する者が望ましい</a:t>
            </a:r>
            <a:endParaRPr kumimoji="1" lang="en-US" altLang="ja-JP" sz="2400" dirty="0"/>
          </a:p>
          <a:p>
            <a:pPr lvl="1">
              <a:buClr>
                <a:srgbClr val="0000FF"/>
              </a:buClr>
              <a:buFont typeface="Wingdings" panose="05000000000000000000" pitchFamily="2" charset="2"/>
              <a:buChar char="n"/>
            </a:pPr>
            <a:r>
              <a:rPr kumimoji="1" lang="ja-JP" altLang="en-US" sz="2400" dirty="0"/>
              <a:t>保健所が実施するバザー講習会を受講</a:t>
            </a:r>
            <a:endParaRPr kumimoji="1" lang="en-US" altLang="ja-JP" sz="2400" dirty="0"/>
          </a:p>
          <a:p>
            <a:pPr marL="457200" lvl="1" indent="0">
              <a:buClr>
                <a:srgbClr val="0000FF"/>
              </a:buClr>
              <a:buNone/>
            </a:pPr>
            <a:r>
              <a:rPr kumimoji="1" lang="en-US" altLang="ja-JP" sz="2000" dirty="0"/>
              <a:t>※</a:t>
            </a:r>
            <a:r>
              <a:rPr kumimoji="1" lang="ja-JP" altLang="en-US" sz="1800" dirty="0"/>
              <a:t>医師・歯科医師・薬剤師・獣医師、</a:t>
            </a:r>
            <a:r>
              <a:rPr lang="ja-JP" altLang="en-US" sz="2000" dirty="0"/>
              <a:t>調理師・栄養士・</a:t>
            </a:r>
            <a:r>
              <a:rPr kumimoji="1" lang="ja-JP" altLang="en-US" sz="2000" dirty="0"/>
              <a:t>製菓衛生師等、食品衛生に関する資格を有する者が食品取扱責任者になる場合、</a:t>
            </a:r>
            <a:r>
              <a:rPr kumimoji="1" lang="ja-JP" altLang="en-US" sz="2000" u="sng" dirty="0">
                <a:solidFill>
                  <a:srgbClr val="FF0000"/>
                </a:solidFill>
              </a:rPr>
              <a:t>バザー講習会受講は不要</a:t>
            </a:r>
            <a:endParaRPr kumimoji="1" lang="en-US" altLang="ja-JP" sz="2000" u="sng" dirty="0">
              <a:solidFill>
                <a:srgbClr val="FF0000"/>
              </a:solidFill>
            </a:endParaRPr>
          </a:p>
          <a:p>
            <a:pPr marL="457200" lvl="1" indent="0">
              <a:buClr>
                <a:srgbClr val="0000FF"/>
              </a:buClr>
              <a:buNone/>
            </a:pPr>
            <a:endParaRPr kumimoji="1" lang="en-US" altLang="ja-JP" sz="2400" dirty="0"/>
          </a:p>
          <a:p>
            <a:pPr>
              <a:buClr>
                <a:srgbClr val="0000FF"/>
              </a:buClr>
              <a:buFont typeface="Wingdings" panose="05000000000000000000" pitchFamily="2" charset="2"/>
              <a:buChar char="n"/>
            </a:pPr>
            <a:r>
              <a:rPr lang="ja-JP" altLang="en-US" u="sng" dirty="0">
                <a:solidFill>
                  <a:srgbClr val="FF0000"/>
                </a:solidFill>
              </a:rPr>
              <a:t>調理（盛り付けも含む）</a:t>
            </a:r>
            <a:r>
              <a:rPr lang="ja-JP" altLang="en-US" dirty="0"/>
              <a:t>の従事者</a:t>
            </a:r>
            <a:endParaRPr lang="en-US" altLang="ja-JP" dirty="0"/>
          </a:p>
          <a:p>
            <a:pPr lvl="1">
              <a:buClr>
                <a:srgbClr val="0000FF"/>
              </a:buClr>
              <a:buFont typeface="Wingdings" panose="05000000000000000000" pitchFamily="2" charset="2"/>
              <a:buChar char="n"/>
            </a:pPr>
            <a:r>
              <a:rPr kumimoji="1" lang="ja-JP" altLang="en-US" sz="2400" dirty="0"/>
              <a:t>できるだけ調理業務の経験者に参加してもらう</a:t>
            </a:r>
            <a:endParaRPr kumimoji="1" lang="en-US" altLang="ja-JP" sz="2400" dirty="0"/>
          </a:p>
          <a:p>
            <a:pPr lvl="1">
              <a:buClr>
                <a:srgbClr val="0000FF"/>
              </a:buClr>
              <a:buFont typeface="Wingdings" panose="05000000000000000000" pitchFamily="2" charset="2"/>
              <a:buChar char="n"/>
            </a:pPr>
            <a:r>
              <a:rPr kumimoji="1" lang="ja-JP" altLang="en-US" sz="2400" dirty="0"/>
              <a:t>開催前に</a:t>
            </a:r>
            <a:r>
              <a:rPr kumimoji="1" lang="ja-JP" altLang="en-US" sz="2400" u="sng" dirty="0">
                <a:solidFill>
                  <a:srgbClr val="FF0000"/>
                </a:solidFill>
              </a:rPr>
              <a:t>検便</a:t>
            </a:r>
            <a:r>
              <a:rPr kumimoji="1" lang="ja-JP" altLang="en-US" sz="2400" dirty="0"/>
              <a:t>を受け、健康状態を把握（</a:t>
            </a:r>
            <a:r>
              <a:rPr kumimoji="1" lang="ja-JP" altLang="en-US" sz="2400" u="sng" dirty="0">
                <a:solidFill>
                  <a:srgbClr val="FF0000"/>
                </a:solidFill>
              </a:rPr>
              <a:t>結果の提出不要</a:t>
            </a:r>
            <a:r>
              <a:rPr kumimoji="1" lang="ja-JP" altLang="en-US" sz="2400" dirty="0"/>
              <a:t>）</a:t>
            </a:r>
            <a:endParaRPr kumimoji="1" lang="en-US" altLang="ja-JP" sz="2400" dirty="0"/>
          </a:p>
          <a:p>
            <a:pPr marL="457200" lvl="1" indent="0">
              <a:buClr>
                <a:srgbClr val="0000FF"/>
              </a:buClr>
              <a:buNone/>
            </a:pPr>
            <a:r>
              <a:rPr kumimoji="1" lang="ja-JP" altLang="en-US" sz="2400" dirty="0"/>
              <a:t>　 することが望ましい</a:t>
            </a:r>
            <a:endParaRPr kumimoji="1" lang="en-US" altLang="ja-JP" sz="2400" dirty="0"/>
          </a:p>
        </p:txBody>
      </p:sp>
      <p:sp>
        <p:nvSpPr>
          <p:cNvPr id="15" name="タイトル 1"/>
          <p:cNvSpPr txBox="1">
            <a:spLocks/>
          </p:cNvSpPr>
          <p:nvPr/>
        </p:nvSpPr>
        <p:spPr>
          <a:xfrm>
            <a:off x="323528" y="404664"/>
            <a:ext cx="460851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200" b="1" spc="-100" dirty="0">
                <a:solidFill>
                  <a:srgbClr val="0000FF"/>
                </a:solidFill>
                <a:latin typeface="+mj-ea"/>
              </a:rPr>
              <a:t>③従事者の決定</a:t>
            </a: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39</a:t>
            </a:fld>
            <a:endParaRPr kumimoji="1" lang="ja-JP" altLang="en-US"/>
          </a:p>
        </p:txBody>
      </p:sp>
    </p:spTree>
    <p:extLst>
      <p:ext uri="{BB962C8B-B14F-4D97-AF65-F5344CB8AC3E}">
        <p14:creationId xmlns:p14="http://schemas.microsoft.com/office/powerpoint/2010/main" val="361784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241" y="-19263"/>
            <a:ext cx="8229600" cy="1143000"/>
          </a:xfrm>
        </p:spPr>
        <p:txBody>
          <a:bodyPr>
            <a:noAutofit/>
          </a:bodyPr>
          <a:lstStyle/>
          <a:p>
            <a:pPr algn="l"/>
            <a:r>
              <a:rPr kumimoji="1" lang="ja-JP" altLang="en-US" sz="3600" b="1" u="sng" dirty="0">
                <a:solidFill>
                  <a:srgbClr val="009900"/>
                </a:solidFill>
              </a:rPr>
              <a:t>講習会資料の内容</a:t>
            </a:r>
          </a:p>
        </p:txBody>
      </p:sp>
      <p:sp>
        <p:nvSpPr>
          <p:cNvPr id="5" name="コンテンツ プレースホルダー 4"/>
          <p:cNvSpPr>
            <a:spLocks noGrp="1"/>
          </p:cNvSpPr>
          <p:nvPr>
            <p:ph idx="1"/>
          </p:nvPr>
        </p:nvSpPr>
        <p:spPr>
          <a:xfrm>
            <a:off x="395536" y="1032582"/>
            <a:ext cx="8229600" cy="5636778"/>
          </a:xfrm>
          <a:ln w="38100">
            <a:noFill/>
          </a:ln>
        </p:spPr>
        <p:txBody>
          <a:bodyPr>
            <a:normAutofit/>
          </a:bodyPr>
          <a:lstStyle/>
          <a:p>
            <a:pPr marL="0" indent="0">
              <a:buNone/>
            </a:pPr>
            <a:r>
              <a:rPr kumimoji="1" lang="ja-JP" altLang="en-US" sz="2800" dirty="0"/>
              <a:t>イベントで臨時店舗を設け、料理や飲み物を調理して販売するには・・・・</a:t>
            </a:r>
            <a:endParaRPr kumimoji="1" lang="en-US" altLang="ja-JP" sz="2800" dirty="0"/>
          </a:p>
          <a:p>
            <a:pPr marL="0" indent="0">
              <a:buNone/>
            </a:pPr>
            <a:endParaRPr lang="en-US" altLang="ja-JP" sz="2800" dirty="0"/>
          </a:p>
          <a:p>
            <a:pPr marL="0" indent="0">
              <a:buNone/>
            </a:pPr>
            <a:r>
              <a:rPr kumimoji="1" lang="ja-JP" altLang="en-US" sz="2800" dirty="0"/>
              <a:t>原則として、保健所の</a:t>
            </a:r>
            <a:r>
              <a:rPr kumimoji="1" lang="ja-JP" altLang="en-US" sz="2800" u="sng" dirty="0">
                <a:solidFill>
                  <a:srgbClr val="FF0000"/>
                </a:solidFill>
              </a:rPr>
              <a:t>臨時食品営業許可</a:t>
            </a:r>
            <a:r>
              <a:rPr kumimoji="1" lang="ja-JP" altLang="en-US" sz="2800" dirty="0"/>
              <a:t>が必要</a:t>
            </a:r>
            <a:endParaRPr kumimoji="1" lang="en-US" altLang="ja-JP" sz="2800" dirty="0"/>
          </a:p>
          <a:p>
            <a:pPr marL="0" indent="0">
              <a:buNone/>
            </a:pPr>
            <a:endParaRPr lang="en-US" altLang="ja-JP" sz="2800" dirty="0"/>
          </a:p>
          <a:p>
            <a:pPr marL="0" indent="0">
              <a:buNone/>
            </a:pPr>
            <a:r>
              <a:rPr kumimoji="1" lang="ja-JP" altLang="en-US" sz="2800" dirty="0"/>
              <a:t>例外として、次の要件に該当する</a:t>
            </a:r>
            <a:r>
              <a:rPr kumimoji="1" lang="ja-JP" altLang="en-US" sz="2800" u="sng" dirty="0">
                <a:solidFill>
                  <a:srgbClr val="FF0000"/>
                </a:solidFill>
              </a:rPr>
              <a:t>バザーは許可不要</a:t>
            </a:r>
            <a:endParaRPr kumimoji="1" lang="en-US" altLang="ja-JP" sz="2800" u="sng" dirty="0">
              <a:solidFill>
                <a:srgbClr val="FF0000"/>
              </a:solidFill>
            </a:endParaRPr>
          </a:p>
          <a:p>
            <a:pPr marL="0" indent="0">
              <a:buNone/>
            </a:pPr>
            <a:r>
              <a:rPr kumimoji="1" lang="ja-JP" altLang="en-US" sz="2800" dirty="0"/>
              <a:t>　・</a:t>
            </a:r>
            <a:r>
              <a:rPr kumimoji="1" lang="ja-JP" altLang="en-US" sz="2800" u="sng" dirty="0">
                <a:solidFill>
                  <a:srgbClr val="FF0000"/>
                </a:solidFill>
              </a:rPr>
              <a:t>学校、社会福祉施設の行事</a:t>
            </a:r>
            <a:r>
              <a:rPr kumimoji="1" lang="ja-JP" altLang="en-US" sz="2800" dirty="0"/>
              <a:t>に伴って</a:t>
            </a:r>
            <a:r>
              <a:rPr kumimoji="1" lang="ja-JP" altLang="en-US" sz="2800" u="sng" dirty="0">
                <a:solidFill>
                  <a:srgbClr val="FF0000"/>
                </a:solidFill>
              </a:rPr>
              <a:t>短期間</a:t>
            </a:r>
            <a:r>
              <a:rPr kumimoji="1" lang="ja-JP" altLang="en-US" sz="2800" dirty="0"/>
              <a:t>開催</a:t>
            </a:r>
            <a:endParaRPr kumimoji="1" lang="en-US" altLang="ja-JP" sz="2800" dirty="0"/>
          </a:p>
          <a:p>
            <a:pPr marL="0" indent="0">
              <a:buNone/>
            </a:pPr>
            <a:r>
              <a:rPr kumimoji="1" lang="ja-JP" altLang="en-US" sz="2800" dirty="0"/>
              <a:t>　・</a:t>
            </a:r>
            <a:r>
              <a:rPr kumimoji="1" lang="ja-JP" altLang="en-US" sz="2800" u="sng" dirty="0">
                <a:solidFill>
                  <a:srgbClr val="FF0000"/>
                </a:solidFill>
              </a:rPr>
              <a:t>主催者（施設長）自ら</a:t>
            </a:r>
            <a:r>
              <a:rPr kumimoji="1" lang="ja-JP" altLang="en-US" sz="2800" dirty="0"/>
              <a:t>が調理を行う</a:t>
            </a:r>
            <a:endParaRPr kumimoji="1" lang="en-US" altLang="ja-JP" sz="2800" dirty="0"/>
          </a:p>
          <a:p>
            <a:pPr marL="0" indent="0">
              <a:buNone/>
            </a:pPr>
            <a:endParaRPr lang="en-US" altLang="ja-JP" sz="2800" dirty="0"/>
          </a:p>
          <a:p>
            <a:pPr marL="0" indent="0">
              <a:buNone/>
            </a:pPr>
            <a:r>
              <a:rPr kumimoji="1" lang="ja-JP" altLang="en-US" sz="2800" dirty="0"/>
              <a:t>ただし、保健所への</a:t>
            </a:r>
            <a:r>
              <a:rPr kumimoji="1" lang="ja-JP" altLang="en-US" sz="2800" u="sng" dirty="0">
                <a:solidFill>
                  <a:srgbClr val="FF0000"/>
                </a:solidFill>
              </a:rPr>
              <a:t>届出</a:t>
            </a:r>
            <a:r>
              <a:rPr kumimoji="1" lang="ja-JP" altLang="en-US" sz="2800" dirty="0"/>
              <a:t>と</a:t>
            </a:r>
            <a:r>
              <a:rPr kumimoji="1" lang="ja-JP" altLang="en-US" sz="2800" u="sng" dirty="0">
                <a:solidFill>
                  <a:srgbClr val="FF0000"/>
                </a:solidFill>
              </a:rPr>
              <a:t>講習会（</a:t>
            </a:r>
            <a:r>
              <a:rPr kumimoji="1" lang="en-US" altLang="ja-JP" sz="2800" u="sng" dirty="0">
                <a:solidFill>
                  <a:srgbClr val="FF0000"/>
                </a:solidFill>
              </a:rPr>
              <a:t>90</a:t>
            </a:r>
            <a:r>
              <a:rPr kumimoji="1" lang="ja-JP" altLang="en-US" sz="2800" u="sng" dirty="0">
                <a:solidFill>
                  <a:srgbClr val="FF0000"/>
                </a:solidFill>
              </a:rPr>
              <a:t>分）受講</a:t>
            </a:r>
            <a:r>
              <a:rPr kumimoji="1" lang="ja-JP" altLang="en-US" sz="2800" dirty="0"/>
              <a:t>が必要</a:t>
            </a:r>
          </a:p>
        </p:txBody>
      </p:sp>
      <p:sp>
        <p:nvSpPr>
          <p:cNvPr id="4" name="タイトル 1"/>
          <p:cNvSpPr txBox="1">
            <a:spLocks/>
          </p:cNvSpPr>
          <p:nvPr/>
        </p:nvSpPr>
        <p:spPr>
          <a:xfrm>
            <a:off x="179512" y="105606"/>
            <a:ext cx="7406161" cy="905524"/>
          </a:xfrm>
          <a:prstGeom prst="rect">
            <a:avLst/>
          </a:prstGeom>
          <a:solidFill>
            <a:schemeClr val="accent5">
              <a:lumMod val="40000"/>
              <a:lumOff val="60000"/>
            </a:schemeClr>
          </a:solidFill>
          <a:ln w="28575">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en-US" altLang="ja-JP" sz="4000" dirty="0">
                <a:solidFill>
                  <a:srgbClr val="002060"/>
                </a:solidFill>
                <a:latin typeface="+mn-ea"/>
                <a:ea typeface="+mn-ea"/>
              </a:rPr>
              <a:t>Ⅱ</a:t>
            </a:r>
            <a:r>
              <a:rPr lang="ja-JP" altLang="en-US" sz="4000" dirty="0">
                <a:solidFill>
                  <a:srgbClr val="002060"/>
                </a:solidFill>
                <a:latin typeface="+mn-ea"/>
                <a:ea typeface="+mn-ea"/>
              </a:rPr>
              <a:t>　バザーの制度について</a:t>
            </a:r>
          </a:p>
        </p:txBody>
      </p:sp>
      <p:grpSp>
        <p:nvGrpSpPr>
          <p:cNvPr id="10" name="グループ化 9"/>
          <p:cNvGrpSpPr/>
          <p:nvPr/>
        </p:nvGrpSpPr>
        <p:grpSpPr>
          <a:xfrm>
            <a:off x="5220072" y="6004192"/>
            <a:ext cx="1944216" cy="449144"/>
            <a:chOff x="5220072" y="6286700"/>
            <a:chExt cx="1944216" cy="449144"/>
          </a:xfrm>
        </p:grpSpPr>
        <p:sp>
          <p:nvSpPr>
            <p:cNvPr id="3" name="屈折矢印 2"/>
            <p:cNvSpPr/>
            <p:nvPr/>
          </p:nvSpPr>
          <p:spPr>
            <a:xfrm rot="5400000">
              <a:off x="5256076" y="6250696"/>
              <a:ext cx="360040" cy="432048"/>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652120" y="6366512"/>
              <a:ext cx="1512168" cy="369332"/>
            </a:xfrm>
            <a:prstGeom prst="rect">
              <a:avLst/>
            </a:prstGeom>
            <a:noFill/>
            <a:ln w="38100">
              <a:solidFill>
                <a:schemeClr val="tx1"/>
              </a:solidFill>
            </a:ln>
          </p:spPr>
          <p:txBody>
            <a:bodyPr wrap="square" rtlCol="0">
              <a:spAutoFit/>
            </a:bodyPr>
            <a:lstStyle/>
            <a:p>
              <a:r>
                <a:rPr kumimoji="1" lang="ja-JP" altLang="en-US" b="1" dirty="0"/>
                <a:t>この講習会</a:t>
              </a:r>
            </a:p>
          </p:txBody>
        </p:sp>
      </p:grpSp>
      <p:sp>
        <p:nvSpPr>
          <p:cNvPr id="7" name="下矢印 6"/>
          <p:cNvSpPr/>
          <p:nvPr/>
        </p:nvSpPr>
        <p:spPr>
          <a:xfrm>
            <a:off x="3275856" y="1916832"/>
            <a:ext cx="144016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3310419" y="2996952"/>
            <a:ext cx="144016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3320063" y="5013176"/>
            <a:ext cx="144016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99592" y="6130170"/>
            <a:ext cx="4248472" cy="646331"/>
          </a:xfrm>
          <a:prstGeom prst="rect">
            <a:avLst/>
          </a:prstGeom>
          <a:noFill/>
          <a:ln w="38100">
            <a:solidFill>
              <a:schemeClr val="tx1"/>
            </a:solidFill>
          </a:ln>
        </p:spPr>
        <p:txBody>
          <a:bodyPr wrap="square" rtlCol="0">
            <a:spAutoFit/>
          </a:bodyPr>
          <a:lstStyle/>
          <a:p>
            <a:pPr marL="363538" indent="-363538"/>
            <a:r>
              <a:rPr kumimoji="1" lang="en-US" altLang="ja-JP" b="1" dirty="0">
                <a:solidFill>
                  <a:srgbClr val="0000FF"/>
                </a:solidFill>
              </a:rPr>
              <a:t>※</a:t>
            </a:r>
            <a:r>
              <a:rPr kumimoji="1" lang="ja-JP" altLang="en-US" b="1" dirty="0">
                <a:solidFill>
                  <a:srgbClr val="0000FF"/>
                </a:solidFill>
              </a:rPr>
              <a:t>　食品取扱責任者が食品衛生責任者</a:t>
            </a:r>
            <a:endParaRPr kumimoji="1" lang="en-US" altLang="ja-JP" b="1" dirty="0">
              <a:solidFill>
                <a:srgbClr val="0000FF"/>
              </a:solidFill>
            </a:endParaRPr>
          </a:p>
          <a:p>
            <a:pPr marL="363538" indent="-363538"/>
            <a:r>
              <a:rPr kumimoji="1" lang="ja-JP" altLang="en-US" b="1" dirty="0">
                <a:solidFill>
                  <a:srgbClr val="0000FF"/>
                </a:solidFill>
              </a:rPr>
              <a:t>　　 資格者の場合、講習会受講は不要</a:t>
            </a:r>
          </a:p>
        </p:txBody>
      </p:sp>
      <p:sp>
        <p:nvSpPr>
          <p:cNvPr id="12" name="スライド番号プレースホルダー 11"/>
          <p:cNvSpPr>
            <a:spLocks noGrp="1"/>
          </p:cNvSpPr>
          <p:nvPr>
            <p:ph type="sldNum" sz="quarter" idx="12"/>
          </p:nvPr>
        </p:nvSpPr>
        <p:spPr/>
        <p:txBody>
          <a:bodyPr/>
          <a:lstStyle/>
          <a:p>
            <a:fld id="{C8627A51-6854-41F8-9D06-CD9D42A6C7B0}" type="slidenum">
              <a:rPr kumimoji="1" lang="ja-JP" altLang="en-US" smtClean="0"/>
              <a:t>4</a:t>
            </a:fld>
            <a:endParaRPr kumimoji="1" lang="ja-JP" altLang="en-US"/>
          </a:p>
        </p:txBody>
      </p:sp>
    </p:spTree>
    <p:extLst>
      <p:ext uri="{BB962C8B-B14F-4D97-AF65-F5344CB8AC3E}">
        <p14:creationId xmlns:p14="http://schemas.microsoft.com/office/powerpoint/2010/main" val="2175279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コンテンツ プレースホルダー 2"/>
          <p:cNvSpPr>
            <a:spLocks noGrp="1"/>
          </p:cNvSpPr>
          <p:nvPr>
            <p:ph idx="1"/>
          </p:nvPr>
        </p:nvSpPr>
        <p:spPr>
          <a:xfrm>
            <a:off x="480470" y="1268760"/>
            <a:ext cx="8340002" cy="5256584"/>
          </a:xfrm>
          <a:ln>
            <a:noFill/>
          </a:ln>
        </p:spPr>
        <p:txBody>
          <a:bodyPr tIns="180000">
            <a:normAutofit/>
          </a:bodyPr>
          <a:lstStyle/>
          <a:p>
            <a:pPr>
              <a:buClr>
                <a:srgbClr val="0000FF"/>
              </a:buClr>
              <a:buFont typeface="Wingdings" panose="05000000000000000000" pitchFamily="2" charset="2"/>
              <a:buChar char="n"/>
            </a:pPr>
            <a:r>
              <a:rPr kumimoji="1" lang="ja-JP" altLang="en-US" sz="2400" dirty="0"/>
              <a:t>調理行為を行う（盛り付け、飲み物を注ぐ行為を含む）</a:t>
            </a:r>
            <a:r>
              <a:rPr kumimoji="1" lang="ja-JP" altLang="en-US" sz="2400" u="sng" dirty="0">
                <a:solidFill>
                  <a:srgbClr val="FF0000"/>
                </a:solidFill>
              </a:rPr>
              <a:t>食品に直接触れる人は全員実施</a:t>
            </a:r>
            <a:r>
              <a:rPr kumimoji="1" lang="ja-JP" altLang="en-US" sz="2400" dirty="0"/>
              <a:t>することが望ましい</a:t>
            </a:r>
            <a:endParaRPr kumimoji="1" lang="en-US" altLang="ja-JP" sz="2400" dirty="0"/>
          </a:p>
          <a:p>
            <a:pPr>
              <a:buClr>
                <a:srgbClr val="0000FF"/>
              </a:buClr>
              <a:buFont typeface="Wingdings" panose="05000000000000000000" pitchFamily="2" charset="2"/>
              <a:buChar char="n"/>
            </a:pPr>
            <a:r>
              <a:rPr kumimoji="1" lang="ja-JP" altLang="en-US" sz="2400" dirty="0"/>
              <a:t>検査項目：</a:t>
            </a:r>
            <a:r>
              <a:rPr kumimoji="1" lang="ja-JP" altLang="en-US" sz="2400" u="sng" dirty="0">
                <a:solidFill>
                  <a:srgbClr val="FF0000"/>
                </a:solidFill>
              </a:rPr>
              <a:t>赤痢、サルモネラ、腸管出血性大腸菌</a:t>
            </a:r>
            <a:endParaRPr kumimoji="1" lang="en-US" altLang="ja-JP" sz="2400" u="sng" dirty="0">
              <a:solidFill>
                <a:srgbClr val="FF0000"/>
              </a:solidFill>
            </a:endParaRPr>
          </a:p>
          <a:p>
            <a:pPr>
              <a:buClr>
                <a:srgbClr val="0000FF"/>
              </a:buClr>
              <a:buFont typeface="Wingdings" panose="05000000000000000000" pitchFamily="2" charset="2"/>
              <a:buChar char="n"/>
            </a:pPr>
            <a:r>
              <a:rPr kumimoji="1" lang="ja-JP" altLang="en-US" sz="2400" dirty="0"/>
              <a:t>結果判明までに</a:t>
            </a:r>
            <a:r>
              <a:rPr kumimoji="1" lang="en-US" altLang="ja-JP" sz="2400" dirty="0"/>
              <a:t>10</a:t>
            </a:r>
            <a:r>
              <a:rPr kumimoji="1" lang="ja-JP" altLang="en-US" sz="2400" dirty="0"/>
              <a:t>日前後かかるので</a:t>
            </a:r>
            <a:r>
              <a:rPr kumimoji="1" lang="ja-JP" altLang="en-US" sz="2400" u="sng" dirty="0">
                <a:solidFill>
                  <a:srgbClr val="FF0000"/>
                </a:solidFill>
              </a:rPr>
              <a:t>早めに依頼</a:t>
            </a:r>
            <a:r>
              <a:rPr kumimoji="1" lang="ja-JP" altLang="en-US" sz="2400" dirty="0"/>
              <a:t>を</a:t>
            </a:r>
            <a:endParaRPr kumimoji="1" lang="en-US" altLang="ja-JP" sz="2400" dirty="0"/>
          </a:p>
          <a:p>
            <a:pPr>
              <a:buClr>
                <a:srgbClr val="0000FF"/>
              </a:buClr>
              <a:buFont typeface="Wingdings" panose="05000000000000000000" pitchFamily="2" charset="2"/>
              <a:buChar char="n"/>
            </a:pPr>
            <a:r>
              <a:rPr lang="ja-JP" altLang="en-US" sz="2400" dirty="0"/>
              <a:t>上越</a:t>
            </a:r>
            <a:r>
              <a:rPr kumimoji="1" lang="ja-JP" altLang="en-US" sz="2400" dirty="0"/>
              <a:t>保健所周辺の登録検査機関</a:t>
            </a:r>
            <a:endParaRPr kumimoji="1" lang="en-US" altLang="ja-JP" sz="2400" dirty="0"/>
          </a:p>
          <a:p>
            <a:pPr>
              <a:buClr>
                <a:srgbClr val="0000FF"/>
              </a:buClr>
              <a:buFont typeface="Wingdings" panose="05000000000000000000" pitchFamily="2" charset="2"/>
              <a:buChar char="n"/>
            </a:pPr>
            <a:endParaRPr lang="en-US" altLang="ja-JP" sz="2800" dirty="0"/>
          </a:p>
          <a:p>
            <a:pPr>
              <a:buClr>
                <a:srgbClr val="0000FF"/>
              </a:buClr>
              <a:buFont typeface="Wingdings" panose="05000000000000000000" pitchFamily="2" charset="2"/>
              <a:buChar char="n"/>
            </a:pPr>
            <a:endParaRPr kumimoji="1" lang="en-US" altLang="ja-JP" sz="2800" dirty="0"/>
          </a:p>
          <a:p>
            <a:pPr marL="0" indent="0">
              <a:buClr>
                <a:srgbClr val="0000FF"/>
              </a:buClr>
              <a:buNone/>
            </a:pPr>
            <a:endParaRPr kumimoji="1" lang="en-US" altLang="ja-JP" sz="2400" dirty="0"/>
          </a:p>
          <a:p>
            <a:pPr marL="0" indent="0">
              <a:buClr>
                <a:srgbClr val="0000FF"/>
              </a:buClr>
              <a:buNone/>
            </a:pPr>
            <a:r>
              <a:rPr kumimoji="1" lang="ja-JP" altLang="en-US" sz="2000" dirty="0"/>
              <a:t>　</a:t>
            </a:r>
            <a:endParaRPr kumimoji="1" lang="en-US" altLang="ja-JP" sz="2000" dirty="0"/>
          </a:p>
          <a:p>
            <a:pPr marL="0" indent="0">
              <a:buClr>
                <a:srgbClr val="0000FF"/>
              </a:buClr>
              <a:buNone/>
            </a:pPr>
            <a:r>
              <a:rPr kumimoji="1" lang="ja-JP" altLang="en-US" sz="2000" dirty="0"/>
              <a:t>　</a:t>
            </a:r>
            <a:r>
              <a:rPr lang="ja-JP" altLang="en-US" sz="2000" dirty="0"/>
              <a:t>上越</a:t>
            </a:r>
            <a:r>
              <a:rPr kumimoji="1" lang="ja-JP" altLang="en-US" sz="2000" dirty="0"/>
              <a:t>食品衛生協会（保健所内）で、上記の検査機関の検便受付を行っているので、検体提出方法や料金については、下記にお問い合わせください。</a:t>
            </a:r>
            <a:endParaRPr kumimoji="1" lang="en-US" altLang="ja-JP" sz="2000" dirty="0"/>
          </a:p>
          <a:p>
            <a:pPr marL="0" indent="0">
              <a:buClr>
                <a:srgbClr val="0000FF"/>
              </a:buClr>
              <a:buNone/>
            </a:pPr>
            <a:r>
              <a:rPr kumimoji="1" lang="en-US" altLang="ja-JP" sz="2000" dirty="0"/>
              <a:t>【</a:t>
            </a:r>
            <a:r>
              <a:rPr kumimoji="1" lang="ja-JP" altLang="en-US" sz="2000" dirty="0"/>
              <a:t>問い合わせ先</a:t>
            </a:r>
            <a:r>
              <a:rPr kumimoji="1" lang="en-US" altLang="ja-JP" sz="2000" dirty="0"/>
              <a:t>】025-523-1195</a:t>
            </a:r>
            <a:r>
              <a:rPr lang="ja-JP" altLang="en-US" sz="2000" dirty="0"/>
              <a:t>（上越食品衛生協会）</a:t>
            </a:r>
            <a:endParaRPr kumimoji="1" lang="en-US" altLang="ja-JP" sz="2000" dirty="0"/>
          </a:p>
        </p:txBody>
      </p:sp>
      <p:sp>
        <p:nvSpPr>
          <p:cNvPr id="15" name="タイトル 1"/>
          <p:cNvSpPr txBox="1">
            <a:spLocks/>
          </p:cNvSpPr>
          <p:nvPr/>
        </p:nvSpPr>
        <p:spPr>
          <a:xfrm>
            <a:off x="468476" y="332656"/>
            <a:ext cx="6983843"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200" b="1" spc="-100" dirty="0">
                <a:solidFill>
                  <a:srgbClr val="0000FF"/>
                </a:solidFill>
                <a:latin typeface="+mj-ea"/>
              </a:rPr>
              <a:t>④検便の実施（調理従事者）</a:t>
            </a:r>
          </a:p>
        </p:txBody>
      </p:sp>
      <p:graphicFrame>
        <p:nvGraphicFramePr>
          <p:cNvPr id="6" name="表 5"/>
          <p:cNvGraphicFramePr>
            <a:graphicFrameLocks noGrp="1"/>
          </p:cNvGraphicFramePr>
          <p:nvPr>
            <p:extLst>
              <p:ext uri="{D42A27DB-BD31-4B8C-83A1-F6EECF244321}">
                <p14:modId xmlns:p14="http://schemas.microsoft.com/office/powerpoint/2010/main" val="1452791673"/>
              </p:ext>
            </p:extLst>
          </p:nvPr>
        </p:nvGraphicFramePr>
        <p:xfrm>
          <a:off x="546016" y="3717032"/>
          <a:ext cx="8064894" cy="1158240"/>
        </p:xfrm>
        <a:graphic>
          <a:graphicData uri="http://schemas.openxmlformats.org/drawingml/2006/table">
            <a:tbl>
              <a:tblPr firstRow="1" bandRow="1">
                <a:tableStyleId>{5C22544A-7EE6-4342-B048-85BDC9FD1C3A}</a:tableStyleId>
              </a:tblPr>
              <a:tblGrid>
                <a:gridCol w="3305904">
                  <a:extLst>
                    <a:ext uri="{9D8B030D-6E8A-4147-A177-3AD203B41FA5}">
                      <a16:colId xmlns:a16="http://schemas.microsoft.com/office/drawing/2014/main" val="1307052494"/>
                    </a:ext>
                  </a:extLst>
                </a:gridCol>
                <a:gridCol w="2592288">
                  <a:extLst>
                    <a:ext uri="{9D8B030D-6E8A-4147-A177-3AD203B41FA5}">
                      <a16:colId xmlns:a16="http://schemas.microsoft.com/office/drawing/2014/main" val="2012245370"/>
                    </a:ext>
                  </a:extLst>
                </a:gridCol>
                <a:gridCol w="2166702">
                  <a:extLst>
                    <a:ext uri="{9D8B030D-6E8A-4147-A177-3AD203B41FA5}">
                      <a16:colId xmlns:a16="http://schemas.microsoft.com/office/drawing/2014/main" val="516845905"/>
                    </a:ext>
                  </a:extLst>
                </a:gridCol>
              </a:tblGrid>
              <a:tr h="395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所在地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717803632"/>
                  </a:ext>
                </a:extLst>
              </a:tr>
              <a:tr h="395504">
                <a:tc>
                  <a:txBody>
                    <a:bodyPr/>
                    <a:lstStyle/>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一般財団法人</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上越環境科学センター</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dirty="0">
                          <a:latin typeface="ＭＳ Ｐゴシック" panose="020B0600070205080204" pitchFamily="50" charset="-128"/>
                          <a:ea typeface="ＭＳ Ｐゴシック" panose="020B0600070205080204" pitchFamily="50" charset="-128"/>
                        </a:rPr>
                        <a:t>上越</a:t>
                      </a:r>
                      <a:r>
                        <a:rPr lang="zh-CN" altLang="en-US" sz="2200" dirty="0">
                          <a:latin typeface="ＭＳ Ｐゴシック" panose="020B0600070205080204" pitchFamily="50" charset="-128"/>
                          <a:ea typeface="ＭＳ Ｐゴシック" panose="020B0600070205080204" pitchFamily="50" charset="-128"/>
                        </a:rPr>
                        <a:t>市</a:t>
                      </a:r>
                      <a:endParaRPr lang="en-US" altLang="zh-CN" sz="220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下門前</a:t>
                      </a:r>
                      <a:r>
                        <a:rPr kumimoji="1" lang="en-US" altLang="ja-JP" sz="2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1666</a:t>
                      </a:r>
                      <a:r>
                        <a:rPr kumimoji="1" lang="ja-JP" altLang="en-US" sz="2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番地</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200" dirty="0">
                          <a:latin typeface="ＭＳ Ｐゴシック" panose="020B0600070205080204" pitchFamily="50" charset="-128"/>
                          <a:ea typeface="ＭＳ Ｐゴシック" panose="020B0600070205080204" pitchFamily="50" charset="-128"/>
                        </a:rPr>
                        <a:t>025-543-7664</a:t>
                      </a:r>
                      <a:endParaRPr kumimoji="1" lang="ja-JP" altLang="en-US" sz="2200" b="0"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2872575"/>
                  </a:ext>
                </a:extLst>
              </a:tr>
            </a:tbl>
          </a:graphicData>
        </a:graphic>
      </p:graphicFrame>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40</a:t>
            </a:fld>
            <a:endParaRPr kumimoji="1" lang="ja-JP" altLang="en-US"/>
          </a:p>
        </p:txBody>
      </p:sp>
    </p:spTree>
    <p:extLst>
      <p:ext uri="{BB962C8B-B14F-4D97-AF65-F5344CB8AC3E}">
        <p14:creationId xmlns:p14="http://schemas.microsoft.com/office/powerpoint/2010/main" val="4104423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コンテンツ プレースホルダー 2"/>
          <p:cNvSpPr>
            <a:spLocks noGrp="1"/>
          </p:cNvSpPr>
          <p:nvPr>
            <p:ph idx="1"/>
          </p:nvPr>
        </p:nvSpPr>
        <p:spPr>
          <a:xfrm>
            <a:off x="480470" y="1412776"/>
            <a:ext cx="8123978" cy="4824536"/>
          </a:xfrm>
          <a:ln>
            <a:noFill/>
          </a:ln>
        </p:spPr>
        <p:txBody>
          <a:bodyPr tIns="180000">
            <a:normAutofit/>
          </a:bodyPr>
          <a:lstStyle/>
          <a:p>
            <a:pPr marL="0" indent="0">
              <a:buClr>
                <a:srgbClr val="0000FF"/>
              </a:buClr>
              <a:buNone/>
            </a:pPr>
            <a:r>
              <a:rPr kumimoji="1" lang="ja-JP" altLang="en-US" sz="2600" dirty="0"/>
              <a:t>実施日の</a:t>
            </a:r>
            <a:r>
              <a:rPr kumimoji="1" lang="ja-JP" altLang="en-US" sz="2600" u="sng" dirty="0">
                <a:solidFill>
                  <a:srgbClr val="FF0000"/>
                </a:solidFill>
              </a:rPr>
              <a:t>２週間前まで</a:t>
            </a:r>
            <a:r>
              <a:rPr kumimoji="1" lang="ja-JP" altLang="en-US" sz="2600" dirty="0"/>
              <a:t>に</a:t>
            </a:r>
            <a:r>
              <a:rPr lang="ja-JP" altLang="en-US" sz="2600" dirty="0"/>
              <a:t>上越</a:t>
            </a:r>
            <a:r>
              <a:rPr kumimoji="1" lang="ja-JP" altLang="en-US" sz="2600" dirty="0"/>
              <a:t>保健所に</a:t>
            </a:r>
            <a:r>
              <a:rPr kumimoji="1" lang="ja-JP" altLang="en-US" sz="2600" u="sng" dirty="0">
                <a:solidFill>
                  <a:srgbClr val="FF0000"/>
                </a:solidFill>
              </a:rPr>
              <a:t>届出書を提出</a:t>
            </a:r>
            <a:endParaRPr kumimoji="1" lang="en-US" altLang="ja-JP" sz="2600" u="sng" dirty="0">
              <a:solidFill>
                <a:srgbClr val="FF0000"/>
              </a:solidFill>
            </a:endParaRPr>
          </a:p>
          <a:p>
            <a:pPr marL="0" indent="0">
              <a:buClr>
                <a:srgbClr val="0000FF"/>
              </a:buClr>
              <a:buNone/>
            </a:pPr>
            <a:endParaRPr lang="en-US" altLang="ja-JP" sz="2600" dirty="0"/>
          </a:p>
          <a:p>
            <a:pPr marL="0" indent="0">
              <a:buClr>
                <a:srgbClr val="0000FF"/>
              </a:buClr>
              <a:buNone/>
            </a:pPr>
            <a:r>
              <a:rPr kumimoji="1" lang="en-US" altLang="ja-JP" sz="2600" dirty="0"/>
              <a:t>【</a:t>
            </a:r>
            <a:r>
              <a:rPr kumimoji="1" lang="ja-JP" altLang="en-US" sz="2600" dirty="0"/>
              <a:t>届出書の構成</a:t>
            </a:r>
            <a:r>
              <a:rPr kumimoji="1" lang="en-US" altLang="ja-JP" sz="2600" dirty="0"/>
              <a:t>】</a:t>
            </a:r>
          </a:p>
          <a:p>
            <a:pPr marL="0" indent="0">
              <a:buClr>
                <a:srgbClr val="0000FF"/>
              </a:buClr>
              <a:buNone/>
            </a:pPr>
            <a:r>
              <a:rPr kumimoji="1" lang="ja-JP" altLang="en-US" sz="2600" dirty="0"/>
              <a:t>□学校及び社会福祉施設の行事に伴う食品提供届</a:t>
            </a:r>
            <a:endParaRPr kumimoji="1" lang="en-US" altLang="ja-JP" sz="2600" dirty="0"/>
          </a:p>
          <a:p>
            <a:pPr marL="0" indent="0">
              <a:buClr>
                <a:srgbClr val="0000FF"/>
              </a:buClr>
              <a:buNone/>
            </a:pPr>
            <a:r>
              <a:rPr kumimoji="1" lang="ja-JP" altLang="en-US" sz="2600" dirty="0"/>
              <a:t>□調理計画　</a:t>
            </a:r>
            <a:r>
              <a:rPr kumimoji="1" lang="en-US" altLang="ja-JP" sz="2200" dirty="0"/>
              <a:t>※</a:t>
            </a:r>
            <a:r>
              <a:rPr kumimoji="1" lang="ja-JP" altLang="en-US" sz="2200" dirty="0"/>
              <a:t>２日以上開催する場合は１日毎に記載</a:t>
            </a:r>
            <a:endParaRPr kumimoji="1" lang="en-US" altLang="ja-JP" sz="2200" dirty="0"/>
          </a:p>
          <a:p>
            <a:pPr marL="0" indent="0">
              <a:buClr>
                <a:srgbClr val="0000FF"/>
              </a:buClr>
              <a:buNone/>
            </a:pPr>
            <a:r>
              <a:rPr kumimoji="1" lang="ja-JP" altLang="en-US" sz="2600" dirty="0"/>
              <a:t>□従事者名簿（食品の調理がある場合）</a:t>
            </a:r>
            <a:endParaRPr kumimoji="1" lang="en-US" altLang="ja-JP" sz="2600" dirty="0"/>
          </a:p>
          <a:p>
            <a:pPr marL="0" indent="0">
              <a:buClr>
                <a:srgbClr val="0000FF"/>
              </a:buClr>
              <a:buNone/>
            </a:pPr>
            <a:r>
              <a:rPr kumimoji="1" lang="ja-JP" altLang="en-US" sz="2600" dirty="0"/>
              <a:t>□食品取扱施設の平面図（様式自由）</a:t>
            </a:r>
            <a:endParaRPr kumimoji="1" lang="en-US" altLang="ja-JP" sz="2600" dirty="0"/>
          </a:p>
          <a:p>
            <a:pPr marL="0" indent="0">
              <a:buClr>
                <a:srgbClr val="0000FF"/>
              </a:buClr>
              <a:buNone/>
            </a:pPr>
            <a:r>
              <a:rPr kumimoji="1" lang="ja-JP" altLang="en-US" sz="2600" dirty="0"/>
              <a:t>□（あれば）チラシ等の参考資料</a:t>
            </a:r>
            <a:endParaRPr kumimoji="1" lang="en-US" altLang="ja-JP" sz="2600" dirty="0"/>
          </a:p>
          <a:p>
            <a:pPr marL="0" indent="0">
              <a:buClr>
                <a:srgbClr val="0000FF"/>
              </a:buClr>
              <a:buNone/>
            </a:pPr>
            <a:r>
              <a:rPr kumimoji="1" lang="ja-JP" altLang="en-US" sz="2600" dirty="0"/>
              <a:t>　</a:t>
            </a:r>
            <a:r>
              <a:rPr kumimoji="1" lang="en-US" altLang="ja-JP" sz="2000" dirty="0"/>
              <a:t>※</a:t>
            </a:r>
            <a:r>
              <a:rPr kumimoji="1" lang="ja-JP" altLang="en-US" sz="2000" dirty="0"/>
              <a:t>検便検査結果は添付不要です。</a:t>
            </a:r>
            <a:endParaRPr kumimoji="1" lang="en-US" altLang="ja-JP" sz="2000" dirty="0"/>
          </a:p>
        </p:txBody>
      </p:sp>
      <p:sp>
        <p:nvSpPr>
          <p:cNvPr id="4" name="タイトル 1"/>
          <p:cNvSpPr txBox="1">
            <a:spLocks/>
          </p:cNvSpPr>
          <p:nvPr/>
        </p:nvSpPr>
        <p:spPr>
          <a:xfrm>
            <a:off x="179512" y="188640"/>
            <a:ext cx="2952328"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600" b="1" spc="-100" dirty="0">
                <a:solidFill>
                  <a:srgbClr val="0000FF"/>
                </a:solidFill>
                <a:latin typeface="+mj-ea"/>
              </a:rPr>
              <a:t>（２）届出</a:t>
            </a:r>
            <a:endParaRPr lang="en-US" altLang="ja-JP" sz="3600" b="1" spc="-100" dirty="0">
              <a:solidFill>
                <a:srgbClr val="0000FF"/>
              </a:solidFill>
              <a:latin typeface="+mj-ea"/>
            </a:endParaRP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41</a:t>
            </a:fld>
            <a:endParaRPr kumimoji="1" lang="ja-JP" altLang="en-US"/>
          </a:p>
        </p:txBody>
      </p:sp>
    </p:spTree>
    <p:extLst>
      <p:ext uri="{BB962C8B-B14F-4D97-AF65-F5344CB8AC3E}">
        <p14:creationId xmlns:p14="http://schemas.microsoft.com/office/powerpoint/2010/main" val="3743040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コンテンツ プレースホルダー 2"/>
          <p:cNvSpPr>
            <a:spLocks noGrp="1"/>
          </p:cNvSpPr>
          <p:nvPr>
            <p:ph idx="1"/>
          </p:nvPr>
        </p:nvSpPr>
        <p:spPr>
          <a:xfrm>
            <a:off x="251520" y="44624"/>
            <a:ext cx="8640960" cy="6813376"/>
          </a:xfrm>
          <a:ln>
            <a:noFill/>
          </a:ln>
        </p:spPr>
        <p:txBody>
          <a:bodyPr tIns="180000">
            <a:normAutofit fontScale="92500" lnSpcReduction="10000"/>
          </a:bodyPr>
          <a:lstStyle/>
          <a:p>
            <a:pPr marL="0" indent="0" algn="ctr">
              <a:buClr>
                <a:srgbClr val="0000FF"/>
              </a:buClr>
              <a:buNone/>
            </a:pPr>
            <a:r>
              <a:rPr kumimoji="1" lang="ja-JP" altLang="en-US" sz="2200" dirty="0"/>
              <a:t>学校及び社会福祉施設の行事に伴う食品提供届</a:t>
            </a:r>
            <a:endParaRPr kumimoji="1" lang="en-US" altLang="ja-JP" sz="2200" dirty="0"/>
          </a:p>
          <a:p>
            <a:pPr marL="0" indent="0">
              <a:buClr>
                <a:srgbClr val="0000FF"/>
              </a:buClr>
              <a:buNone/>
            </a:pPr>
            <a:endParaRPr lang="en-US" altLang="ja-JP" sz="2200" dirty="0"/>
          </a:p>
          <a:p>
            <a:pPr marL="0" indent="0" algn="r">
              <a:buClr>
                <a:srgbClr val="0000FF"/>
              </a:buClr>
              <a:buNone/>
            </a:pPr>
            <a:endParaRPr lang="en-US" altLang="ja-JP" sz="2200" dirty="0"/>
          </a:p>
          <a:p>
            <a:pPr marL="0" indent="0" algn="r">
              <a:buClr>
                <a:srgbClr val="0000FF"/>
              </a:buClr>
              <a:buNone/>
            </a:pPr>
            <a:r>
              <a:rPr lang="ja-JP" altLang="en-US" sz="2200" dirty="0"/>
              <a:t>○○年○月○日</a:t>
            </a:r>
            <a:endParaRPr lang="en-US" altLang="ja-JP" sz="2200" dirty="0"/>
          </a:p>
          <a:p>
            <a:pPr marL="0" indent="0">
              <a:buClr>
                <a:srgbClr val="0000FF"/>
              </a:buClr>
              <a:buNone/>
            </a:pPr>
            <a:endParaRPr lang="en-US" altLang="ja-JP" sz="2200" dirty="0"/>
          </a:p>
          <a:p>
            <a:pPr marL="0" indent="0">
              <a:buClr>
                <a:srgbClr val="0000FF"/>
              </a:buClr>
              <a:buNone/>
            </a:pPr>
            <a:r>
              <a:rPr lang="ja-JP" altLang="en-US" sz="2200" dirty="0"/>
              <a:t>上越 保健所長　様</a:t>
            </a:r>
            <a:endParaRPr lang="en-US" altLang="ja-JP" sz="2200" dirty="0"/>
          </a:p>
          <a:p>
            <a:pPr marL="0" indent="0">
              <a:buClr>
                <a:srgbClr val="0000FF"/>
              </a:buClr>
              <a:buNone/>
            </a:pPr>
            <a:endParaRPr lang="en-US" altLang="ja-JP" sz="2600" dirty="0"/>
          </a:p>
          <a:p>
            <a:pPr marL="2868613" indent="1076325">
              <a:buClr>
                <a:srgbClr val="0000FF"/>
              </a:buClr>
              <a:buNone/>
            </a:pPr>
            <a:r>
              <a:rPr lang="ja-JP" altLang="en-US" sz="2200" dirty="0"/>
              <a:t>届出者　住所　　　　 </a:t>
            </a:r>
            <a:r>
              <a:rPr lang="ja-JP" altLang="en-US" sz="2200" dirty="0">
                <a:latin typeface="HG創英角ﾎﾟｯﾌﾟ体" panose="040B0A09000000000000" pitchFamily="49" charset="-128"/>
                <a:ea typeface="HG創英角ﾎﾟｯﾌﾟ体" panose="040B0A09000000000000" pitchFamily="49" charset="-128"/>
              </a:rPr>
              <a:t>上越市○○</a:t>
            </a:r>
            <a:endParaRPr lang="en-US" altLang="ja-JP" sz="2200" dirty="0">
              <a:latin typeface="HG創英角ﾎﾟｯﾌﾟ体" panose="040B0A09000000000000" pitchFamily="49" charset="-128"/>
              <a:ea typeface="HG創英角ﾎﾟｯﾌﾟ体" panose="040B0A09000000000000" pitchFamily="49" charset="-128"/>
            </a:endParaRPr>
          </a:p>
          <a:p>
            <a:pPr marL="2868613" indent="1076325">
              <a:buClr>
                <a:srgbClr val="0000FF"/>
              </a:buClr>
              <a:buNone/>
            </a:pPr>
            <a:r>
              <a:rPr lang="ja-JP" altLang="en-US" sz="2200" dirty="0"/>
              <a:t>　　　　　 団体名　　　</a:t>
            </a:r>
            <a:r>
              <a:rPr lang="ja-JP" altLang="en-US" sz="2200" dirty="0">
                <a:latin typeface="HG創英角ﾎﾟｯﾌﾟ体" panose="040B0A09000000000000" pitchFamily="49" charset="-128"/>
                <a:ea typeface="HG創英角ﾎﾟｯﾌﾟ体" panose="040B0A09000000000000" pitchFamily="49" charset="-128"/>
              </a:rPr>
              <a:t>上越市立○○学校</a:t>
            </a:r>
            <a:endParaRPr lang="en-US" altLang="ja-JP" sz="2200" dirty="0">
              <a:latin typeface="HG創英角ﾎﾟｯﾌﾟ体" panose="040B0A09000000000000" pitchFamily="49" charset="-128"/>
              <a:ea typeface="HG創英角ﾎﾟｯﾌﾟ体" panose="040B0A09000000000000" pitchFamily="49" charset="-128"/>
            </a:endParaRPr>
          </a:p>
          <a:p>
            <a:pPr marL="2868613" indent="1076325">
              <a:buClr>
                <a:srgbClr val="0000FF"/>
              </a:buClr>
              <a:buNone/>
            </a:pPr>
            <a:r>
              <a:rPr lang="ja-JP" altLang="en-US" sz="2200" dirty="0"/>
              <a:t>　　　　　 役職及び氏名　</a:t>
            </a:r>
            <a:r>
              <a:rPr lang="ja-JP" altLang="en-US" sz="2200" dirty="0">
                <a:latin typeface="HG創英角ﾎﾟｯﾌﾟ体" panose="040B0A09000000000000" pitchFamily="49" charset="-128"/>
                <a:ea typeface="HG創英角ﾎﾟｯﾌﾟ体" panose="040B0A09000000000000" pitchFamily="49" charset="-128"/>
              </a:rPr>
              <a:t>校長　○○ ○○</a:t>
            </a:r>
            <a:endParaRPr lang="en-US" altLang="ja-JP" sz="2200" dirty="0">
              <a:latin typeface="HG創英角ﾎﾟｯﾌﾟ体" panose="040B0A09000000000000" pitchFamily="49" charset="-128"/>
              <a:ea typeface="HG創英角ﾎﾟｯﾌﾟ体" panose="040B0A09000000000000" pitchFamily="49" charset="-128"/>
            </a:endParaRPr>
          </a:p>
          <a:p>
            <a:pPr marL="0" indent="0">
              <a:buClr>
                <a:srgbClr val="0000FF"/>
              </a:buClr>
              <a:buNone/>
            </a:pPr>
            <a:endParaRPr lang="en-US" altLang="ja-JP" sz="2600" dirty="0"/>
          </a:p>
          <a:p>
            <a:pPr marL="0" indent="0">
              <a:buClr>
                <a:srgbClr val="0000FF"/>
              </a:buClr>
              <a:buNone/>
            </a:pPr>
            <a:r>
              <a:rPr lang="ja-JP" altLang="en-US" sz="2600" dirty="0"/>
              <a:t>　</a:t>
            </a:r>
            <a:r>
              <a:rPr lang="ja-JP" altLang="en-US" sz="2200" dirty="0"/>
              <a:t>バザーの開催に伴う食品提供を行いますので、「新潟県学校及び社会福祉施設の行事に伴う食品提供の取扱要綱」第６の規定により届出します。</a:t>
            </a:r>
            <a:endParaRPr lang="en-US" altLang="ja-JP" sz="2200" dirty="0"/>
          </a:p>
          <a:p>
            <a:pPr marL="0" indent="0">
              <a:buClr>
                <a:srgbClr val="0000FF"/>
              </a:buClr>
              <a:buNone/>
            </a:pPr>
            <a:endParaRPr lang="en-US" altLang="ja-JP" sz="2600" dirty="0"/>
          </a:p>
          <a:p>
            <a:pPr marL="0" indent="0">
              <a:buClr>
                <a:srgbClr val="0000FF"/>
              </a:buClr>
              <a:buNone/>
            </a:pPr>
            <a:r>
              <a:rPr lang="ja-JP" altLang="en-US" sz="2200" dirty="0"/>
              <a:t>１　開催場所　　　　　</a:t>
            </a:r>
            <a:r>
              <a:rPr lang="ja-JP" altLang="en-US" sz="2200" dirty="0">
                <a:latin typeface="HG創英角ﾎﾟｯﾌﾟ体" panose="040B0A09000000000000" pitchFamily="49" charset="-128"/>
                <a:ea typeface="HG創英角ﾎﾟｯﾌﾟ体" panose="040B0A09000000000000" pitchFamily="49" charset="-128"/>
              </a:rPr>
              <a:t>上越市立○○学校</a:t>
            </a:r>
            <a:endParaRPr lang="en-US" altLang="ja-JP" sz="2200" dirty="0">
              <a:latin typeface="HG創英角ﾎﾟｯﾌﾟ体" panose="040B0A09000000000000" pitchFamily="49" charset="-128"/>
              <a:ea typeface="HG創英角ﾎﾟｯﾌﾟ体" panose="040B0A09000000000000" pitchFamily="49" charset="-128"/>
            </a:endParaRPr>
          </a:p>
          <a:p>
            <a:pPr marL="0" indent="0">
              <a:buClr>
                <a:srgbClr val="0000FF"/>
              </a:buClr>
              <a:buNone/>
            </a:pPr>
            <a:endParaRPr lang="en-US" altLang="ja-JP" sz="2200" dirty="0"/>
          </a:p>
          <a:p>
            <a:pPr marL="0" indent="0">
              <a:buClr>
                <a:srgbClr val="0000FF"/>
              </a:buClr>
              <a:buNone/>
            </a:pPr>
            <a:r>
              <a:rPr lang="ja-JP" altLang="en-US" sz="2200" dirty="0"/>
              <a:t>２　バザーの名称　　</a:t>
            </a:r>
            <a:r>
              <a:rPr lang="ja-JP" altLang="en-US" sz="2200" dirty="0">
                <a:latin typeface="HG創英角ﾎﾟｯﾌﾟ体" panose="040B0A09000000000000" pitchFamily="49" charset="-128"/>
                <a:ea typeface="HG創英角ﾎﾟｯﾌﾟ体" panose="040B0A09000000000000" pitchFamily="49" charset="-128"/>
              </a:rPr>
              <a:t>○○年度　作品展、バザー</a:t>
            </a:r>
            <a:endParaRPr lang="en-US" altLang="ja-JP" sz="2200" dirty="0">
              <a:latin typeface="HG創英角ﾎﾟｯﾌﾟ体" panose="040B0A09000000000000" pitchFamily="49" charset="-128"/>
              <a:ea typeface="HG創英角ﾎﾟｯﾌﾟ体" panose="040B0A09000000000000" pitchFamily="49" charset="-128"/>
            </a:endParaRPr>
          </a:p>
          <a:p>
            <a:pPr marL="0" indent="0">
              <a:buClr>
                <a:srgbClr val="0000FF"/>
              </a:buClr>
              <a:buNone/>
            </a:pPr>
            <a:endParaRPr lang="en-US" altLang="ja-JP" sz="2200" dirty="0"/>
          </a:p>
          <a:p>
            <a:pPr marL="0" indent="0">
              <a:buClr>
                <a:srgbClr val="0000FF"/>
              </a:buClr>
              <a:buNone/>
            </a:pPr>
            <a:r>
              <a:rPr lang="ja-JP" altLang="en-US" sz="2200" dirty="0"/>
              <a:t>３　開催期間　　　　　</a:t>
            </a:r>
            <a:r>
              <a:rPr lang="ja-JP" altLang="en-US" sz="2200" dirty="0">
                <a:latin typeface="HG創英角ﾎﾟｯﾌﾟ体" panose="040B0A09000000000000" pitchFamily="49" charset="-128"/>
                <a:ea typeface="HG創英角ﾎﾟｯﾌﾟ体" panose="040B0A09000000000000" pitchFamily="49" charset="-128"/>
              </a:rPr>
              <a:t>○○年○月○日から○○年○月○日 </a:t>
            </a:r>
            <a:endParaRPr lang="en-US" altLang="ja-JP" sz="2200" dirty="0">
              <a:latin typeface="HG創英角ﾎﾟｯﾌﾟ体" panose="040B0A09000000000000" pitchFamily="49" charset="-128"/>
              <a:ea typeface="HG創英角ﾎﾟｯﾌﾟ体" panose="040B0A09000000000000" pitchFamily="49" charset="-128"/>
            </a:endParaRPr>
          </a:p>
        </p:txBody>
      </p:sp>
      <p:sp>
        <p:nvSpPr>
          <p:cNvPr id="5" name="コンテンツ プレースホルダー 2"/>
          <p:cNvSpPr txBox="1">
            <a:spLocks/>
          </p:cNvSpPr>
          <p:nvPr/>
        </p:nvSpPr>
        <p:spPr>
          <a:xfrm>
            <a:off x="2915817" y="789497"/>
            <a:ext cx="3744415" cy="1631391"/>
          </a:xfrm>
          <a:prstGeom prst="rect">
            <a:avLst/>
          </a:prstGeom>
          <a:ln w="25400">
            <a:solidFill>
              <a:srgbClr val="FF0000"/>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0000FF"/>
              </a:buClr>
              <a:buNone/>
            </a:pPr>
            <a:r>
              <a:rPr lang="ja-JP" altLang="en-US" sz="2400" u="sng" dirty="0">
                <a:solidFill>
                  <a:srgbClr val="FF0000"/>
                </a:solidFill>
              </a:rPr>
              <a:t>届出者　＝　行事の主催者</a:t>
            </a:r>
            <a:endParaRPr lang="en-US" altLang="ja-JP" sz="2400" u="sng" dirty="0">
              <a:solidFill>
                <a:srgbClr val="FF0000"/>
              </a:solidFill>
            </a:endParaRPr>
          </a:p>
          <a:p>
            <a:pPr marL="0" indent="0">
              <a:buClr>
                <a:srgbClr val="0000FF"/>
              </a:buClr>
              <a:buNone/>
            </a:pPr>
            <a:r>
              <a:rPr lang="ja-JP" altLang="en-US" sz="2000" dirty="0"/>
              <a:t>・学校であれば校長</a:t>
            </a:r>
            <a:endParaRPr lang="en-US" altLang="ja-JP" sz="2000" dirty="0"/>
          </a:p>
          <a:p>
            <a:pPr marL="0" indent="0">
              <a:buClr>
                <a:srgbClr val="0000FF"/>
              </a:buClr>
              <a:buNone/>
            </a:pPr>
            <a:r>
              <a:rPr lang="ja-JP" altLang="en-US" sz="2000" dirty="0"/>
              <a:t>・保育園であれば園長</a:t>
            </a:r>
            <a:endParaRPr lang="en-US" altLang="ja-JP" sz="2000" dirty="0"/>
          </a:p>
          <a:p>
            <a:pPr marL="0" indent="0">
              <a:buClr>
                <a:srgbClr val="0000FF"/>
              </a:buClr>
              <a:buNone/>
            </a:pPr>
            <a:r>
              <a:rPr lang="ja-JP" altLang="en-US" sz="2000" dirty="0"/>
              <a:t>・</a:t>
            </a:r>
            <a:r>
              <a:rPr lang="en-US" altLang="ja-JP" sz="2000" u="sng" dirty="0">
                <a:solidFill>
                  <a:srgbClr val="FF0000"/>
                </a:solidFill>
              </a:rPr>
              <a:t>PTA</a:t>
            </a:r>
            <a:r>
              <a:rPr lang="ja-JP" altLang="en-US" sz="2000" u="sng" dirty="0">
                <a:solidFill>
                  <a:srgbClr val="FF0000"/>
                </a:solidFill>
              </a:rPr>
              <a:t>は主催者にはなれない</a:t>
            </a:r>
            <a:endParaRPr lang="en-US" altLang="ja-JP" sz="2000" u="sng" dirty="0">
              <a:solidFill>
                <a:srgbClr val="FF0000"/>
              </a:solidFill>
            </a:endParaRPr>
          </a:p>
        </p:txBody>
      </p:sp>
      <p:cxnSp>
        <p:nvCxnSpPr>
          <p:cNvPr id="6" name="直線矢印コネクタ 5"/>
          <p:cNvCxnSpPr/>
          <p:nvPr/>
        </p:nvCxnSpPr>
        <p:spPr>
          <a:xfrm>
            <a:off x="5652120" y="2420888"/>
            <a:ext cx="720080" cy="2506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42</a:t>
            </a:fld>
            <a:endParaRPr kumimoji="1" lang="ja-JP" altLang="en-US"/>
          </a:p>
        </p:txBody>
      </p:sp>
    </p:spTree>
    <p:extLst>
      <p:ext uri="{BB962C8B-B14F-4D97-AF65-F5344CB8AC3E}">
        <p14:creationId xmlns:p14="http://schemas.microsoft.com/office/powerpoint/2010/main" val="727739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コンテンツ プレースホルダー 2"/>
          <p:cNvSpPr>
            <a:spLocks noGrp="1"/>
          </p:cNvSpPr>
          <p:nvPr>
            <p:ph idx="1"/>
          </p:nvPr>
        </p:nvSpPr>
        <p:spPr>
          <a:xfrm>
            <a:off x="251520" y="0"/>
            <a:ext cx="8640960" cy="6669360"/>
          </a:xfrm>
          <a:solidFill>
            <a:schemeClr val="bg1"/>
          </a:solidFill>
          <a:ln>
            <a:noFill/>
          </a:ln>
        </p:spPr>
        <p:txBody>
          <a:bodyPr tIns="180000">
            <a:noAutofit/>
          </a:bodyPr>
          <a:lstStyle/>
          <a:p>
            <a:pPr marL="0" indent="0">
              <a:buClr>
                <a:srgbClr val="0000FF"/>
              </a:buClr>
              <a:buNone/>
            </a:pPr>
            <a:endParaRPr lang="en-US" altLang="ja-JP" sz="2000" dirty="0"/>
          </a:p>
          <a:p>
            <a:pPr marL="0" indent="0">
              <a:buClr>
                <a:srgbClr val="0000FF"/>
              </a:buClr>
              <a:buNone/>
            </a:pPr>
            <a:r>
              <a:rPr lang="ja-JP" altLang="en-US" sz="1800" dirty="0"/>
              <a:t>４　食品</a:t>
            </a:r>
            <a:r>
              <a:rPr lang="ja-JP" altLang="en-US" sz="1800" u="sng" dirty="0">
                <a:solidFill>
                  <a:srgbClr val="FF0000"/>
                </a:solidFill>
              </a:rPr>
              <a:t>取扱</a:t>
            </a:r>
            <a:r>
              <a:rPr lang="ja-JP" altLang="en-US" sz="1800" dirty="0"/>
              <a:t>責任者の氏名　●●　●●（　月　日受講）</a:t>
            </a:r>
            <a:endParaRPr lang="en-US" altLang="ja-JP" sz="1800" dirty="0"/>
          </a:p>
          <a:p>
            <a:pPr marL="0" indent="0">
              <a:buClr>
                <a:srgbClr val="0000FF"/>
              </a:buClr>
              <a:buNone/>
            </a:pPr>
            <a:r>
              <a:rPr lang="ja-JP" altLang="en-US" sz="2000" dirty="0"/>
              <a:t>　</a:t>
            </a:r>
            <a:r>
              <a:rPr lang="ja-JP" altLang="en-US" sz="1400" dirty="0"/>
              <a:t>（食品衛生法施行規則別表第</a:t>
            </a:r>
            <a:r>
              <a:rPr lang="en-US" altLang="ja-JP" sz="1400" dirty="0"/>
              <a:t>17</a:t>
            </a:r>
            <a:r>
              <a:rPr lang="ja-JP" altLang="en-US" sz="1400" dirty="0"/>
              <a:t>第１号ロで定める</a:t>
            </a:r>
            <a:r>
              <a:rPr lang="ja-JP" altLang="en-US" sz="1400" u="sng" dirty="0">
                <a:solidFill>
                  <a:srgbClr val="FF0000"/>
                </a:solidFill>
              </a:rPr>
              <a:t>食品衛生責任者の資格</a:t>
            </a:r>
            <a:r>
              <a:rPr lang="ja-JP" altLang="en-US" sz="1400" dirty="0"/>
              <a:t>を満たす者は、その資格の種類等）</a:t>
            </a:r>
            <a:endParaRPr lang="en-US" altLang="ja-JP" sz="1400" dirty="0"/>
          </a:p>
          <a:p>
            <a:pPr marL="0" indent="0">
              <a:buClr>
                <a:srgbClr val="0000FF"/>
              </a:buClr>
              <a:buNone/>
            </a:pPr>
            <a:endParaRPr lang="en-US" altLang="ja-JP" sz="2000" dirty="0"/>
          </a:p>
          <a:p>
            <a:pPr marL="0" indent="0">
              <a:buClr>
                <a:srgbClr val="0000FF"/>
              </a:buClr>
              <a:buNone/>
            </a:pPr>
            <a:endParaRPr lang="en-US" altLang="ja-JP" sz="2000" dirty="0"/>
          </a:p>
          <a:p>
            <a:pPr marL="0" indent="0">
              <a:buClr>
                <a:srgbClr val="0000FF"/>
              </a:buClr>
              <a:buNone/>
            </a:pPr>
            <a:endParaRPr lang="en-US" altLang="ja-JP" sz="2000" dirty="0"/>
          </a:p>
          <a:p>
            <a:pPr marL="0" indent="0">
              <a:buClr>
                <a:srgbClr val="0000FF"/>
              </a:buClr>
              <a:buNone/>
            </a:pPr>
            <a:endParaRPr lang="en-US" altLang="ja-JP" sz="2000" dirty="0"/>
          </a:p>
          <a:p>
            <a:pPr marL="0" indent="0">
              <a:buClr>
                <a:srgbClr val="0000FF"/>
              </a:buClr>
              <a:buNone/>
            </a:pPr>
            <a:r>
              <a:rPr lang="ja-JP" altLang="en-US" sz="1800" dirty="0"/>
              <a:t>５　使用水の種類</a:t>
            </a:r>
            <a:endParaRPr lang="en-US" altLang="ja-JP" sz="1800" dirty="0"/>
          </a:p>
          <a:p>
            <a:pPr marL="0" indent="0">
              <a:buClr>
                <a:srgbClr val="0000FF"/>
              </a:buClr>
              <a:buNone/>
            </a:pPr>
            <a:r>
              <a:rPr lang="ja-JP" altLang="en-US" sz="1800" dirty="0"/>
              <a:t>　（１）使用水の種類　　　　　　　　　　　　（２）設備の状況</a:t>
            </a:r>
            <a:endParaRPr lang="en-US" altLang="ja-JP" sz="1800" dirty="0"/>
          </a:p>
          <a:p>
            <a:pPr marL="0" indent="0">
              <a:buClr>
                <a:srgbClr val="0000FF"/>
              </a:buClr>
              <a:buNone/>
            </a:pPr>
            <a:r>
              <a:rPr lang="ja-JP" altLang="en-US" sz="1800" dirty="0"/>
              <a:t>　　　水道水　　　　　　　　　　　　　　　　　　　受水槽の有無（有・無）</a:t>
            </a:r>
            <a:endParaRPr lang="en-US" altLang="ja-JP" sz="1800" dirty="0"/>
          </a:p>
          <a:p>
            <a:pPr marL="0" indent="0">
              <a:buClr>
                <a:srgbClr val="0000FF"/>
              </a:buClr>
              <a:buNone/>
            </a:pPr>
            <a:r>
              <a:rPr lang="ja-JP" altLang="en-US" sz="1800" dirty="0"/>
              <a:t>　　　井戸水（塩素滅菌器　有・無）　　　　　塩素滅菌器の有無（有・無）</a:t>
            </a:r>
            <a:endParaRPr lang="en-US" altLang="ja-JP" sz="1800" dirty="0"/>
          </a:p>
          <a:p>
            <a:pPr marL="0" indent="0">
              <a:buClr>
                <a:srgbClr val="0000FF"/>
              </a:buClr>
              <a:buNone/>
            </a:pPr>
            <a:endParaRPr lang="en-US" altLang="ja-JP" sz="1800" dirty="0"/>
          </a:p>
          <a:p>
            <a:pPr marL="0" indent="0">
              <a:buClr>
                <a:srgbClr val="0000FF"/>
              </a:buClr>
              <a:buNone/>
            </a:pPr>
            <a:r>
              <a:rPr lang="ja-JP" altLang="en-US" sz="1800" dirty="0"/>
              <a:t>６　施設の大要</a:t>
            </a:r>
            <a:endParaRPr lang="en-US" altLang="ja-JP" sz="1800" dirty="0"/>
          </a:p>
          <a:p>
            <a:pPr marL="0" indent="0">
              <a:buClr>
                <a:srgbClr val="0000FF"/>
              </a:buClr>
              <a:buNone/>
            </a:pPr>
            <a:r>
              <a:rPr lang="ja-JP" altLang="en-US" sz="1800" dirty="0">
                <a:latin typeface="HG創英角ﾎﾟｯﾌﾟ体" panose="040B0A09000000000000" pitchFamily="49" charset="-128"/>
                <a:ea typeface="HG創英角ﾎﾟｯﾌﾟ体" panose="040B0A09000000000000" pitchFamily="49" charset="-128"/>
              </a:rPr>
              <a:t>　</a:t>
            </a:r>
            <a:r>
              <a:rPr lang="ja-JP" altLang="en-US" sz="1800" dirty="0">
                <a:latin typeface="+mn-ea"/>
              </a:rPr>
              <a:t>食品取扱室の平面図　別紙のとおり</a:t>
            </a:r>
            <a:endParaRPr lang="en-US" altLang="ja-JP" sz="1800" dirty="0">
              <a:latin typeface="+mn-ea"/>
            </a:endParaRPr>
          </a:p>
          <a:p>
            <a:pPr marL="0" indent="0">
              <a:buClr>
                <a:srgbClr val="0000FF"/>
              </a:buClr>
              <a:buNone/>
            </a:pPr>
            <a:endParaRPr lang="en-US" altLang="ja-JP" sz="1800" dirty="0">
              <a:latin typeface="+mn-ea"/>
            </a:endParaRPr>
          </a:p>
          <a:p>
            <a:pPr marL="0" indent="0">
              <a:buClr>
                <a:srgbClr val="0000FF"/>
              </a:buClr>
              <a:buNone/>
            </a:pPr>
            <a:r>
              <a:rPr lang="ja-JP" altLang="en-US" sz="1800" dirty="0">
                <a:latin typeface="+mn-ea"/>
              </a:rPr>
              <a:t>７　添付書類</a:t>
            </a:r>
            <a:endParaRPr lang="en-US" altLang="ja-JP" sz="1800" dirty="0">
              <a:latin typeface="+mn-ea"/>
            </a:endParaRPr>
          </a:p>
          <a:p>
            <a:pPr marL="0" indent="0">
              <a:buClr>
                <a:srgbClr val="0000FF"/>
              </a:buClr>
              <a:buNone/>
            </a:pPr>
            <a:r>
              <a:rPr lang="ja-JP" altLang="en-US" sz="1800" dirty="0">
                <a:latin typeface="+mn-ea"/>
              </a:rPr>
              <a:t>　（１）調理計画</a:t>
            </a:r>
            <a:endParaRPr lang="en-US" altLang="ja-JP" sz="1800" dirty="0">
              <a:latin typeface="+mn-ea"/>
            </a:endParaRPr>
          </a:p>
          <a:p>
            <a:pPr marL="0" indent="0">
              <a:buClr>
                <a:srgbClr val="0000FF"/>
              </a:buClr>
              <a:buNone/>
            </a:pPr>
            <a:r>
              <a:rPr lang="ja-JP" altLang="en-US" sz="1800" dirty="0">
                <a:latin typeface="+mn-ea"/>
              </a:rPr>
              <a:t>　（２）従事者名簿</a:t>
            </a:r>
            <a:endParaRPr lang="en-US" altLang="ja-JP" sz="1800" dirty="0">
              <a:latin typeface="+mn-ea"/>
            </a:endParaRPr>
          </a:p>
          <a:p>
            <a:pPr marL="0" indent="0">
              <a:buClr>
                <a:srgbClr val="0000FF"/>
              </a:buClr>
              <a:buNone/>
            </a:pPr>
            <a:r>
              <a:rPr lang="ja-JP" altLang="en-US" sz="1800" dirty="0">
                <a:latin typeface="+mn-ea"/>
              </a:rPr>
              <a:t>　（３）参考資料（チラシ等）があれば添付すること</a:t>
            </a:r>
            <a:endParaRPr lang="en-US" altLang="ja-JP" sz="1800" dirty="0">
              <a:latin typeface="+mn-ea"/>
            </a:endParaRPr>
          </a:p>
        </p:txBody>
      </p:sp>
      <p:sp>
        <p:nvSpPr>
          <p:cNvPr id="5" name="コンテンツ プレースホルダー 2"/>
          <p:cNvSpPr txBox="1">
            <a:spLocks/>
          </p:cNvSpPr>
          <p:nvPr/>
        </p:nvSpPr>
        <p:spPr>
          <a:xfrm>
            <a:off x="6732240" y="44624"/>
            <a:ext cx="2340260" cy="792088"/>
          </a:xfrm>
          <a:prstGeom prst="rect">
            <a:avLst/>
          </a:prstGeom>
          <a:solidFill>
            <a:schemeClr val="bg1"/>
          </a:solidFill>
          <a:ln w="25400">
            <a:solidFill>
              <a:srgbClr val="FF0000"/>
            </a:solidFill>
            <a:prstDash val="solid"/>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0000FF"/>
              </a:buClr>
              <a:buNone/>
            </a:pPr>
            <a:r>
              <a:rPr lang="ja-JP" altLang="en-US" sz="2000" b="1" dirty="0">
                <a:latin typeface="+mn-ea"/>
              </a:rPr>
              <a:t>この講習会を受講し、現場で食品衛生の指導・監督を行う</a:t>
            </a:r>
            <a:endParaRPr lang="en-US" altLang="ja-JP" sz="2000" b="1" dirty="0">
              <a:latin typeface="+mn-ea"/>
            </a:endParaRPr>
          </a:p>
        </p:txBody>
      </p:sp>
      <p:cxnSp>
        <p:nvCxnSpPr>
          <p:cNvPr id="6" name="直線矢印コネクタ 5"/>
          <p:cNvCxnSpPr/>
          <p:nvPr/>
        </p:nvCxnSpPr>
        <p:spPr>
          <a:xfrm flipH="1" flipV="1">
            <a:off x="5574082" y="688932"/>
            <a:ext cx="1120780" cy="3764"/>
          </a:xfrm>
          <a:prstGeom prst="straightConnector1">
            <a:avLst/>
          </a:prstGeom>
          <a:ln w="317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楕円 9"/>
          <p:cNvSpPr/>
          <p:nvPr/>
        </p:nvSpPr>
        <p:spPr>
          <a:xfrm>
            <a:off x="5759090" y="3285183"/>
            <a:ext cx="432048" cy="4320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6528408" y="3607988"/>
            <a:ext cx="432048" cy="4320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520730" y="3260131"/>
            <a:ext cx="1296144" cy="4320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539552" y="1238043"/>
            <a:ext cx="8352928" cy="1323439"/>
          </a:xfrm>
          <a:prstGeom prst="rect">
            <a:avLst/>
          </a:prstGeom>
          <a:noFill/>
          <a:ln w="19050">
            <a:solidFill>
              <a:schemeClr val="tx1"/>
            </a:solidFill>
          </a:ln>
        </p:spPr>
        <p:txBody>
          <a:bodyPr wrap="square" rtlCol="0">
            <a:spAutoFit/>
          </a:bodyPr>
          <a:lstStyle/>
          <a:p>
            <a:r>
              <a:rPr kumimoji="1" lang="ja-JP" altLang="en-US" sz="1600" dirty="0"/>
              <a:t>□食品衛生監視員　□食品衛生管理者　□調理師　□製菓衛生師　□栄養士　□船舶航海士</a:t>
            </a:r>
            <a:endParaRPr lang="en-US" altLang="ja-JP" dirty="0"/>
          </a:p>
          <a:p>
            <a:r>
              <a:rPr kumimoji="1" lang="ja-JP" altLang="en-US" sz="1600" dirty="0"/>
              <a:t>□と畜場法に規定する衛生管理責任者　□</a:t>
            </a:r>
            <a:r>
              <a:rPr lang="ja-JP" altLang="en-US" sz="1600" dirty="0"/>
              <a:t>と畜場法に規定する作業衛生責任者</a:t>
            </a:r>
            <a:endParaRPr lang="en-US" altLang="ja-JP" sz="1600" dirty="0"/>
          </a:p>
          <a:p>
            <a:r>
              <a:rPr kumimoji="1" lang="ja-JP" altLang="en-US" sz="1600" dirty="0"/>
              <a:t>□食鳥処理法に規定する食鳥処理衛生管理者</a:t>
            </a:r>
            <a:endParaRPr kumimoji="1" lang="en-US" altLang="ja-JP" sz="1600" dirty="0"/>
          </a:p>
          <a:p>
            <a:r>
              <a:rPr kumimoji="1" lang="ja-JP" altLang="en-US" sz="1600" dirty="0"/>
              <a:t>□都道府県知事等の講習会（適正と認める場合を含む）　（講習会名　　　　　　　　　　　　　　　　）</a:t>
            </a:r>
            <a:endParaRPr kumimoji="1" lang="en-US" altLang="ja-JP" sz="1600" dirty="0"/>
          </a:p>
          <a:p>
            <a:r>
              <a:rPr kumimoji="1" lang="ja-JP" altLang="en-US" sz="1600" dirty="0"/>
              <a:t>　（資格取得等年月日／番号　　　　　　　　　　　　　　年　　月　　日／第　　　　　　　　　　　　　  号）</a:t>
            </a:r>
            <a:endParaRPr kumimoji="1" lang="en-US" altLang="ja-JP" sz="1600" dirty="0"/>
          </a:p>
        </p:txBody>
      </p:sp>
      <p:sp>
        <p:nvSpPr>
          <p:cNvPr id="11" name="コンテンツ プレースホルダー 2"/>
          <p:cNvSpPr txBox="1">
            <a:spLocks/>
          </p:cNvSpPr>
          <p:nvPr/>
        </p:nvSpPr>
        <p:spPr>
          <a:xfrm>
            <a:off x="4572000" y="4562610"/>
            <a:ext cx="4500500" cy="1170646"/>
          </a:xfrm>
          <a:prstGeom prst="rect">
            <a:avLst/>
          </a:prstGeom>
          <a:solidFill>
            <a:schemeClr val="bg1"/>
          </a:solidFill>
          <a:ln w="50800">
            <a:solidFill>
              <a:srgbClr val="FFFF00"/>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0000FF"/>
              </a:buClr>
              <a:buNone/>
            </a:pPr>
            <a:r>
              <a:rPr lang="ja-JP" altLang="en-US" sz="2000" b="1" u="sng" dirty="0">
                <a:solidFill>
                  <a:srgbClr val="FF0000"/>
                </a:solidFill>
                <a:latin typeface="+mn-ea"/>
              </a:rPr>
              <a:t>食品「衛生」責任者</a:t>
            </a:r>
            <a:r>
              <a:rPr lang="ja-JP" altLang="en-US" sz="2000" b="1" dirty="0">
                <a:latin typeface="+mn-ea"/>
              </a:rPr>
              <a:t>の資格を有する方が</a:t>
            </a:r>
            <a:endParaRPr lang="en-US" altLang="ja-JP" sz="2000" b="1" dirty="0">
              <a:latin typeface="+mn-ea"/>
            </a:endParaRPr>
          </a:p>
          <a:p>
            <a:pPr marL="0" indent="0">
              <a:buClr>
                <a:srgbClr val="0000FF"/>
              </a:buClr>
              <a:buNone/>
            </a:pPr>
            <a:r>
              <a:rPr lang="ja-JP" altLang="en-US" sz="2000" b="1" u="sng" dirty="0">
                <a:solidFill>
                  <a:srgbClr val="FF0000"/>
                </a:solidFill>
                <a:latin typeface="+mn-ea"/>
              </a:rPr>
              <a:t>食品「取扱」責任者</a:t>
            </a:r>
            <a:r>
              <a:rPr lang="ja-JP" altLang="en-US" sz="2000" b="1" dirty="0">
                <a:latin typeface="+mn-ea"/>
              </a:rPr>
              <a:t>になる場合、</a:t>
            </a:r>
            <a:endParaRPr lang="en-US" altLang="ja-JP" sz="2000" b="1" dirty="0">
              <a:latin typeface="+mn-ea"/>
            </a:endParaRPr>
          </a:p>
          <a:p>
            <a:pPr marL="0" indent="0">
              <a:buClr>
                <a:srgbClr val="0000FF"/>
              </a:buClr>
              <a:buNone/>
            </a:pPr>
            <a:r>
              <a:rPr lang="ja-JP" altLang="en-US" sz="2000" b="1" dirty="0">
                <a:latin typeface="+mn-ea"/>
              </a:rPr>
              <a:t>講習会の受講は「</a:t>
            </a:r>
            <a:r>
              <a:rPr lang="ja-JP" altLang="en-US" sz="2000" b="1" u="sng" dirty="0">
                <a:solidFill>
                  <a:srgbClr val="FF0000"/>
                </a:solidFill>
                <a:latin typeface="+mn-ea"/>
              </a:rPr>
              <a:t>不要</a:t>
            </a:r>
            <a:r>
              <a:rPr lang="ja-JP" altLang="en-US" sz="2000" b="1" dirty="0">
                <a:latin typeface="+mn-ea"/>
              </a:rPr>
              <a:t>」です。</a:t>
            </a:r>
            <a:endParaRPr lang="en-US" altLang="ja-JP" sz="2000" b="1" dirty="0">
              <a:latin typeface="+mn-ea"/>
            </a:endParaRPr>
          </a:p>
        </p:txBody>
      </p:sp>
      <p:cxnSp>
        <p:nvCxnSpPr>
          <p:cNvPr id="14" name="直線矢印コネクタ 13"/>
          <p:cNvCxnSpPr/>
          <p:nvPr/>
        </p:nvCxnSpPr>
        <p:spPr>
          <a:xfrm flipV="1">
            <a:off x="8422100" y="2561482"/>
            <a:ext cx="0" cy="2001128"/>
          </a:xfrm>
          <a:prstGeom prst="straightConnector1">
            <a:avLst/>
          </a:prstGeom>
          <a:ln w="50800">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C8627A51-6854-41F8-9D06-CD9D42A6C7B0}" type="slidenum">
              <a:rPr kumimoji="1" lang="ja-JP" altLang="en-US" smtClean="0"/>
              <a:t>43</a:t>
            </a:fld>
            <a:endParaRPr kumimoji="1" lang="ja-JP" altLang="en-US"/>
          </a:p>
        </p:txBody>
      </p:sp>
    </p:spTree>
    <p:extLst>
      <p:ext uri="{BB962C8B-B14F-4D97-AF65-F5344CB8AC3E}">
        <p14:creationId xmlns:p14="http://schemas.microsoft.com/office/powerpoint/2010/main" val="1086114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コンテンツ プレースホルダー 2"/>
          <p:cNvSpPr>
            <a:spLocks noGrp="1"/>
          </p:cNvSpPr>
          <p:nvPr>
            <p:ph idx="1"/>
          </p:nvPr>
        </p:nvSpPr>
        <p:spPr>
          <a:xfrm>
            <a:off x="251520" y="116632"/>
            <a:ext cx="8640960" cy="6669360"/>
          </a:xfrm>
          <a:solidFill>
            <a:schemeClr val="bg1"/>
          </a:solidFill>
          <a:ln>
            <a:noFill/>
          </a:ln>
        </p:spPr>
        <p:txBody>
          <a:bodyPr tIns="180000">
            <a:normAutofit/>
          </a:bodyPr>
          <a:lstStyle/>
          <a:p>
            <a:pPr marL="0" indent="0" algn="ctr">
              <a:buClr>
                <a:srgbClr val="0000FF"/>
              </a:buClr>
              <a:buNone/>
            </a:pPr>
            <a:r>
              <a:rPr lang="ja-JP" altLang="en-US" dirty="0">
                <a:solidFill>
                  <a:srgbClr val="009900"/>
                </a:solidFill>
              </a:rPr>
              <a:t>調理、製造、提供の内容及び仕入れ状況</a:t>
            </a:r>
            <a:endParaRPr lang="en-US" altLang="ja-JP" dirty="0">
              <a:solidFill>
                <a:srgbClr val="009900"/>
              </a:solidFill>
            </a:endParaRPr>
          </a:p>
          <a:p>
            <a:pPr marL="0" indent="0">
              <a:buClr>
                <a:srgbClr val="0000FF"/>
              </a:buClr>
              <a:buNone/>
            </a:pPr>
            <a:r>
              <a:rPr lang="ja-JP" altLang="en-US" sz="2200" dirty="0"/>
              <a:t>１　調理、製造計画</a:t>
            </a:r>
            <a:endParaRPr lang="en-US" altLang="ja-JP" sz="2200" dirty="0"/>
          </a:p>
          <a:p>
            <a:pPr marL="0" indent="0">
              <a:buClr>
                <a:srgbClr val="0000FF"/>
              </a:buClr>
              <a:buNone/>
            </a:pPr>
            <a:br>
              <a:rPr lang="en-US" altLang="ja-JP" sz="2200" dirty="0"/>
            </a:b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r>
              <a:rPr lang="ja-JP" altLang="en-US" sz="2200" dirty="0">
                <a:latin typeface="HG創英角ﾎﾟｯﾌﾟ体" panose="040B0A09000000000000" pitchFamily="49" charset="-128"/>
                <a:ea typeface="HG創英角ﾎﾟｯﾌﾟ体" panose="040B0A09000000000000" pitchFamily="49" charset="-128"/>
              </a:rPr>
              <a:t>　</a:t>
            </a:r>
            <a:endParaRPr lang="en-US" altLang="ja-JP" sz="2200" dirty="0">
              <a:latin typeface="HG創英角ﾎﾟｯﾌﾟ体" panose="040B0A09000000000000" pitchFamily="49" charset="-128"/>
              <a:ea typeface="HG創英角ﾎﾟｯﾌﾟ体" panose="040B0A09000000000000" pitchFamily="49" charset="-128"/>
            </a:endParaRPr>
          </a:p>
          <a:p>
            <a:pPr marL="0" indent="0">
              <a:buClr>
                <a:srgbClr val="0000FF"/>
              </a:buClr>
              <a:buNone/>
            </a:pPr>
            <a:endParaRPr lang="en-US" altLang="ja-JP" sz="2200" dirty="0"/>
          </a:p>
        </p:txBody>
      </p:sp>
      <p:sp>
        <p:nvSpPr>
          <p:cNvPr id="5" name="コンテンツ プレースホルダー 2"/>
          <p:cNvSpPr txBox="1">
            <a:spLocks/>
          </p:cNvSpPr>
          <p:nvPr/>
        </p:nvSpPr>
        <p:spPr>
          <a:xfrm>
            <a:off x="280187" y="6353228"/>
            <a:ext cx="8612293" cy="432048"/>
          </a:xfrm>
          <a:prstGeom prst="rect">
            <a:avLst/>
          </a:prstGeom>
          <a:solidFill>
            <a:schemeClr val="bg1"/>
          </a:solidFill>
          <a:ln w="38100">
            <a:solidFill>
              <a:srgbClr val="0000FF"/>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0000FF"/>
              </a:buClr>
              <a:buNone/>
            </a:pPr>
            <a:r>
              <a:rPr lang="ja-JP" altLang="en-US" sz="2000" b="1" dirty="0">
                <a:latin typeface="+mn-ea"/>
              </a:rPr>
              <a:t>調理・製造する品目を記入（盛り付ける、飲み物を注ぐだけでも該当）</a:t>
            </a:r>
            <a:endParaRPr lang="en-US" altLang="ja-JP" sz="2000" b="1" dirty="0">
              <a:latin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2150853885"/>
              </p:ext>
            </p:extLst>
          </p:nvPr>
        </p:nvGraphicFramePr>
        <p:xfrm>
          <a:off x="107505" y="1258360"/>
          <a:ext cx="8928990" cy="4622306"/>
        </p:xfrm>
        <a:graphic>
          <a:graphicData uri="http://schemas.openxmlformats.org/drawingml/2006/table">
            <a:tbl>
              <a:tblPr firstRow="1" bandRow="1">
                <a:tableStyleId>{5C22544A-7EE6-4342-B048-85BDC9FD1C3A}</a:tableStyleId>
              </a:tblPr>
              <a:tblGrid>
                <a:gridCol w="1224135">
                  <a:extLst>
                    <a:ext uri="{9D8B030D-6E8A-4147-A177-3AD203B41FA5}">
                      <a16:colId xmlns:a16="http://schemas.microsoft.com/office/drawing/2014/main" val="1307052494"/>
                    </a:ext>
                  </a:extLst>
                </a:gridCol>
                <a:gridCol w="720080">
                  <a:extLst>
                    <a:ext uri="{9D8B030D-6E8A-4147-A177-3AD203B41FA5}">
                      <a16:colId xmlns:a16="http://schemas.microsoft.com/office/drawing/2014/main" val="3571062599"/>
                    </a:ext>
                  </a:extLst>
                </a:gridCol>
                <a:gridCol w="648072">
                  <a:extLst>
                    <a:ext uri="{9D8B030D-6E8A-4147-A177-3AD203B41FA5}">
                      <a16:colId xmlns:a16="http://schemas.microsoft.com/office/drawing/2014/main" val="3287373492"/>
                    </a:ext>
                  </a:extLst>
                </a:gridCol>
                <a:gridCol w="1080120">
                  <a:extLst>
                    <a:ext uri="{9D8B030D-6E8A-4147-A177-3AD203B41FA5}">
                      <a16:colId xmlns:a16="http://schemas.microsoft.com/office/drawing/2014/main" val="2012245370"/>
                    </a:ext>
                  </a:extLst>
                </a:gridCol>
                <a:gridCol w="1946699">
                  <a:extLst>
                    <a:ext uri="{9D8B030D-6E8A-4147-A177-3AD203B41FA5}">
                      <a16:colId xmlns:a16="http://schemas.microsoft.com/office/drawing/2014/main" val="516845905"/>
                    </a:ext>
                  </a:extLst>
                </a:gridCol>
                <a:gridCol w="1139645">
                  <a:extLst>
                    <a:ext uri="{9D8B030D-6E8A-4147-A177-3AD203B41FA5}">
                      <a16:colId xmlns:a16="http://schemas.microsoft.com/office/drawing/2014/main" val="2747573948"/>
                    </a:ext>
                  </a:extLst>
                </a:gridCol>
                <a:gridCol w="1178130">
                  <a:extLst>
                    <a:ext uri="{9D8B030D-6E8A-4147-A177-3AD203B41FA5}">
                      <a16:colId xmlns:a16="http://schemas.microsoft.com/office/drawing/2014/main" val="2776096327"/>
                    </a:ext>
                  </a:extLst>
                </a:gridCol>
                <a:gridCol w="992109">
                  <a:extLst>
                    <a:ext uri="{9D8B030D-6E8A-4147-A177-3AD203B41FA5}">
                      <a16:colId xmlns:a16="http://schemas.microsoft.com/office/drawing/2014/main" val="2000115307"/>
                    </a:ext>
                  </a:extLst>
                </a:gridCol>
              </a:tblGrid>
              <a:tr h="442448">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調理・製造</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品　　　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食品区分</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提供予定</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数　　　量</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原材料の仕入れ状況</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調理開始</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　　　時</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717803632"/>
                  </a:ext>
                </a:extLst>
              </a:tr>
              <a:tr h="0">
                <a:tc vMerge="1">
                  <a:txBody>
                    <a:bodyPr/>
                    <a:lstStyle/>
                    <a:p>
                      <a:pPr marL="1439863" marR="0" lvl="0" indent="-1439863"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原材料名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仕入先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仕入日時</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2872575"/>
                  </a:ext>
                </a:extLst>
              </a:tr>
              <a:tr h="533400">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加熱</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調理</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食品</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既製</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食品</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18177835"/>
                  </a:ext>
                </a:extLst>
              </a:tr>
              <a:tr h="1731298">
                <a:tc>
                  <a:txBody>
                    <a:bodyPr/>
                    <a:lstStyle/>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やきそば</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100</a:t>
                      </a: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食</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麺</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豚肉</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ソース</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紅</a:t>
                      </a:r>
                      <a:r>
                        <a:rPr kumimoji="1" lang="ja-JP" altLang="en-US" sz="14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しょうが</a:t>
                      </a:r>
                      <a:endParaRPr kumimoji="1" lang="en-US" altLang="ja-JP" sz="14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キャベツ</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○○スーパー</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○○青果</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 ◇時</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endPar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○時</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1405397"/>
                  </a:ext>
                </a:extLst>
              </a:tr>
              <a:tr h="651719">
                <a:tc>
                  <a:txBody>
                    <a:bodyPr/>
                    <a:lstStyle/>
                    <a:p>
                      <a:pPr marL="1439863" marR="0" lvl="0" indent="-1439863"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アイス</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クリーム</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（盛付）</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５０食</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バニラアイス</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チョコレートソース</a:t>
                      </a:r>
                      <a:endParaRPr kumimoji="1" lang="en-US" altLang="ja-JP" sz="14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ウエハース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○○スーパー</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○○青果</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 ◇時</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endPar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○時</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6331276"/>
                  </a:ext>
                </a:extLst>
              </a:tr>
            </a:tbl>
          </a:graphicData>
        </a:graphic>
      </p:graphicFrame>
      <p:cxnSp>
        <p:nvCxnSpPr>
          <p:cNvPr id="6" name="直線矢印コネクタ 5"/>
          <p:cNvCxnSpPr/>
          <p:nvPr/>
        </p:nvCxnSpPr>
        <p:spPr>
          <a:xfrm flipV="1">
            <a:off x="4355976" y="5880666"/>
            <a:ext cx="0" cy="472562"/>
          </a:xfrm>
          <a:prstGeom prst="straightConnector1">
            <a:avLst/>
          </a:prstGeom>
          <a:ln w="317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44</a:t>
            </a:fld>
            <a:endParaRPr kumimoji="1" lang="ja-JP" altLang="en-US"/>
          </a:p>
        </p:txBody>
      </p:sp>
    </p:spTree>
    <p:extLst>
      <p:ext uri="{BB962C8B-B14F-4D97-AF65-F5344CB8AC3E}">
        <p14:creationId xmlns:p14="http://schemas.microsoft.com/office/powerpoint/2010/main" val="2713153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コンテンツ プレースホルダー 2"/>
          <p:cNvSpPr>
            <a:spLocks noGrp="1"/>
          </p:cNvSpPr>
          <p:nvPr>
            <p:ph idx="1"/>
          </p:nvPr>
        </p:nvSpPr>
        <p:spPr>
          <a:xfrm>
            <a:off x="251520" y="116632"/>
            <a:ext cx="8640960" cy="6669360"/>
          </a:xfrm>
          <a:solidFill>
            <a:schemeClr val="bg1"/>
          </a:solidFill>
          <a:ln>
            <a:noFill/>
          </a:ln>
        </p:spPr>
        <p:txBody>
          <a:bodyPr tIns="180000">
            <a:normAutofit/>
          </a:bodyPr>
          <a:lstStyle/>
          <a:p>
            <a:pPr marL="0" indent="0" algn="ctr">
              <a:buClr>
                <a:srgbClr val="0000FF"/>
              </a:buClr>
              <a:buNone/>
            </a:pPr>
            <a:r>
              <a:rPr lang="ja-JP" altLang="en-US" dirty="0">
                <a:solidFill>
                  <a:srgbClr val="009900"/>
                </a:solidFill>
              </a:rPr>
              <a:t>従事者名簿</a:t>
            </a:r>
            <a:endParaRPr lang="en-US" altLang="ja-JP" dirty="0">
              <a:solidFill>
                <a:srgbClr val="009900"/>
              </a:solidFill>
            </a:endParaRPr>
          </a:p>
          <a:p>
            <a:pPr marL="0" indent="0">
              <a:buClr>
                <a:srgbClr val="0000FF"/>
              </a:buClr>
              <a:buNone/>
            </a:pPr>
            <a:br>
              <a:rPr lang="en-US" altLang="ja-JP" sz="2200" dirty="0"/>
            </a:b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p:txBody>
      </p:sp>
      <p:sp>
        <p:nvSpPr>
          <p:cNvPr id="5" name="コンテンツ プレースホルダー 2"/>
          <p:cNvSpPr txBox="1">
            <a:spLocks/>
          </p:cNvSpPr>
          <p:nvPr/>
        </p:nvSpPr>
        <p:spPr>
          <a:xfrm>
            <a:off x="2267477" y="4956154"/>
            <a:ext cx="4824536" cy="777102"/>
          </a:xfrm>
          <a:prstGeom prst="rect">
            <a:avLst/>
          </a:prstGeom>
          <a:solidFill>
            <a:schemeClr val="bg1"/>
          </a:solidFill>
          <a:ln w="38100">
            <a:solidFill>
              <a:srgbClr val="0000FF"/>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0000FF"/>
              </a:buClr>
              <a:buNone/>
            </a:pPr>
            <a:r>
              <a:rPr lang="ja-JP" altLang="en-US" sz="2000" b="1" dirty="0">
                <a:latin typeface="+mn-ea"/>
              </a:rPr>
              <a:t>調理・製造の従事者を記入</a:t>
            </a:r>
            <a:endParaRPr lang="en-US" altLang="ja-JP" sz="2000" b="1" dirty="0">
              <a:latin typeface="+mn-ea"/>
            </a:endParaRPr>
          </a:p>
          <a:p>
            <a:pPr marL="0" indent="0">
              <a:buClr>
                <a:srgbClr val="0000FF"/>
              </a:buClr>
              <a:buNone/>
            </a:pPr>
            <a:r>
              <a:rPr lang="ja-JP" altLang="en-US" sz="2000" b="1" dirty="0">
                <a:latin typeface="+mn-ea"/>
              </a:rPr>
              <a:t>（盛り付ける、飲み物を注ぐだけでも該当）</a:t>
            </a:r>
            <a:endParaRPr lang="en-US" altLang="ja-JP" sz="2000" b="1" dirty="0">
              <a:latin typeface="+mn-ea"/>
            </a:endParaRPr>
          </a:p>
          <a:p>
            <a:pPr marL="0" indent="0">
              <a:buClr>
                <a:srgbClr val="0000FF"/>
              </a:buClr>
              <a:buNone/>
            </a:pPr>
            <a:endParaRPr lang="en-US" altLang="ja-JP" sz="2000" b="1" dirty="0">
              <a:latin typeface="+mn-ea"/>
            </a:endParaRPr>
          </a:p>
        </p:txBody>
      </p:sp>
      <p:cxnSp>
        <p:nvCxnSpPr>
          <p:cNvPr id="6" name="直線矢印コネクタ 5"/>
          <p:cNvCxnSpPr/>
          <p:nvPr/>
        </p:nvCxnSpPr>
        <p:spPr>
          <a:xfrm flipV="1">
            <a:off x="4571999" y="4365104"/>
            <a:ext cx="0" cy="591050"/>
          </a:xfrm>
          <a:prstGeom prst="straightConnector1">
            <a:avLst/>
          </a:prstGeom>
          <a:ln w="317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3987786271"/>
              </p:ext>
            </p:extLst>
          </p:nvPr>
        </p:nvGraphicFramePr>
        <p:xfrm>
          <a:off x="297035" y="1174071"/>
          <a:ext cx="8549929" cy="3191033"/>
        </p:xfrm>
        <a:graphic>
          <a:graphicData uri="http://schemas.openxmlformats.org/drawingml/2006/table">
            <a:tbl>
              <a:tblPr firstRow="1" bandRow="1">
                <a:tableStyleId>{5C22544A-7EE6-4342-B048-85BDC9FD1C3A}</a:tableStyleId>
              </a:tblPr>
              <a:tblGrid>
                <a:gridCol w="773065">
                  <a:extLst>
                    <a:ext uri="{9D8B030D-6E8A-4147-A177-3AD203B41FA5}">
                      <a16:colId xmlns:a16="http://schemas.microsoft.com/office/drawing/2014/main" val="2741988426"/>
                    </a:ext>
                  </a:extLst>
                </a:gridCol>
                <a:gridCol w="2448272">
                  <a:extLst>
                    <a:ext uri="{9D8B030D-6E8A-4147-A177-3AD203B41FA5}">
                      <a16:colId xmlns:a16="http://schemas.microsoft.com/office/drawing/2014/main" val="1430587539"/>
                    </a:ext>
                  </a:extLst>
                </a:gridCol>
                <a:gridCol w="2448272">
                  <a:extLst>
                    <a:ext uri="{9D8B030D-6E8A-4147-A177-3AD203B41FA5}">
                      <a16:colId xmlns:a16="http://schemas.microsoft.com/office/drawing/2014/main" val="1307052494"/>
                    </a:ext>
                  </a:extLst>
                </a:gridCol>
                <a:gridCol w="2880320">
                  <a:extLst>
                    <a:ext uri="{9D8B030D-6E8A-4147-A177-3AD203B41FA5}">
                      <a16:colId xmlns:a16="http://schemas.microsoft.com/office/drawing/2014/main" val="2012245370"/>
                    </a:ext>
                  </a:extLst>
                </a:gridCol>
              </a:tblGrid>
              <a:tr h="5040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No.</a:t>
                      </a: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所属（クラス等）</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氏　　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保護者、生徒等の区分</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717803632"/>
                  </a:ext>
                </a:extLst>
              </a:tr>
              <a:tr h="2686977">
                <a:tc>
                  <a:txBody>
                    <a:bodyPr/>
                    <a:lstStyle/>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１</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２</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３</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１年　Ａ組</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１年　Ａ組</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保護者会</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●●●●部</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　○○</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　△△</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　●●</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1439863" marR="0" lvl="0" indent="-14398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　◇◇</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生徒</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教諭</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保護者</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rPr>
                        <a:t>顧問</a:t>
                      </a:r>
                      <a:endParaRPr kumimoji="1" lang="en-US" altLang="ja-JP" sz="1600" b="0" i="0" u="none" strike="noStrike" kern="1200" cap="none" spc="0" normalizeH="0" baseline="0" noProof="0" dirty="0">
                        <a:ln>
                          <a:noFill/>
                        </a:ln>
                        <a:solidFill>
                          <a:schemeClr val="tx1"/>
                        </a:solidFill>
                        <a:effectLst/>
                        <a:uLnTx/>
                        <a:uFillTx/>
                        <a:latin typeface="HG創英角ﾎﾟｯﾌﾟ体" panose="040B0A09000000000000" pitchFamily="49" charset="-128"/>
                        <a:ea typeface="HG創英角ﾎﾟｯﾌﾟ体" panose="040B0A09000000000000" pitchFamily="49" charset="-128"/>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1405397"/>
                  </a:ext>
                </a:extLst>
              </a:tr>
            </a:tbl>
          </a:graphicData>
        </a:graphic>
      </p:graphicFrame>
      <p:sp>
        <p:nvSpPr>
          <p:cNvPr id="2" name="テキスト ボックス 1"/>
          <p:cNvSpPr txBox="1"/>
          <p:nvPr/>
        </p:nvSpPr>
        <p:spPr>
          <a:xfrm>
            <a:off x="251520" y="6046175"/>
            <a:ext cx="6840760" cy="369332"/>
          </a:xfrm>
          <a:prstGeom prst="rect">
            <a:avLst/>
          </a:prstGeom>
          <a:noFill/>
        </p:spPr>
        <p:txBody>
          <a:bodyPr wrap="square" rtlCol="0">
            <a:spAutoFit/>
          </a:bodyPr>
          <a:lstStyle/>
          <a:p>
            <a:pPr>
              <a:buClr>
                <a:srgbClr val="0000FF"/>
              </a:buClr>
            </a:pPr>
            <a:r>
              <a:rPr lang="en-US" altLang="ja-JP" b="1" dirty="0">
                <a:latin typeface="+mn-ea"/>
              </a:rPr>
              <a:t>※</a:t>
            </a:r>
            <a:r>
              <a:rPr lang="ja-JP" altLang="en-US" b="1" dirty="0">
                <a:latin typeface="+mn-ea"/>
              </a:rPr>
              <a:t>　検便検査結果の添付は不要です。</a:t>
            </a:r>
            <a:endParaRPr lang="en-US" altLang="ja-JP" b="1" dirty="0">
              <a:latin typeface="+mn-ea"/>
            </a:endParaRPr>
          </a:p>
        </p:txBody>
      </p:sp>
      <p:sp>
        <p:nvSpPr>
          <p:cNvPr id="3" name="スライド番号プレースホルダー 2"/>
          <p:cNvSpPr>
            <a:spLocks noGrp="1"/>
          </p:cNvSpPr>
          <p:nvPr>
            <p:ph type="sldNum" sz="quarter" idx="12"/>
          </p:nvPr>
        </p:nvSpPr>
        <p:spPr/>
        <p:txBody>
          <a:bodyPr/>
          <a:lstStyle/>
          <a:p>
            <a:fld id="{C8627A51-6854-41F8-9D06-CD9D42A6C7B0}" type="slidenum">
              <a:rPr kumimoji="1" lang="ja-JP" altLang="en-US" smtClean="0"/>
              <a:t>45</a:t>
            </a:fld>
            <a:endParaRPr kumimoji="1" lang="ja-JP" altLang="en-US"/>
          </a:p>
        </p:txBody>
      </p:sp>
    </p:spTree>
    <p:extLst>
      <p:ext uri="{BB962C8B-B14F-4D97-AF65-F5344CB8AC3E}">
        <p14:creationId xmlns:p14="http://schemas.microsoft.com/office/powerpoint/2010/main" val="3228930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正方形/長方形 140"/>
          <p:cNvSpPr/>
          <p:nvPr/>
        </p:nvSpPr>
        <p:spPr>
          <a:xfrm>
            <a:off x="5287424" y="3068353"/>
            <a:ext cx="1300800" cy="627391"/>
          </a:xfrm>
          <a:prstGeom prst="rect">
            <a:avLst/>
          </a:prstGeom>
          <a:pattFill prst="ltUpDiag">
            <a:fgClr>
              <a:schemeClr val="bg1">
                <a:lumMod val="8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p:cNvSpPr/>
          <p:nvPr/>
        </p:nvSpPr>
        <p:spPr>
          <a:xfrm>
            <a:off x="1989244" y="781501"/>
            <a:ext cx="1133064" cy="844861"/>
          </a:xfrm>
          <a:prstGeom prst="rect">
            <a:avLst/>
          </a:prstGeom>
          <a:pattFill prst="ltUpDiag">
            <a:fgClr>
              <a:schemeClr val="bg1">
                <a:lumMod val="8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61052" y="770432"/>
            <a:ext cx="1709128" cy="1408316"/>
          </a:xfrm>
          <a:prstGeom prst="rect">
            <a:avLst/>
          </a:prstGeom>
          <a:pattFill prst="ltUpDiag">
            <a:fgClr>
              <a:schemeClr val="bg1">
                <a:lumMod val="8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ー 2"/>
          <p:cNvSpPr>
            <a:spLocks noGrp="1"/>
          </p:cNvSpPr>
          <p:nvPr>
            <p:ph idx="1"/>
          </p:nvPr>
        </p:nvSpPr>
        <p:spPr>
          <a:xfrm>
            <a:off x="2915816" y="116632"/>
            <a:ext cx="3384376" cy="648072"/>
          </a:xfrm>
          <a:solidFill>
            <a:schemeClr val="bg1"/>
          </a:solidFill>
          <a:ln>
            <a:noFill/>
          </a:ln>
        </p:spPr>
        <p:txBody>
          <a:bodyPr tIns="180000">
            <a:normAutofit fontScale="85000" lnSpcReduction="20000"/>
          </a:bodyPr>
          <a:lstStyle/>
          <a:p>
            <a:pPr marL="0" indent="0" algn="ctr">
              <a:buClr>
                <a:srgbClr val="0000FF"/>
              </a:buClr>
              <a:buNone/>
            </a:pPr>
            <a:r>
              <a:rPr lang="ja-JP" altLang="en-US" sz="4000" dirty="0">
                <a:solidFill>
                  <a:srgbClr val="009900"/>
                </a:solidFill>
                <a:latin typeface="HGP創英角ﾎﾟｯﾌﾟ体" panose="040B0A00000000000000" pitchFamily="50" charset="-128"/>
                <a:ea typeface="HGP創英角ﾎﾟｯﾌﾟ体" panose="040B0A00000000000000" pitchFamily="50" charset="-128"/>
              </a:rPr>
              <a:t>平　面　図</a:t>
            </a:r>
            <a:endParaRPr lang="en-US" altLang="ja-JP" sz="4000" dirty="0">
              <a:solidFill>
                <a:srgbClr val="009900"/>
              </a:solidFill>
              <a:latin typeface="HGP創英角ﾎﾟｯﾌﾟ体" panose="040B0A00000000000000" pitchFamily="50" charset="-128"/>
              <a:ea typeface="HGP創英角ﾎﾟｯﾌﾟ体" panose="040B0A00000000000000" pitchFamily="50" charset="-128"/>
            </a:endParaRPr>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a:p>
            <a:pPr marL="0" indent="0">
              <a:buClr>
                <a:srgbClr val="0000FF"/>
              </a:buClr>
              <a:buNone/>
            </a:pPr>
            <a:endParaRPr lang="en-US" altLang="ja-JP" sz="2200" dirty="0"/>
          </a:p>
        </p:txBody>
      </p:sp>
      <p:sp>
        <p:nvSpPr>
          <p:cNvPr id="5" name="正方形/長方形 4"/>
          <p:cNvSpPr/>
          <p:nvPr/>
        </p:nvSpPr>
        <p:spPr>
          <a:xfrm>
            <a:off x="251520" y="764704"/>
            <a:ext cx="8640960" cy="2952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1979712" y="764704"/>
            <a:ext cx="0" cy="29523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452320" y="764704"/>
            <a:ext cx="0" cy="29523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292080" y="764704"/>
            <a:ext cx="0" cy="29523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452320" y="2348880"/>
            <a:ext cx="14401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979712" y="1628800"/>
            <a:ext cx="33123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979712" y="2708920"/>
            <a:ext cx="14401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144967" y="774099"/>
            <a:ext cx="0" cy="854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292080" y="3068960"/>
            <a:ext cx="1296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588224" y="3068960"/>
            <a:ext cx="0" cy="648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419872" y="2708920"/>
            <a:ext cx="0"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641189" y="2042068"/>
            <a:ext cx="1462022" cy="400110"/>
          </a:xfrm>
          <a:prstGeom prst="rect">
            <a:avLst/>
          </a:prstGeom>
          <a:noFill/>
        </p:spPr>
        <p:txBody>
          <a:bodyPr wrap="square" rtlCol="0">
            <a:spAutoFit/>
          </a:bodyPr>
          <a:lstStyle/>
          <a:p>
            <a:pPr algn="ctr"/>
            <a:r>
              <a:rPr kumimoji="1" lang="ja-JP" altLang="en-US" sz="2000" b="1" dirty="0"/>
              <a:t>喫食場所</a:t>
            </a:r>
          </a:p>
        </p:txBody>
      </p:sp>
      <p:sp>
        <p:nvSpPr>
          <p:cNvPr id="35" name="テキスト ボックス 34"/>
          <p:cNvSpPr txBox="1"/>
          <p:nvPr/>
        </p:nvSpPr>
        <p:spPr>
          <a:xfrm>
            <a:off x="5225902" y="3212976"/>
            <a:ext cx="1462022" cy="400110"/>
          </a:xfrm>
          <a:prstGeom prst="rect">
            <a:avLst/>
          </a:prstGeom>
          <a:noFill/>
        </p:spPr>
        <p:txBody>
          <a:bodyPr wrap="square" rtlCol="0">
            <a:spAutoFit/>
          </a:bodyPr>
          <a:lstStyle/>
          <a:p>
            <a:pPr algn="ctr"/>
            <a:r>
              <a:rPr kumimoji="1" lang="ja-JP" altLang="en-US" sz="2000" b="1" dirty="0"/>
              <a:t>販売場所</a:t>
            </a:r>
          </a:p>
        </p:txBody>
      </p:sp>
      <p:grpSp>
        <p:nvGrpSpPr>
          <p:cNvPr id="61" name="グループ化 60"/>
          <p:cNvGrpSpPr/>
          <p:nvPr/>
        </p:nvGrpSpPr>
        <p:grpSpPr>
          <a:xfrm>
            <a:off x="3059832" y="4797988"/>
            <a:ext cx="5634254" cy="1438940"/>
            <a:chOff x="-1243387" y="2227242"/>
            <a:chExt cx="9055747" cy="2433976"/>
          </a:xfrm>
        </p:grpSpPr>
        <p:sp>
          <p:nvSpPr>
            <p:cNvPr id="37" name="正方形/長方形 36"/>
            <p:cNvSpPr/>
            <p:nvPr/>
          </p:nvSpPr>
          <p:spPr>
            <a:xfrm>
              <a:off x="3733530" y="2227242"/>
              <a:ext cx="3524950" cy="5136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販売台</a:t>
              </a:r>
            </a:p>
          </p:txBody>
        </p:sp>
        <p:grpSp>
          <p:nvGrpSpPr>
            <p:cNvPr id="38" name="グループ化 37"/>
            <p:cNvGrpSpPr/>
            <p:nvPr/>
          </p:nvGrpSpPr>
          <p:grpSpPr>
            <a:xfrm>
              <a:off x="6469525" y="4406629"/>
              <a:ext cx="406731" cy="242864"/>
              <a:chOff x="3847604" y="3893824"/>
              <a:chExt cx="2897579" cy="2186343"/>
            </a:xfrm>
          </p:grpSpPr>
          <p:sp>
            <p:nvSpPr>
              <p:cNvPr id="39" name="角丸四角形 38"/>
              <p:cNvSpPr/>
              <p:nvPr/>
            </p:nvSpPr>
            <p:spPr>
              <a:xfrm>
                <a:off x="3847604" y="3893824"/>
                <a:ext cx="2897579" cy="2125683"/>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4215738" y="4429497"/>
                <a:ext cx="2161309" cy="165067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p:cNvGrpSpPr/>
            <p:nvPr/>
          </p:nvGrpSpPr>
          <p:grpSpPr>
            <a:xfrm rot="16200000">
              <a:off x="4802115" y="3227715"/>
              <a:ext cx="1163506" cy="1597034"/>
              <a:chOff x="5501504" y="1368231"/>
              <a:chExt cx="722621" cy="1253706"/>
            </a:xfrm>
          </p:grpSpPr>
          <p:sp>
            <p:nvSpPr>
              <p:cNvPr id="42" name="正方形/長方形 41"/>
              <p:cNvSpPr/>
              <p:nvPr/>
            </p:nvSpPr>
            <p:spPr>
              <a:xfrm rot="5400000">
                <a:off x="5134988" y="1803700"/>
                <a:ext cx="1077416" cy="3443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803789" y="1368231"/>
                <a:ext cx="420336" cy="1253706"/>
              </a:xfrm>
              <a:prstGeom prst="rect">
                <a:avLst/>
              </a:prstGeom>
              <a:noFill/>
            </p:spPr>
            <p:txBody>
              <a:bodyPr vert="eaVert" wrap="square" rtlCol="0" anchor="t" anchorCtr="1">
                <a:spAutoFit/>
              </a:bodyPr>
              <a:lstStyle/>
              <a:p>
                <a:r>
                  <a:rPr kumimoji="1" lang="ja-JP" altLang="en-US" sz="1400" dirty="0"/>
                  <a:t>冷蔵ケース</a:t>
                </a:r>
                <a:endParaRPr kumimoji="1" lang="ja-JP" altLang="en-US" sz="1050" dirty="0"/>
              </a:p>
            </p:txBody>
          </p:sp>
        </p:grpSp>
        <p:sp>
          <p:nvSpPr>
            <p:cNvPr id="50" name="テキスト ボックス 49"/>
            <p:cNvSpPr txBox="1"/>
            <p:nvPr/>
          </p:nvSpPr>
          <p:spPr>
            <a:xfrm>
              <a:off x="3049154" y="3566276"/>
              <a:ext cx="1743718" cy="307776"/>
            </a:xfrm>
            <a:prstGeom prst="rect">
              <a:avLst/>
            </a:prstGeom>
            <a:noFill/>
          </p:spPr>
          <p:txBody>
            <a:bodyPr wrap="square" rtlCol="0">
              <a:spAutoFit/>
            </a:bodyPr>
            <a:lstStyle/>
            <a:p>
              <a:r>
                <a:rPr kumimoji="1" lang="ja-JP" altLang="en-US" sz="1400" dirty="0"/>
                <a:t>廃棄物容器</a:t>
              </a:r>
            </a:p>
          </p:txBody>
        </p:sp>
        <p:sp>
          <p:nvSpPr>
            <p:cNvPr id="51" name="正方形/長方形 50"/>
            <p:cNvSpPr/>
            <p:nvPr/>
          </p:nvSpPr>
          <p:spPr>
            <a:xfrm rot="5400000">
              <a:off x="6582667" y="3431525"/>
              <a:ext cx="1894026" cy="565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6168300" y="3963632"/>
              <a:ext cx="1438530" cy="520607"/>
            </a:xfrm>
            <a:prstGeom prst="rect">
              <a:avLst/>
            </a:prstGeom>
            <a:noFill/>
          </p:spPr>
          <p:txBody>
            <a:bodyPr wrap="square" rtlCol="0">
              <a:spAutoFit/>
            </a:bodyPr>
            <a:lstStyle/>
            <a:p>
              <a:r>
                <a:rPr kumimoji="1" lang="ja-JP" altLang="en-US" sz="1400" dirty="0"/>
                <a:t>手洗い</a:t>
              </a:r>
            </a:p>
          </p:txBody>
        </p:sp>
        <p:sp>
          <p:nvSpPr>
            <p:cNvPr id="137" name="テキスト ボックス 136"/>
            <p:cNvSpPr txBox="1"/>
            <p:nvPr/>
          </p:nvSpPr>
          <p:spPr>
            <a:xfrm>
              <a:off x="-1243387" y="3920790"/>
              <a:ext cx="1438531" cy="520607"/>
            </a:xfrm>
            <a:prstGeom prst="rect">
              <a:avLst/>
            </a:prstGeom>
            <a:noFill/>
          </p:spPr>
          <p:txBody>
            <a:bodyPr wrap="square" rtlCol="0">
              <a:spAutoFit/>
            </a:bodyPr>
            <a:lstStyle/>
            <a:p>
              <a:r>
                <a:rPr kumimoji="1" lang="ja-JP" altLang="en-US" sz="1400" dirty="0"/>
                <a:t>手洗い</a:t>
              </a:r>
            </a:p>
          </p:txBody>
        </p:sp>
      </p:grpSp>
      <p:grpSp>
        <p:nvGrpSpPr>
          <p:cNvPr id="63" name="グループ化 62"/>
          <p:cNvGrpSpPr/>
          <p:nvPr/>
        </p:nvGrpSpPr>
        <p:grpSpPr>
          <a:xfrm rot="5400000">
            <a:off x="6120752" y="5920972"/>
            <a:ext cx="263312" cy="288032"/>
            <a:chOff x="3419476" y="2390775"/>
            <a:chExt cx="2066925" cy="1295400"/>
          </a:xfrm>
        </p:grpSpPr>
        <p:sp>
          <p:nvSpPr>
            <p:cNvPr id="64" name="楕円 63"/>
            <p:cNvSpPr/>
            <p:nvPr/>
          </p:nvSpPr>
          <p:spPr>
            <a:xfrm>
              <a:off x="3419476" y="2390775"/>
              <a:ext cx="1466850" cy="129540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角丸四角形 64"/>
            <p:cNvSpPr/>
            <p:nvPr/>
          </p:nvSpPr>
          <p:spPr>
            <a:xfrm>
              <a:off x="4100513" y="2390775"/>
              <a:ext cx="1385888" cy="1295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4095749" y="2390775"/>
              <a:ext cx="1119187"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コネクタ 66"/>
            <p:cNvCxnSpPr/>
            <p:nvPr/>
          </p:nvCxnSpPr>
          <p:spPr>
            <a:xfrm>
              <a:off x="4100512" y="2390775"/>
              <a:ext cx="111918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4100512" y="3686175"/>
              <a:ext cx="111918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正方形/長方形 73"/>
          <p:cNvSpPr/>
          <p:nvPr/>
        </p:nvSpPr>
        <p:spPr>
          <a:xfrm>
            <a:off x="5697908" y="4592348"/>
            <a:ext cx="3168352" cy="16442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289391" y="4498178"/>
            <a:ext cx="2770441" cy="21711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p:cNvCxnSpPr/>
          <p:nvPr/>
        </p:nvCxnSpPr>
        <p:spPr>
          <a:xfrm>
            <a:off x="251520" y="2204864"/>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rot="5400000">
            <a:off x="483304" y="5496470"/>
            <a:ext cx="868346" cy="6118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78" name="正方形/長方形 77"/>
          <p:cNvSpPr/>
          <p:nvPr/>
        </p:nvSpPr>
        <p:spPr>
          <a:xfrm rot="5400000">
            <a:off x="1490296" y="5496470"/>
            <a:ext cx="868345" cy="6118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79" name="正方形/長方形 78"/>
          <p:cNvSpPr/>
          <p:nvPr/>
        </p:nvSpPr>
        <p:spPr>
          <a:xfrm rot="5400000">
            <a:off x="1223348" y="4107499"/>
            <a:ext cx="352804" cy="1651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grpSp>
        <p:nvGrpSpPr>
          <p:cNvPr id="89" name="グループ化 88"/>
          <p:cNvGrpSpPr/>
          <p:nvPr/>
        </p:nvGrpSpPr>
        <p:grpSpPr>
          <a:xfrm rot="5400000">
            <a:off x="786937" y="5209820"/>
            <a:ext cx="267921" cy="604994"/>
            <a:chOff x="3321632" y="3598098"/>
            <a:chExt cx="364901" cy="694999"/>
          </a:xfrm>
        </p:grpSpPr>
        <p:sp>
          <p:nvSpPr>
            <p:cNvPr id="80" name="正方形/長方形 79"/>
            <p:cNvSpPr/>
            <p:nvPr/>
          </p:nvSpPr>
          <p:spPr>
            <a:xfrm rot="5400000">
              <a:off x="3156583" y="3763147"/>
              <a:ext cx="694999" cy="3649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p:cNvGrpSpPr/>
            <p:nvPr/>
          </p:nvGrpSpPr>
          <p:grpSpPr>
            <a:xfrm rot="5400000">
              <a:off x="3388677" y="3684188"/>
              <a:ext cx="170194" cy="180228"/>
              <a:chOff x="1806244" y="4493198"/>
              <a:chExt cx="212008" cy="187100"/>
            </a:xfrm>
          </p:grpSpPr>
          <p:sp>
            <p:nvSpPr>
              <p:cNvPr id="82" name="フローチャート: 結合子 81"/>
              <p:cNvSpPr/>
              <p:nvPr/>
            </p:nvSpPr>
            <p:spPr>
              <a:xfrm>
                <a:off x="1806244" y="4493198"/>
                <a:ext cx="212008" cy="187100"/>
              </a:xfrm>
              <a:prstGeom prst="flowChartConnector">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p:cNvCxnSpPr/>
              <p:nvPr/>
            </p:nvCxnSpPr>
            <p:spPr>
              <a:xfrm flipV="1">
                <a:off x="1830333" y="4530124"/>
                <a:ext cx="156871" cy="1264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836684" y="4506898"/>
                <a:ext cx="150520" cy="159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グループ化 84"/>
            <p:cNvGrpSpPr/>
            <p:nvPr/>
          </p:nvGrpSpPr>
          <p:grpSpPr>
            <a:xfrm rot="5400000">
              <a:off x="3388677" y="4030626"/>
              <a:ext cx="170194" cy="180228"/>
              <a:chOff x="1806244" y="4493198"/>
              <a:chExt cx="212008" cy="187100"/>
            </a:xfrm>
          </p:grpSpPr>
          <p:sp>
            <p:nvSpPr>
              <p:cNvPr id="86" name="フローチャート: 結合子 85"/>
              <p:cNvSpPr/>
              <p:nvPr/>
            </p:nvSpPr>
            <p:spPr>
              <a:xfrm>
                <a:off x="1806244" y="4493198"/>
                <a:ext cx="212008" cy="187100"/>
              </a:xfrm>
              <a:prstGeom prst="flowChartConnector">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コネクタ 86"/>
              <p:cNvCxnSpPr/>
              <p:nvPr/>
            </p:nvCxnSpPr>
            <p:spPr>
              <a:xfrm flipV="1">
                <a:off x="1830333" y="4530124"/>
                <a:ext cx="156871" cy="1264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1836684" y="4506898"/>
                <a:ext cx="150520" cy="159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0" name="グループ化 89"/>
          <p:cNvGrpSpPr/>
          <p:nvPr/>
        </p:nvGrpSpPr>
        <p:grpSpPr>
          <a:xfrm rot="5400000">
            <a:off x="1788990" y="5209820"/>
            <a:ext cx="267921" cy="604994"/>
            <a:chOff x="3321632" y="3598098"/>
            <a:chExt cx="364901" cy="694999"/>
          </a:xfrm>
        </p:grpSpPr>
        <p:sp>
          <p:nvSpPr>
            <p:cNvPr id="91" name="正方形/長方形 90"/>
            <p:cNvSpPr/>
            <p:nvPr/>
          </p:nvSpPr>
          <p:spPr>
            <a:xfrm rot="5400000">
              <a:off x="3156583" y="3763147"/>
              <a:ext cx="694999" cy="3649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2" name="グループ化 91"/>
            <p:cNvGrpSpPr/>
            <p:nvPr/>
          </p:nvGrpSpPr>
          <p:grpSpPr>
            <a:xfrm rot="5400000">
              <a:off x="3388677" y="3684188"/>
              <a:ext cx="170194" cy="180228"/>
              <a:chOff x="1806244" y="4493198"/>
              <a:chExt cx="212008" cy="187100"/>
            </a:xfrm>
          </p:grpSpPr>
          <p:sp>
            <p:nvSpPr>
              <p:cNvPr id="97" name="フローチャート: 結合子 96"/>
              <p:cNvSpPr/>
              <p:nvPr/>
            </p:nvSpPr>
            <p:spPr>
              <a:xfrm>
                <a:off x="1806244" y="4493198"/>
                <a:ext cx="212008" cy="187100"/>
              </a:xfrm>
              <a:prstGeom prst="flowChartConnector">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p:cNvCxnSpPr/>
              <p:nvPr/>
            </p:nvCxnSpPr>
            <p:spPr>
              <a:xfrm flipV="1">
                <a:off x="1830333" y="4530124"/>
                <a:ext cx="156871" cy="1264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1836684" y="4506898"/>
                <a:ext cx="150520" cy="159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グループ化 92"/>
            <p:cNvGrpSpPr/>
            <p:nvPr/>
          </p:nvGrpSpPr>
          <p:grpSpPr>
            <a:xfrm rot="5400000">
              <a:off x="3388677" y="4030626"/>
              <a:ext cx="170194" cy="180228"/>
              <a:chOff x="1806244" y="4493198"/>
              <a:chExt cx="212008" cy="187100"/>
            </a:xfrm>
          </p:grpSpPr>
          <p:sp>
            <p:nvSpPr>
              <p:cNvPr id="94" name="フローチャート: 結合子 93"/>
              <p:cNvSpPr/>
              <p:nvPr/>
            </p:nvSpPr>
            <p:spPr>
              <a:xfrm>
                <a:off x="1806244" y="4493198"/>
                <a:ext cx="212008" cy="187100"/>
              </a:xfrm>
              <a:prstGeom prst="flowChartConnector">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5" name="直線コネクタ 94"/>
              <p:cNvCxnSpPr/>
              <p:nvPr/>
            </p:nvCxnSpPr>
            <p:spPr>
              <a:xfrm flipV="1">
                <a:off x="1830333" y="4530124"/>
                <a:ext cx="156871" cy="1264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1836684" y="4506898"/>
                <a:ext cx="150520" cy="159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0" name="グループ化 99"/>
          <p:cNvGrpSpPr/>
          <p:nvPr/>
        </p:nvGrpSpPr>
        <p:grpSpPr>
          <a:xfrm rot="16200000">
            <a:off x="2745145" y="5841240"/>
            <a:ext cx="406731" cy="236126"/>
            <a:chOff x="3847604" y="4168238"/>
            <a:chExt cx="2897579" cy="2125683"/>
          </a:xfrm>
        </p:grpSpPr>
        <p:sp>
          <p:nvSpPr>
            <p:cNvPr id="101" name="角丸四角形 100"/>
            <p:cNvSpPr/>
            <p:nvPr/>
          </p:nvSpPr>
          <p:spPr>
            <a:xfrm>
              <a:off x="3847604" y="4168238"/>
              <a:ext cx="2897579" cy="2125683"/>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角丸四角形 101"/>
            <p:cNvSpPr/>
            <p:nvPr/>
          </p:nvSpPr>
          <p:spPr>
            <a:xfrm>
              <a:off x="4215738" y="4429497"/>
              <a:ext cx="2161309" cy="165067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3" name="グループ化 102"/>
          <p:cNvGrpSpPr/>
          <p:nvPr/>
        </p:nvGrpSpPr>
        <p:grpSpPr>
          <a:xfrm rot="5400000">
            <a:off x="1761184" y="4630700"/>
            <a:ext cx="267921" cy="604994"/>
            <a:chOff x="3321632" y="3598098"/>
            <a:chExt cx="364901" cy="694999"/>
          </a:xfrm>
        </p:grpSpPr>
        <p:sp>
          <p:nvSpPr>
            <p:cNvPr id="104" name="正方形/長方形 103"/>
            <p:cNvSpPr/>
            <p:nvPr/>
          </p:nvSpPr>
          <p:spPr>
            <a:xfrm rot="5400000">
              <a:off x="3156583" y="3763147"/>
              <a:ext cx="694999" cy="3649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5" name="グループ化 104"/>
            <p:cNvGrpSpPr/>
            <p:nvPr/>
          </p:nvGrpSpPr>
          <p:grpSpPr>
            <a:xfrm rot="5400000">
              <a:off x="3388677" y="3684188"/>
              <a:ext cx="170194" cy="180228"/>
              <a:chOff x="1806244" y="4493198"/>
              <a:chExt cx="212008" cy="187100"/>
            </a:xfrm>
          </p:grpSpPr>
          <p:sp>
            <p:nvSpPr>
              <p:cNvPr id="110" name="フローチャート: 結合子 109"/>
              <p:cNvSpPr/>
              <p:nvPr/>
            </p:nvSpPr>
            <p:spPr>
              <a:xfrm>
                <a:off x="1806244" y="4493198"/>
                <a:ext cx="212008" cy="187100"/>
              </a:xfrm>
              <a:prstGeom prst="flowChartConnector">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1" name="直線コネクタ 110"/>
              <p:cNvCxnSpPr/>
              <p:nvPr/>
            </p:nvCxnSpPr>
            <p:spPr>
              <a:xfrm flipV="1">
                <a:off x="1830333" y="4530124"/>
                <a:ext cx="156871" cy="1264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1836684" y="4506898"/>
                <a:ext cx="150520" cy="159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グループ化 105"/>
            <p:cNvGrpSpPr/>
            <p:nvPr/>
          </p:nvGrpSpPr>
          <p:grpSpPr>
            <a:xfrm rot="5400000">
              <a:off x="3388677" y="4030626"/>
              <a:ext cx="170194" cy="180228"/>
              <a:chOff x="1806244" y="4493198"/>
              <a:chExt cx="212008" cy="187100"/>
            </a:xfrm>
          </p:grpSpPr>
          <p:sp>
            <p:nvSpPr>
              <p:cNvPr id="107" name="フローチャート: 結合子 106"/>
              <p:cNvSpPr/>
              <p:nvPr/>
            </p:nvSpPr>
            <p:spPr>
              <a:xfrm>
                <a:off x="1806244" y="4493198"/>
                <a:ext cx="212008" cy="187100"/>
              </a:xfrm>
              <a:prstGeom prst="flowChartConnector">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 name="直線コネクタ 107"/>
              <p:cNvCxnSpPr/>
              <p:nvPr/>
            </p:nvCxnSpPr>
            <p:spPr>
              <a:xfrm flipV="1">
                <a:off x="1830333" y="4530124"/>
                <a:ext cx="156871" cy="1264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1836684" y="4506898"/>
                <a:ext cx="150520" cy="159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3" name="グループ化 112"/>
          <p:cNvGrpSpPr/>
          <p:nvPr/>
        </p:nvGrpSpPr>
        <p:grpSpPr>
          <a:xfrm>
            <a:off x="914758" y="5991277"/>
            <a:ext cx="315368" cy="246035"/>
            <a:chOff x="5567363" y="1644692"/>
            <a:chExt cx="651411" cy="358096"/>
          </a:xfrm>
        </p:grpSpPr>
        <p:sp>
          <p:nvSpPr>
            <p:cNvPr id="114" name="正方形/長方形 113"/>
            <p:cNvSpPr/>
            <p:nvPr/>
          </p:nvSpPr>
          <p:spPr>
            <a:xfrm>
              <a:off x="5572726" y="1644692"/>
              <a:ext cx="646048" cy="358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5" name="直線コネクタ 114"/>
            <p:cNvCxnSpPr/>
            <p:nvPr/>
          </p:nvCxnSpPr>
          <p:spPr>
            <a:xfrm>
              <a:off x="5567363" y="1654857"/>
              <a:ext cx="651411" cy="344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5567363" y="1654217"/>
              <a:ext cx="651411" cy="34438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7" name="グループ化 116"/>
          <p:cNvGrpSpPr/>
          <p:nvPr/>
        </p:nvGrpSpPr>
        <p:grpSpPr>
          <a:xfrm>
            <a:off x="614635" y="5991277"/>
            <a:ext cx="315368" cy="246035"/>
            <a:chOff x="5567363" y="1644692"/>
            <a:chExt cx="651411" cy="358096"/>
          </a:xfrm>
        </p:grpSpPr>
        <p:sp>
          <p:nvSpPr>
            <p:cNvPr id="118" name="正方形/長方形 117"/>
            <p:cNvSpPr/>
            <p:nvPr/>
          </p:nvSpPr>
          <p:spPr>
            <a:xfrm>
              <a:off x="5572726" y="1644692"/>
              <a:ext cx="646048" cy="358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9" name="直線コネクタ 118"/>
            <p:cNvCxnSpPr/>
            <p:nvPr/>
          </p:nvCxnSpPr>
          <p:spPr>
            <a:xfrm>
              <a:off x="5567363" y="1654857"/>
              <a:ext cx="651411" cy="344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5567363" y="1654217"/>
              <a:ext cx="651411" cy="34438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1" name="グループ化 120"/>
          <p:cNvGrpSpPr/>
          <p:nvPr/>
        </p:nvGrpSpPr>
        <p:grpSpPr>
          <a:xfrm>
            <a:off x="1919795" y="5995369"/>
            <a:ext cx="315368" cy="246035"/>
            <a:chOff x="5567363" y="1644692"/>
            <a:chExt cx="651411" cy="358096"/>
          </a:xfrm>
        </p:grpSpPr>
        <p:sp>
          <p:nvSpPr>
            <p:cNvPr id="122" name="正方形/長方形 121"/>
            <p:cNvSpPr/>
            <p:nvPr/>
          </p:nvSpPr>
          <p:spPr>
            <a:xfrm>
              <a:off x="5572726" y="1644692"/>
              <a:ext cx="646048" cy="358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3" name="直線コネクタ 122"/>
            <p:cNvCxnSpPr/>
            <p:nvPr/>
          </p:nvCxnSpPr>
          <p:spPr>
            <a:xfrm>
              <a:off x="5567363" y="1654857"/>
              <a:ext cx="651411" cy="344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5567363" y="1654217"/>
              <a:ext cx="651411" cy="34438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5" name="グループ化 124"/>
          <p:cNvGrpSpPr/>
          <p:nvPr/>
        </p:nvGrpSpPr>
        <p:grpSpPr>
          <a:xfrm>
            <a:off x="1607146" y="5995369"/>
            <a:ext cx="315368" cy="246035"/>
            <a:chOff x="5567363" y="1644692"/>
            <a:chExt cx="651411" cy="358096"/>
          </a:xfrm>
        </p:grpSpPr>
        <p:sp>
          <p:nvSpPr>
            <p:cNvPr id="126" name="正方形/長方形 125"/>
            <p:cNvSpPr/>
            <p:nvPr/>
          </p:nvSpPr>
          <p:spPr>
            <a:xfrm>
              <a:off x="5572726" y="1644692"/>
              <a:ext cx="646048" cy="358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コネクタ 126"/>
            <p:cNvCxnSpPr/>
            <p:nvPr/>
          </p:nvCxnSpPr>
          <p:spPr>
            <a:xfrm>
              <a:off x="5567363" y="1654857"/>
              <a:ext cx="651411" cy="344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V="1">
              <a:off x="5567363" y="1654217"/>
              <a:ext cx="651411" cy="34438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9" name="グループ化 128"/>
          <p:cNvGrpSpPr/>
          <p:nvPr/>
        </p:nvGrpSpPr>
        <p:grpSpPr>
          <a:xfrm>
            <a:off x="1239301" y="4821123"/>
            <a:ext cx="315368" cy="246035"/>
            <a:chOff x="5567363" y="1644692"/>
            <a:chExt cx="651411" cy="358096"/>
          </a:xfrm>
        </p:grpSpPr>
        <p:sp>
          <p:nvSpPr>
            <p:cNvPr id="130" name="正方形/長方形 129"/>
            <p:cNvSpPr/>
            <p:nvPr/>
          </p:nvSpPr>
          <p:spPr>
            <a:xfrm>
              <a:off x="5572726" y="1644692"/>
              <a:ext cx="646048" cy="358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1" name="直線コネクタ 130"/>
            <p:cNvCxnSpPr/>
            <p:nvPr/>
          </p:nvCxnSpPr>
          <p:spPr>
            <a:xfrm>
              <a:off x="5567363" y="1654857"/>
              <a:ext cx="651411" cy="344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V="1">
              <a:off x="5567363" y="1654217"/>
              <a:ext cx="651411" cy="34438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4" name="直線矢印コネクタ 133"/>
          <p:cNvCxnSpPr/>
          <p:nvPr/>
        </p:nvCxnSpPr>
        <p:spPr>
          <a:xfrm flipH="1">
            <a:off x="1070010" y="1793419"/>
            <a:ext cx="992" cy="26786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a:stCxn id="35" idx="2"/>
          </p:cNvCxnSpPr>
          <p:nvPr/>
        </p:nvCxnSpPr>
        <p:spPr>
          <a:xfrm>
            <a:off x="5956913" y="3613086"/>
            <a:ext cx="0" cy="9882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正方形/長方形 137"/>
          <p:cNvSpPr/>
          <p:nvPr/>
        </p:nvSpPr>
        <p:spPr>
          <a:xfrm>
            <a:off x="6490114" y="4125143"/>
            <a:ext cx="2474374" cy="400110"/>
          </a:xfrm>
          <a:prstGeom prst="rect">
            <a:avLst/>
          </a:prstGeom>
        </p:spPr>
        <p:txBody>
          <a:bodyPr wrap="square">
            <a:spAutoFit/>
          </a:bodyPr>
          <a:lstStyle/>
          <a:p>
            <a:pPr algn="ctr"/>
            <a:r>
              <a:rPr lang="ja-JP" altLang="en-US" sz="2000" b="1" dirty="0">
                <a:solidFill>
                  <a:srgbClr val="0000FF"/>
                </a:solidFill>
              </a:rPr>
              <a:t>販売場所の拡大図</a:t>
            </a:r>
          </a:p>
        </p:txBody>
      </p:sp>
      <p:sp>
        <p:nvSpPr>
          <p:cNvPr id="139" name="正方形/長方形 138"/>
          <p:cNvSpPr/>
          <p:nvPr/>
        </p:nvSpPr>
        <p:spPr>
          <a:xfrm>
            <a:off x="881146" y="4037001"/>
            <a:ext cx="2474374" cy="400110"/>
          </a:xfrm>
          <a:prstGeom prst="rect">
            <a:avLst/>
          </a:prstGeom>
        </p:spPr>
        <p:txBody>
          <a:bodyPr wrap="square">
            <a:spAutoFit/>
          </a:bodyPr>
          <a:lstStyle/>
          <a:p>
            <a:pPr algn="ctr"/>
            <a:r>
              <a:rPr lang="ja-JP" altLang="en-US" sz="2000" b="1" dirty="0">
                <a:solidFill>
                  <a:srgbClr val="0000FF"/>
                </a:solidFill>
              </a:rPr>
              <a:t>調理室の拡大図</a:t>
            </a:r>
          </a:p>
        </p:txBody>
      </p:sp>
      <p:sp>
        <p:nvSpPr>
          <p:cNvPr id="143" name="テキスト ボックス 142"/>
          <p:cNvSpPr txBox="1"/>
          <p:nvPr/>
        </p:nvSpPr>
        <p:spPr>
          <a:xfrm>
            <a:off x="1823296" y="1028415"/>
            <a:ext cx="1462022" cy="400110"/>
          </a:xfrm>
          <a:prstGeom prst="rect">
            <a:avLst/>
          </a:prstGeom>
          <a:noFill/>
        </p:spPr>
        <p:txBody>
          <a:bodyPr wrap="square" rtlCol="0">
            <a:spAutoFit/>
          </a:bodyPr>
          <a:lstStyle/>
          <a:p>
            <a:pPr algn="ctr"/>
            <a:r>
              <a:rPr kumimoji="1" lang="ja-JP" altLang="en-US" sz="2000" b="1" dirty="0"/>
              <a:t>トイレ</a:t>
            </a:r>
          </a:p>
        </p:txBody>
      </p:sp>
      <p:cxnSp>
        <p:nvCxnSpPr>
          <p:cNvPr id="144" name="直線矢印コネクタ 143"/>
          <p:cNvCxnSpPr>
            <a:stCxn id="151" idx="0"/>
            <a:endCxn id="143" idx="2"/>
          </p:cNvCxnSpPr>
          <p:nvPr/>
        </p:nvCxnSpPr>
        <p:spPr>
          <a:xfrm flipH="1" flipV="1">
            <a:off x="2554307" y="1428525"/>
            <a:ext cx="1816899" cy="33489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a:endCxn id="122" idx="3"/>
          </p:cNvCxnSpPr>
          <p:nvPr/>
        </p:nvCxnSpPr>
        <p:spPr>
          <a:xfrm flipH="1">
            <a:off x="2235163" y="5245198"/>
            <a:ext cx="1235153" cy="8731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1" name="正方形/長方形 150"/>
          <p:cNvSpPr/>
          <p:nvPr/>
        </p:nvSpPr>
        <p:spPr>
          <a:xfrm>
            <a:off x="3454988" y="4777438"/>
            <a:ext cx="1832436" cy="707886"/>
          </a:xfrm>
          <a:prstGeom prst="rect">
            <a:avLst/>
          </a:prstGeom>
          <a:ln w="15875">
            <a:solidFill>
              <a:schemeClr val="tx1"/>
            </a:solidFill>
          </a:ln>
        </p:spPr>
        <p:txBody>
          <a:bodyPr wrap="square">
            <a:spAutoFit/>
          </a:bodyPr>
          <a:lstStyle/>
          <a:p>
            <a:pPr algn="ctr"/>
            <a:r>
              <a:rPr lang="ja-JP" altLang="en-US" sz="2000" b="1" dirty="0">
                <a:solidFill>
                  <a:srgbClr val="FF0000"/>
                </a:solidFill>
              </a:rPr>
              <a:t>洗浄設備とトイレを明示</a:t>
            </a:r>
          </a:p>
        </p:txBody>
      </p:sp>
      <p:sp>
        <p:nvSpPr>
          <p:cNvPr id="133" name="テキスト ボックス 132"/>
          <p:cNvSpPr txBox="1"/>
          <p:nvPr/>
        </p:nvSpPr>
        <p:spPr>
          <a:xfrm>
            <a:off x="1628849" y="6224271"/>
            <a:ext cx="862464" cy="307777"/>
          </a:xfrm>
          <a:prstGeom prst="rect">
            <a:avLst/>
          </a:prstGeom>
          <a:noFill/>
        </p:spPr>
        <p:txBody>
          <a:bodyPr wrap="square" rtlCol="0">
            <a:spAutoFit/>
          </a:bodyPr>
          <a:lstStyle/>
          <a:p>
            <a:r>
              <a:rPr kumimoji="1" lang="ja-JP" altLang="en-US" sz="1400" dirty="0"/>
              <a:t>流し台</a:t>
            </a:r>
          </a:p>
        </p:txBody>
      </p:sp>
      <p:sp>
        <p:nvSpPr>
          <p:cNvPr id="136" name="テキスト ボックス 135"/>
          <p:cNvSpPr txBox="1"/>
          <p:nvPr/>
        </p:nvSpPr>
        <p:spPr>
          <a:xfrm>
            <a:off x="638778" y="6250826"/>
            <a:ext cx="862464" cy="307777"/>
          </a:xfrm>
          <a:prstGeom prst="rect">
            <a:avLst/>
          </a:prstGeom>
          <a:noFill/>
        </p:spPr>
        <p:txBody>
          <a:bodyPr wrap="square" rtlCol="0">
            <a:spAutoFit/>
          </a:bodyPr>
          <a:lstStyle/>
          <a:p>
            <a:r>
              <a:rPr kumimoji="1" lang="ja-JP" altLang="en-US" sz="1400" dirty="0"/>
              <a:t>流し台</a:t>
            </a:r>
          </a:p>
        </p:txBody>
      </p:sp>
      <p:sp>
        <p:nvSpPr>
          <p:cNvPr id="33" name="テキスト ボックス 32"/>
          <p:cNvSpPr txBox="1"/>
          <p:nvPr/>
        </p:nvSpPr>
        <p:spPr>
          <a:xfrm>
            <a:off x="343136" y="1428745"/>
            <a:ext cx="1462022" cy="400110"/>
          </a:xfrm>
          <a:prstGeom prst="rect">
            <a:avLst/>
          </a:prstGeom>
          <a:noFill/>
        </p:spPr>
        <p:txBody>
          <a:bodyPr wrap="square" rtlCol="0">
            <a:spAutoFit/>
          </a:bodyPr>
          <a:lstStyle/>
          <a:p>
            <a:pPr algn="ctr"/>
            <a:r>
              <a:rPr kumimoji="1" lang="ja-JP" altLang="en-US" sz="2000" b="1" dirty="0"/>
              <a:t>調理室</a:t>
            </a:r>
          </a:p>
        </p:txBody>
      </p:sp>
      <p:sp>
        <p:nvSpPr>
          <p:cNvPr id="3" name="スライド番号プレースホルダー 2"/>
          <p:cNvSpPr>
            <a:spLocks noGrp="1"/>
          </p:cNvSpPr>
          <p:nvPr>
            <p:ph type="sldNum" sz="quarter" idx="12"/>
          </p:nvPr>
        </p:nvSpPr>
        <p:spPr/>
        <p:txBody>
          <a:bodyPr/>
          <a:lstStyle/>
          <a:p>
            <a:fld id="{C8627A51-6854-41F8-9D06-CD9D42A6C7B0}" type="slidenum">
              <a:rPr kumimoji="1" lang="ja-JP" altLang="en-US" smtClean="0"/>
              <a:t>46</a:t>
            </a:fld>
            <a:endParaRPr kumimoji="1" lang="ja-JP" altLang="en-US"/>
          </a:p>
        </p:txBody>
      </p:sp>
    </p:spTree>
    <p:extLst>
      <p:ext uri="{BB962C8B-B14F-4D97-AF65-F5344CB8AC3E}">
        <p14:creationId xmlns:p14="http://schemas.microsoft.com/office/powerpoint/2010/main" val="1719959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コンテンツ プレースホルダー 2"/>
          <p:cNvSpPr>
            <a:spLocks noGrp="1"/>
          </p:cNvSpPr>
          <p:nvPr>
            <p:ph idx="1"/>
          </p:nvPr>
        </p:nvSpPr>
        <p:spPr>
          <a:xfrm>
            <a:off x="480470" y="1124744"/>
            <a:ext cx="8412010" cy="5112568"/>
          </a:xfrm>
          <a:ln>
            <a:noFill/>
          </a:ln>
        </p:spPr>
        <p:txBody>
          <a:bodyPr tIns="180000">
            <a:normAutofit/>
          </a:bodyPr>
          <a:lstStyle/>
          <a:p>
            <a:pPr marL="0" indent="0">
              <a:buClr>
                <a:srgbClr val="0000FF"/>
              </a:buClr>
              <a:buNone/>
            </a:pPr>
            <a:r>
              <a:rPr kumimoji="1" lang="ja-JP" altLang="en-US" sz="2800" dirty="0"/>
              <a:t>衛生管理に十分注意してバザーを実施してください</a:t>
            </a:r>
            <a:endParaRPr kumimoji="1" lang="en-US" altLang="ja-JP" sz="2800" dirty="0"/>
          </a:p>
          <a:p>
            <a:pPr marL="0" indent="0">
              <a:buClr>
                <a:srgbClr val="0000FF"/>
              </a:buClr>
              <a:buNone/>
            </a:pPr>
            <a:endParaRPr lang="en-US" altLang="ja-JP" sz="2600" dirty="0"/>
          </a:p>
          <a:p>
            <a:pPr marL="0" indent="0">
              <a:buClr>
                <a:srgbClr val="0000FF"/>
              </a:buClr>
              <a:buNone/>
            </a:pPr>
            <a:r>
              <a:rPr kumimoji="1" lang="en-US" altLang="ja-JP" sz="2600" dirty="0"/>
              <a:t>【</a:t>
            </a:r>
            <a:r>
              <a:rPr kumimoji="1" lang="ja-JP" altLang="en-US" sz="2600" dirty="0"/>
              <a:t>主な注意点</a:t>
            </a:r>
            <a:r>
              <a:rPr kumimoji="1" lang="en-US" altLang="ja-JP" sz="2600" dirty="0"/>
              <a:t>】</a:t>
            </a:r>
          </a:p>
          <a:p>
            <a:pPr>
              <a:buClr>
                <a:srgbClr val="0000FF"/>
              </a:buClr>
              <a:buFont typeface="Wingdings" panose="05000000000000000000" pitchFamily="2" charset="2"/>
              <a:buChar char="n"/>
            </a:pPr>
            <a:r>
              <a:rPr kumimoji="1" lang="ja-JP" altLang="en-US" sz="2600" dirty="0"/>
              <a:t>下痢・嘔吐等の</a:t>
            </a:r>
            <a:r>
              <a:rPr kumimoji="1" lang="ja-JP" altLang="en-US" sz="2600" u="sng" dirty="0">
                <a:solidFill>
                  <a:srgbClr val="FF0000"/>
                </a:solidFill>
              </a:rPr>
              <a:t>胃腸炎症状</a:t>
            </a:r>
            <a:r>
              <a:rPr kumimoji="1" lang="ja-JP" altLang="en-US" sz="2600" dirty="0"/>
              <a:t>がある人、手に</a:t>
            </a:r>
            <a:r>
              <a:rPr kumimoji="1" lang="ja-JP" altLang="en-US" sz="2600" u="sng" dirty="0">
                <a:solidFill>
                  <a:srgbClr val="FF0000"/>
                </a:solidFill>
              </a:rPr>
              <a:t>化膿創</a:t>
            </a:r>
            <a:r>
              <a:rPr kumimoji="1" lang="ja-JP" altLang="en-US" sz="2600" dirty="0"/>
              <a:t>がある人は、</a:t>
            </a:r>
            <a:r>
              <a:rPr kumimoji="1" lang="ja-JP" altLang="en-US" sz="2600" u="sng" dirty="0">
                <a:solidFill>
                  <a:srgbClr val="FF0000"/>
                </a:solidFill>
              </a:rPr>
              <a:t>調理・製造作業を避ける</a:t>
            </a:r>
            <a:endParaRPr kumimoji="1" lang="en-US" altLang="ja-JP" sz="2600" u="sng" dirty="0">
              <a:solidFill>
                <a:srgbClr val="FF0000"/>
              </a:solidFill>
            </a:endParaRPr>
          </a:p>
          <a:p>
            <a:pPr>
              <a:buClr>
                <a:srgbClr val="0000FF"/>
              </a:buClr>
              <a:buFont typeface="Wingdings" panose="05000000000000000000" pitchFamily="2" charset="2"/>
              <a:buChar char="n"/>
            </a:pPr>
            <a:r>
              <a:rPr kumimoji="1" lang="ja-JP" altLang="en-US" sz="2600" u="sng" dirty="0">
                <a:solidFill>
                  <a:srgbClr val="FF0000"/>
                </a:solidFill>
              </a:rPr>
              <a:t>手洗いの徹底</a:t>
            </a:r>
            <a:r>
              <a:rPr kumimoji="1" lang="ja-JP" altLang="en-US" sz="2600" dirty="0"/>
              <a:t>（正しいタイミング・正しい方法で）</a:t>
            </a:r>
            <a:endParaRPr kumimoji="1" lang="en-US" altLang="ja-JP" sz="2600" dirty="0"/>
          </a:p>
          <a:p>
            <a:pPr>
              <a:buClr>
                <a:srgbClr val="0000FF"/>
              </a:buClr>
              <a:buFont typeface="Wingdings" panose="05000000000000000000" pitchFamily="2" charset="2"/>
              <a:buChar char="n"/>
            </a:pPr>
            <a:r>
              <a:rPr kumimoji="1" lang="ja-JP" altLang="en-US" sz="2600" dirty="0"/>
              <a:t>加熱工程では中心部まで</a:t>
            </a:r>
            <a:r>
              <a:rPr kumimoji="1" lang="ja-JP" altLang="en-US" sz="2600" u="sng" dirty="0">
                <a:solidFill>
                  <a:srgbClr val="FF0000"/>
                </a:solidFill>
              </a:rPr>
              <a:t>十分に加熱</a:t>
            </a:r>
            <a:endParaRPr kumimoji="1" lang="en-US" altLang="ja-JP" sz="2600" u="sng" dirty="0">
              <a:solidFill>
                <a:srgbClr val="FF0000"/>
              </a:solidFill>
            </a:endParaRPr>
          </a:p>
          <a:p>
            <a:pPr>
              <a:buClr>
                <a:srgbClr val="0000FF"/>
              </a:buClr>
              <a:buFont typeface="Wingdings" panose="05000000000000000000" pitchFamily="2" charset="2"/>
              <a:buChar char="n"/>
            </a:pPr>
            <a:r>
              <a:rPr kumimoji="1" lang="ja-JP" altLang="en-US" sz="2600" dirty="0"/>
              <a:t>調理・製造した食品の一部を</a:t>
            </a:r>
            <a:r>
              <a:rPr kumimoji="1" lang="ja-JP" altLang="en-US" sz="2600" u="sng" dirty="0">
                <a:solidFill>
                  <a:srgbClr val="FF0000"/>
                </a:solidFill>
              </a:rPr>
              <a:t>検食用として保存</a:t>
            </a:r>
            <a:endParaRPr kumimoji="1" lang="en-US" altLang="ja-JP" sz="2600" u="sng" dirty="0">
              <a:solidFill>
                <a:srgbClr val="FF0000"/>
              </a:solidFill>
            </a:endParaRPr>
          </a:p>
          <a:p>
            <a:pPr marL="0" indent="0">
              <a:buClr>
                <a:srgbClr val="0000FF"/>
              </a:buClr>
              <a:buNone/>
            </a:pPr>
            <a:r>
              <a:rPr kumimoji="1" lang="ja-JP" altLang="en-US" sz="2600" dirty="0"/>
              <a:t>　 （１品目</a:t>
            </a:r>
            <a:r>
              <a:rPr kumimoji="1" lang="en-US" altLang="ja-JP" sz="2600" dirty="0"/>
              <a:t>50</a:t>
            </a:r>
            <a:r>
              <a:rPr kumimoji="1" lang="ja-JP" altLang="en-US" sz="2600" dirty="0"/>
              <a:t>グラム程度、冷凍で２週間保存）</a:t>
            </a:r>
            <a:endParaRPr kumimoji="1" lang="en-US" altLang="ja-JP" sz="2600" dirty="0"/>
          </a:p>
          <a:p>
            <a:pPr>
              <a:buClr>
                <a:srgbClr val="0000FF"/>
              </a:buClr>
              <a:buFont typeface="Wingdings" panose="05000000000000000000" pitchFamily="2" charset="2"/>
              <a:buChar char="n"/>
            </a:pPr>
            <a:r>
              <a:rPr kumimoji="1" lang="ja-JP" altLang="en-US" sz="2600" dirty="0"/>
              <a:t>保管中の食品の</a:t>
            </a:r>
            <a:r>
              <a:rPr kumimoji="1" lang="ja-JP" altLang="en-US" sz="2600" u="sng" dirty="0">
                <a:solidFill>
                  <a:srgbClr val="FF0000"/>
                </a:solidFill>
              </a:rPr>
              <a:t>温度管理</a:t>
            </a:r>
            <a:r>
              <a:rPr kumimoji="1" lang="ja-JP" altLang="en-US" sz="2600" dirty="0"/>
              <a:t>（特に要冷蔵（凍）品）</a:t>
            </a:r>
            <a:endParaRPr kumimoji="1" lang="en-US" altLang="ja-JP" sz="2600" dirty="0"/>
          </a:p>
        </p:txBody>
      </p:sp>
      <p:sp>
        <p:nvSpPr>
          <p:cNvPr id="4" name="タイトル 1"/>
          <p:cNvSpPr txBox="1">
            <a:spLocks/>
          </p:cNvSpPr>
          <p:nvPr/>
        </p:nvSpPr>
        <p:spPr>
          <a:xfrm>
            <a:off x="179512" y="188640"/>
            <a:ext cx="2952328"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ja-JP" altLang="en-US" sz="3600" b="1" spc="-100" dirty="0">
                <a:solidFill>
                  <a:srgbClr val="0000FF"/>
                </a:solidFill>
                <a:latin typeface="+mj-ea"/>
              </a:rPr>
              <a:t>（３）実施</a:t>
            </a:r>
            <a:endParaRPr lang="en-US" altLang="ja-JP" sz="3600" b="1" spc="-100" dirty="0">
              <a:solidFill>
                <a:srgbClr val="0000FF"/>
              </a:solidFill>
              <a:latin typeface="+mj-ea"/>
            </a:endParaRP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47</a:t>
            </a:fld>
            <a:endParaRPr kumimoji="1" lang="ja-JP" altLang="en-US"/>
          </a:p>
        </p:txBody>
      </p:sp>
    </p:spTree>
    <p:extLst>
      <p:ext uri="{BB962C8B-B14F-4D97-AF65-F5344CB8AC3E}">
        <p14:creationId xmlns:p14="http://schemas.microsoft.com/office/powerpoint/2010/main" val="780031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395536" y="188640"/>
            <a:ext cx="7220355" cy="682739"/>
          </a:xfrm>
        </p:spPr>
        <p:txBody>
          <a:bodyPr>
            <a:normAutofit fontScale="90000"/>
          </a:bodyPr>
          <a:lstStyle/>
          <a:p>
            <a:pPr algn="l"/>
            <a:r>
              <a:rPr lang="ja-JP" altLang="en-US" sz="4000" b="1" dirty="0">
                <a:solidFill>
                  <a:srgbClr val="009900"/>
                </a:solidFill>
                <a:latin typeface="HGP創英角ﾎﾟｯﾌﾟ体" panose="040B0A00000000000000" pitchFamily="50" charset="-128"/>
                <a:ea typeface="HGP創英角ﾎﾟｯﾌﾟ体" panose="040B0A00000000000000" pitchFamily="50" charset="-128"/>
              </a:rPr>
              <a:t>届出様式のダウンロード方法</a:t>
            </a:r>
            <a:endParaRPr kumimoji="1" lang="ja-JP" altLang="en-US" sz="4000" dirty="0">
              <a:solidFill>
                <a:srgbClr val="009900"/>
              </a:solidFill>
              <a:latin typeface="HGP創英角ﾎﾟｯﾌﾟ体" panose="040B0A00000000000000" pitchFamily="50" charset="-128"/>
              <a:ea typeface="HGP創英角ﾎﾟｯﾌﾟ体" panose="040B0A00000000000000" pitchFamily="50" charset="-128"/>
            </a:endParaRPr>
          </a:p>
        </p:txBody>
      </p:sp>
      <p:sp>
        <p:nvSpPr>
          <p:cNvPr id="2" name="スライド番号プレースホルダー 1"/>
          <p:cNvSpPr>
            <a:spLocks noGrp="1"/>
          </p:cNvSpPr>
          <p:nvPr>
            <p:ph type="sldNum" sz="quarter" idx="12"/>
          </p:nvPr>
        </p:nvSpPr>
        <p:spPr/>
        <p:txBody>
          <a:bodyPr/>
          <a:lstStyle/>
          <a:p>
            <a:fld id="{C8627A51-6854-41F8-9D06-CD9D42A6C7B0}" type="slidenum">
              <a:rPr kumimoji="1" lang="ja-JP" altLang="en-US" smtClean="0"/>
              <a:t>48</a:t>
            </a:fld>
            <a:endParaRPr kumimoji="1" lang="ja-JP" altLang="en-US"/>
          </a:p>
        </p:txBody>
      </p:sp>
      <p:pic>
        <p:nvPicPr>
          <p:cNvPr id="4" name="図 3">
            <a:extLst>
              <a:ext uri="{FF2B5EF4-FFF2-40B4-BE49-F238E27FC236}">
                <a16:creationId xmlns:a16="http://schemas.microsoft.com/office/drawing/2014/main" id="{604BC75E-A3E5-E128-FD22-DB6F6C0B5C52}"/>
              </a:ext>
            </a:extLst>
          </p:cNvPr>
          <p:cNvPicPr>
            <a:picLocks noChangeAspect="1"/>
          </p:cNvPicPr>
          <p:nvPr/>
        </p:nvPicPr>
        <p:blipFill>
          <a:blip r:embed="rId2"/>
          <a:stretch>
            <a:fillRect/>
          </a:stretch>
        </p:blipFill>
        <p:spPr>
          <a:xfrm>
            <a:off x="1547664" y="1052736"/>
            <a:ext cx="5465174" cy="5909975"/>
          </a:xfrm>
          <a:prstGeom prst="rect">
            <a:avLst/>
          </a:prstGeom>
        </p:spPr>
      </p:pic>
    </p:spTree>
    <p:extLst>
      <p:ext uri="{BB962C8B-B14F-4D97-AF65-F5344CB8AC3E}">
        <p14:creationId xmlns:p14="http://schemas.microsoft.com/office/powerpoint/2010/main" val="341875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241" y="-19263"/>
            <a:ext cx="8229600" cy="1143000"/>
          </a:xfrm>
        </p:spPr>
        <p:txBody>
          <a:bodyPr>
            <a:noAutofit/>
          </a:bodyPr>
          <a:lstStyle/>
          <a:p>
            <a:pPr algn="l"/>
            <a:r>
              <a:rPr kumimoji="1" lang="ja-JP" altLang="en-US" sz="3600" b="1" u="sng" dirty="0">
                <a:solidFill>
                  <a:srgbClr val="009900"/>
                </a:solidFill>
              </a:rPr>
              <a:t>よくあるご質問（</a:t>
            </a:r>
            <a:r>
              <a:rPr kumimoji="1" lang="en-US" altLang="ja-JP" sz="3600" b="1" u="sng" dirty="0">
                <a:solidFill>
                  <a:srgbClr val="009900"/>
                </a:solidFill>
              </a:rPr>
              <a:t>FAQ</a:t>
            </a:r>
            <a:r>
              <a:rPr kumimoji="1" lang="ja-JP" altLang="en-US" sz="3600" b="1" u="sng" dirty="0">
                <a:solidFill>
                  <a:srgbClr val="009900"/>
                </a:solidFill>
              </a:rPr>
              <a:t>）</a:t>
            </a:r>
          </a:p>
        </p:txBody>
      </p:sp>
      <p:sp>
        <p:nvSpPr>
          <p:cNvPr id="5" name="コンテンツ プレースホルダー 4"/>
          <p:cNvSpPr>
            <a:spLocks noGrp="1"/>
          </p:cNvSpPr>
          <p:nvPr>
            <p:ph idx="1"/>
          </p:nvPr>
        </p:nvSpPr>
        <p:spPr>
          <a:xfrm>
            <a:off x="323528" y="1123737"/>
            <a:ext cx="8517632" cy="576064"/>
          </a:xfrm>
          <a:ln w="38100">
            <a:solidFill>
              <a:schemeClr val="tx1"/>
            </a:solidFill>
          </a:ln>
          <a:effectLst/>
        </p:spPr>
        <p:txBody>
          <a:bodyPr>
            <a:normAutofit/>
          </a:bodyPr>
          <a:lstStyle/>
          <a:p>
            <a:pPr marL="0" indent="0">
              <a:buNone/>
            </a:pPr>
            <a:r>
              <a:rPr kumimoji="1" lang="en-US" altLang="ja-JP" sz="2800" dirty="0"/>
              <a:t>Q</a:t>
            </a:r>
            <a:r>
              <a:rPr kumimoji="1" lang="ja-JP" altLang="en-US" sz="2800" dirty="0"/>
              <a:t>　菓子や缶ジュースを販売するだけでも届出は必要？</a:t>
            </a:r>
          </a:p>
        </p:txBody>
      </p:sp>
      <p:sp>
        <p:nvSpPr>
          <p:cNvPr id="4" name="コンテンツ プレースホルダー 4"/>
          <p:cNvSpPr txBox="1">
            <a:spLocks/>
          </p:cNvSpPr>
          <p:nvPr/>
        </p:nvSpPr>
        <p:spPr>
          <a:xfrm>
            <a:off x="323528" y="3717032"/>
            <a:ext cx="8517632" cy="576064"/>
          </a:xfrm>
          <a:prstGeom prst="rect">
            <a:avLst/>
          </a:prstGeom>
          <a:ln w="38100">
            <a:solidFill>
              <a:schemeClr val="tx1"/>
            </a:solid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2800" dirty="0"/>
              <a:t>Q</a:t>
            </a:r>
            <a:r>
              <a:rPr lang="ja-JP" altLang="en-US" sz="2800" dirty="0"/>
              <a:t>　外部の業者が出店する場合は届出の対象？</a:t>
            </a:r>
          </a:p>
        </p:txBody>
      </p:sp>
      <p:sp>
        <p:nvSpPr>
          <p:cNvPr id="6" name="コンテンツ プレースホルダー 4"/>
          <p:cNvSpPr txBox="1">
            <a:spLocks/>
          </p:cNvSpPr>
          <p:nvPr/>
        </p:nvSpPr>
        <p:spPr>
          <a:xfrm>
            <a:off x="323528" y="1844824"/>
            <a:ext cx="8517632" cy="1800200"/>
          </a:xfrm>
          <a:prstGeom prst="rect">
            <a:avLst/>
          </a:prstGeom>
          <a:ln w="38100">
            <a:no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2800" dirty="0"/>
              <a:t>A</a:t>
            </a:r>
            <a:r>
              <a:rPr lang="ja-JP" altLang="en-US" sz="2800" dirty="0"/>
              <a:t>）不要です。届出が必要なのは次の行為です。</a:t>
            </a:r>
            <a:endParaRPr lang="en-US" altLang="ja-JP" sz="2800" dirty="0"/>
          </a:p>
          <a:p>
            <a:pPr marL="0" indent="0">
              <a:buFont typeface="Arial" panose="020B0604020202020204" pitchFamily="34" charset="0"/>
              <a:buNone/>
            </a:pPr>
            <a:r>
              <a:rPr lang="ja-JP" altLang="en-US" sz="2800" dirty="0"/>
              <a:t>　・飲食物の</a:t>
            </a:r>
            <a:r>
              <a:rPr lang="ja-JP" altLang="en-US" sz="2800" u="sng" dirty="0">
                <a:solidFill>
                  <a:srgbClr val="FF0000"/>
                </a:solidFill>
              </a:rPr>
              <a:t>調理</a:t>
            </a:r>
            <a:r>
              <a:rPr lang="ja-JP" altLang="en-US" sz="2800" dirty="0"/>
              <a:t>（</a:t>
            </a:r>
            <a:r>
              <a:rPr lang="ja-JP" altLang="en-US" sz="2800" u="sng" dirty="0">
                <a:solidFill>
                  <a:srgbClr val="FF0000"/>
                </a:solidFill>
              </a:rPr>
              <a:t>盛り付け</a:t>
            </a:r>
            <a:r>
              <a:rPr lang="ja-JP" altLang="en-US" sz="2800" dirty="0"/>
              <a:t>も含む）</a:t>
            </a:r>
            <a:endParaRPr lang="en-US" altLang="ja-JP" sz="2800" dirty="0"/>
          </a:p>
          <a:p>
            <a:pPr marL="0" indent="0">
              <a:buFont typeface="Arial" panose="020B0604020202020204" pitchFamily="34" charset="0"/>
              <a:buNone/>
            </a:pPr>
            <a:r>
              <a:rPr lang="ja-JP" altLang="en-US" sz="2800" dirty="0"/>
              <a:t>　</a:t>
            </a:r>
            <a:r>
              <a:rPr lang="en-US" altLang="ja-JP" sz="2400" dirty="0"/>
              <a:t>※</a:t>
            </a:r>
            <a:r>
              <a:rPr lang="ja-JP" altLang="en-US" sz="2400" dirty="0"/>
              <a:t>　既製食品の販売は届出不要になりました。</a:t>
            </a:r>
            <a:endParaRPr lang="en-US" altLang="ja-JP" sz="2400" dirty="0">
              <a:solidFill>
                <a:srgbClr val="0000FF"/>
              </a:solidFill>
            </a:endParaRPr>
          </a:p>
          <a:p>
            <a:pPr marL="0" indent="0">
              <a:buFont typeface="Arial" panose="020B0604020202020204" pitchFamily="34" charset="0"/>
              <a:buNone/>
            </a:pPr>
            <a:endParaRPr lang="ja-JP" altLang="en-US" sz="2800" dirty="0"/>
          </a:p>
        </p:txBody>
      </p:sp>
      <p:sp>
        <p:nvSpPr>
          <p:cNvPr id="7" name="コンテンツ プレースホルダー 4"/>
          <p:cNvSpPr txBox="1">
            <a:spLocks/>
          </p:cNvSpPr>
          <p:nvPr/>
        </p:nvSpPr>
        <p:spPr>
          <a:xfrm>
            <a:off x="179512" y="4361134"/>
            <a:ext cx="8661648" cy="1995215"/>
          </a:xfrm>
          <a:prstGeom prst="rect">
            <a:avLst/>
          </a:prstGeom>
          <a:ln w="38100">
            <a:noFill/>
          </a:ln>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2800" dirty="0"/>
              <a:t>A</a:t>
            </a:r>
            <a:r>
              <a:rPr lang="ja-JP" altLang="en-US" sz="2800" dirty="0"/>
              <a:t>）対象外です。</a:t>
            </a:r>
            <a:endParaRPr lang="en-US" altLang="ja-JP" sz="2800" dirty="0"/>
          </a:p>
          <a:p>
            <a:pPr marL="0" indent="0">
              <a:buFont typeface="Arial" panose="020B0604020202020204" pitchFamily="34" charset="0"/>
              <a:buNone/>
            </a:pPr>
            <a:r>
              <a:rPr lang="ja-JP" altLang="en-US" sz="2600" dirty="0">
                <a:solidFill>
                  <a:srgbClr val="FF0000"/>
                </a:solidFill>
              </a:rPr>
              <a:t>　</a:t>
            </a:r>
            <a:r>
              <a:rPr lang="ja-JP" altLang="en-US" sz="2600" u="sng" dirty="0">
                <a:solidFill>
                  <a:srgbClr val="FF0000"/>
                </a:solidFill>
              </a:rPr>
              <a:t>主催者自ら</a:t>
            </a:r>
            <a:r>
              <a:rPr lang="ja-JP" altLang="en-US" sz="2600" dirty="0"/>
              <a:t>調理・販売するものがバザー届出の対象です。</a:t>
            </a:r>
            <a:endParaRPr lang="en-US" altLang="ja-JP" sz="2600" dirty="0"/>
          </a:p>
          <a:p>
            <a:pPr marL="174625" indent="-174625">
              <a:buFont typeface="Arial" panose="020B0604020202020204" pitchFamily="34" charset="0"/>
              <a:buNone/>
            </a:pPr>
            <a:r>
              <a:rPr lang="ja-JP" altLang="en-US" sz="2600" dirty="0">
                <a:solidFill>
                  <a:srgbClr val="FF0000"/>
                </a:solidFill>
              </a:rPr>
              <a:t>　</a:t>
            </a:r>
            <a:r>
              <a:rPr lang="ja-JP" altLang="en-US" sz="2600" u="sng" dirty="0">
                <a:solidFill>
                  <a:srgbClr val="FF0000"/>
                </a:solidFill>
              </a:rPr>
              <a:t>外部業者</a:t>
            </a:r>
            <a:r>
              <a:rPr lang="ja-JP" altLang="en-US" sz="2600" dirty="0"/>
              <a:t>が出店する場合は調理をする場合は</a:t>
            </a:r>
            <a:r>
              <a:rPr lang="ja-JP" altLang="en-US" sz="2600" u="sng" dirty="0">
                <a:solidFill>
                  <a:srgbClr val="FF0000"/>
                </a:solidFill>
              </a:rPr>
              <a:t>臨時食品営業許可、既製品を販売するは営業届（バザーの届出とは別）</a:t>
            </a:r>
            <a:r>
              <a:rPr lang="ja-JP" altLang="en-US" sz="2600" dirty="0"/>
              <a:t>が必要です。</a:t>
            </a:r>
            <a:endParaRPr lang="en-US" altLang="ja-JP" sz="2600" dirty="0"/>
          </a:p>
          <a:p>
            <a:pPr marL="0" indent="0">
              <a:buFont typeface="Arial" panose="020B0604020202020204" pitchFamily="34" charset="0"/>
              <a:buNone/>
            </a:pPr>
            <a:endParaRPr lang="ja-JP" altLang="en-US" sz="2800" dirty="0"/>
          </a:p>
        </p:txBody>
      </p:sp>
      <p:sp>
        <p:nvSpPr>
          <p:cNvPr id="3" name="スライド番号プレースホルダー 2"/>
          <p:cNvSpPr>
            <a:spLocks noGrp="1"/>
          </p:cNvSpPr>
          <p:nvPr>
            <p:ph type="sldNum" sz="quarter" idx="12"/>
          </p:nvPr>
        </p:nvSpPr>
        <p:spPr/>
        <p:txBody>
          <a:bodyPr/>
          <a:lstStyle/>
          <a:p>
            <a:fld id="{C8627A51-6854-41F8-9D06-CD9D42A6C7B0}" type="slidenum">
              <a:rPr kumimoji="1" lang="ja-JP" altLang="en-US" smtClean="0"/>
              <a:t>5</a:t>
            </a:fld>
            <a:endParaRPr kumimoji="1" lang="ja-JP" altLang="en-US"/>
          </a:p>
        </p:txBody>
      </p:sp>
    </p:spTree>
    <p:extLst>
      <p:ext uri="{BB962C8B-B14F-4D97-AF65-F5344CB8AC3E}">
        <p14:creationId xmlns:p14="http://schemas.microsoft.com/office/powerpoint/2010/main" val="360771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79512" y="105606"/>
            <a:ext cx="8712968" cy="777922"/>
          </a:xfrm>
          <a:prstGeom prst="rect">
            <a:avLst/>
          </a:prstGeom>
          <a:solidFill>
            <a:schemeClr val="accent5">
              <a:lumMod val="40000"/>
              <a:lumOff val="60000"/>
            </a:schemeClr>
          </a:solidFill>
          <a:ln w="28575">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創英角ﾎﾟｯﾌﾟ体" panose="040B0A09000000000000" pitchFamily="49" charset="-128"/>
                <a:ea typeface="HG創英角ﾎﾟｯﾌﾟ体" panose="040B0A09000000000000" pitchFamily="49" charset="-128"/>
                <a:cs typeface="+mj-cs"/>
              </a:defRPr>
            </a:lvl1pPr>
          </a:lstStyle>
          <a:p>
            <a:pPr algn="l"/>
            <a:r>
              <a:rPr lang="en-US" altLang="ja-JP" sz="4000" dirty="0">
                <a:solidFill>
                  <a:srgbClr val="002060"/>
                </a:solidFill>
                <a:latin typeface="+mn-ea"/>
                <a:ea typeface="+mn-ea"/>
              </a:rPr>
              <a:t>Ⅲ</a:t>
            </a:r>
            <a:r>
              <a:rPr lang="ja-JP" altLang="en-US" sz="4000" dirty="0">
                <a:solidFill>
                  <a:srgbClr val="002060"/>
                </a:solidFill>
                <a:latin typeface="+mn-ea"/>
                <a:ea typeface="+mn-ea"/>
              </a:rPr>
              <a:t>　食中毒予防</a:t>
            </a:r>
          </a:p>
        </p:txBody>
      </p:sp>
      <p:sp>
        <p:nvSpPr>
          <p:cNvPr id="3" name="フローチャート: 処理 2"/>
          <p:cNvSpPr/>
          <p:nvPr/>
        </p:nvSpPr>
        <p:spPr>
          <a:xfrm>
            <a:off x="3563887" y="2996952"/>
            <a:ext cx="360041" cy="302433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C8627A51-6854-41F8-9D06-CD9D42A6C7B0}" type="slidenum">
              <a:rPr kumimoji="1" lang="ja-JP" altLang="en-US" smtClean="0"/>
              <a:t>6</a:t>
            </a:fld>
            <a:endParaRPr kumimoji="1" lang="ja-JP" altLang="en-US"/>
          </a:p>
        </p:txBody>
      </p:sp>
      <p:sp>
        <p:nvSpPr>
          <p:cNvPr id="2" name="コンテンツ プレースホルダー 3">
            <a:extLst>
              <a:ext uri="{FF2B5EF4-FFF2-40B4-BE49-F238E27FC236}">
                <a16:creationId xmlns:a16="http://schemas.microsoft.com/office/drawing/2014/main" id="{F401A0A3-B03C-DFC6-E6A8-278A3D403CF4}"/>
              </a:ext>
            </a:extLst>
          </p:cNvPr>
          <p:cNvSpPr txBox="1">
            <a:spLocks/>
          </p:cNvSpPr>
          <p:nvPr/>
        </p:nvSpPr>
        <p:spPr>
          <a:xfrm>
            <a:off x="318407" y="1538861"/>
            <a:ext cx="2913743" cy="532655"/>
          </a:xfrm>
          <a:prstGeom prst="homePlate">
            <a:avLst/>
          </a:prstGeom>
          <a:solidFill>
            <a:schemeClr val="accent5">
              <a:lumMod val="7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食中毒の発生状況</a:t>
            </a:r>
          </a:p>
        </p:txBody>
      </p:sp>
      <p:sp>
        <p:nvSpPr>
          <p:cNvPr id="5" name="テキスト ボックス 4">
            <a:extLst>
              <a:ext uri="{FF2B5EF4-FFF2-40B4-BE49-F238E27FC236}">
                <a16:creationId xmlns:a16="http://schemas.microsoft.com/office/drawing/2014/main" id="{A16A1F02-EE4A-5110-BE94-F5176320951B}"/>
              </a:ext>
            </a:extLst>
          </p:cNvPr>
          <p:cNvSpPr txBox="1"/>
          <p:nvPr/>
        </p:nvSpPr>
        <p:spPr>
          <a:xfrm>
            <a:off x="445465" y="2242358"/>
            <a:ext cx="787908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472C4">
                    <a:lumMod val="75000"/>
                  </a:srgbClr>
                </a:solidFill>
                <a:effectLst/>
                <a:uLnTx/>
                <a:uFillTx/>
                <a:latin typeface="BIZ UDゴシック" panose="020B0400000000000000" pitchFamily="49" charset="-128"/>
                <a:ea typeface="BIZ UDゴシック" panose="020B0400000000000000" pitchFamily="49" charset="-128"/>
              </a:rPr>
              <a:t>病原微生物による食中毒が患者の大部分を占めています</a:t>
            </a:r>
          </a:p>
        </p:txBody>
      </p:sp>
      <p:sp>
        <p:nvSpPr>
          <p:cNvPr id="6" name="矢印: 五方向 5">
            <a:extLst>
              <a:ext uri="{FF2B5EF4-FFF2-40B4-BE49-F238E27FC236}">
                <a16:creationId xmlns:a16="http://schemas.microsoft.com/office/drawing/2014/main" id="{7EBE203F-B0E0-3882-EA4F-EB5C2C6E7852}"/>
              </a:ext>
            </a:extLst>
          </p:cNvPr>
          <p:cNvSpPr/>
          <p:nvPr/>
        </p:nvSpPr>
        <p:spPr>
          <a:xfrm>
            <a:off x="318407" y="2293257"/>
            <a:ext cx="167513" cy="396000"/>
          </a:xfrm>
          <a:prstGeom prst="homePlate">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b="1" i="0" u="none" strike="noStrike" kern="1200" cap="none" spc="0" normalizeH="0" baseline="0" noProof="0" dirty="0">
              <a:ln>
                <a:noFill/>
              </a:ln>
              <a:solidFill>
                <a:srgbClr val="4472C4">
                  <a:lumMod val="50000"/>
                </a:srgbClr>
              </a:solidFill>
              <a:effectLst/>
              <a:uLnTx/>
              <a:uFillTx/>
              <a:latin typeface="ＭＳ Ｐゴシック"/>
              <a:ea typeface="ＭＳ Ｐゴシック"/>
              <a:cs typeface="+mn-cs"/>
            </a:endParaRPr>
          </a:p>
        </p:txBody>
      </p:sp>
      <p:cxnSp>
        <p:nvCxnSpPr>
          <p:cNvPr id="7" name="直線コネクタ 6">
            <a:extLst>
              <a:ext uri="{FF2B5EF4-FFF2-40B4-BE49-F238E27FC236}">
                <a16:creationId xmlns:a16="http://schemas.microsoft.com/office/drawing/2014/main" id="{EB353415-6480-E1C9-251D-0ACF08AFF542}"/>
              </a:ext>
            </a:extLst>
          </p:cNvPr>
          <p:cNvCxnSpPr>
            <a:cxnSpLocks/>
          </p:cNvCxnSpPr>
          <p:nvPr/>
        </p:nvCxnSpPr>
        <p:spPr>
          <a:xfrm flipV="1">
            <a:off x="318402" y="2689257"/>
            <a:ext cx="7916808" cy="14766"/>
          </a:xfrm>
          <a:prstGeom prst="line">
            <a:avLst/>
          </a:prstGeom>
          <a:ln w="12700"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図 8" descr="タイムライン&#10;&#10;AI 生成コンテンツは誤りを含む可能性があります。">
            <a:extLst>
              <a:ext uri="{FF2B5EF4-FFF2-40B4-BE49-F238E27FC236}">
                <a16:creationId xmlns:a16="http://schemas.microsoft.com/office/drawing/2014/main" id="{AA9A783E-D589-1CCF-8E4E-4F1CC1FD9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36" y="2849127"/>
            <a:ext cx="8868229" cy="3874715"/>
          </a:xfrm>
          <a:prstGeom prst="rect">
            <a:avLst/>
          </a:prstGeom>
        </p:spPr>
      </p:pic>
    </p:spTree>
    <p:extLst>
      <p:ext uri="{BB962C8B-B14F-4D97-AF65-F5344CB8AC3E}">
        <p14:creationId xmlns:p14="http://schemas.microsoft.com/office/powerpoint/2010/main" val="3466000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10195C-CDB1-328E-9486-DD1FF655E7AC}"/>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90750388-EBA9-FAEB-77F3-8012B239E3F4}"/>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EE8EC4-4D37-70AE-282B-6EC7ED0F519F}"/>
              </a:ext>
            </a:extLst>
          </p:cNvPr>
          <p:cNvSpPr>
            <a:spLocks noGrp="1"/>
          </p:cNvSpPr>
          <p:nvPr>
            <p:ph type="sldNum" sz="quarter" idx="12"/>
          </p:nvPr>
        </p:nvSpPr>
        <p:spPr/>
        <p:txBody>
          <a:bodyPr/>
          <a:lstStyle/>
          <a:p>
            <a:fld id="{C8627A51-6854-41F8-9D06-CD9D42A6C7B0}" type="slidenum">
              <a:rPr kumimoji="1" lang="ja-JP" altLang="en-US" smtClean="0"/>
              <a:t>7</a:t>
            </a:fld>
            <a:endParaRPr kumimoji="1" lang="ja-JP" altLang="en-US"/>
          </a:p>
        </p:txBody>
      </p:sp>
      <p:pic>
        <p:nvPicPr>
          <p:cNvPr id="5" name="図 4">
            <a:extLst>
              <a:ext uri="{FF2B5EF4-FFF2-40B4-BE49-F238E27FC236}">
                <a16:creationId xmlns:a16="http://schemas.microsoft.com/office/drawing/2014/main" id="{091E683C-8E8B-FBCE-855C-C4F327914016}"/>
              </a:ext>
            </a:extLst>
          </p:cNvPr>
          <p:cNvPicPr>
            <a:picLocks noChangeAspect="1"/>
          </p:cNvPicPr>
          <p:nvPr/>
        </p:nvPicPr>
        <p:blipFill>
          <a:blip r:embed="rId2"/>
          <a:stretch>
            <a:fillRect/>
          </a:stretch>
        </p:blipFill>
        <p:spPr>
          <a:xfrm>
            <a:off x="201425" y="626446"/>
            <a:ext cx="8928484" cy="5956916"/>
          </a:xfrm>
          <a:prstGeom prst="rect">
            <a:avLst/>
          </a:prstGeom>
        </p:spPr>
      </p:pic>
    </p:spTree>
    <p:extLst>
      <p:ext uri="{BB962C8B-B14F-4D97-AF65-F5344CB8AC3E}">
        <p14:creationId xmlns:p14="http://schemas.microsoft.com/office/powerpoint/2010/main" val="292964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5252" y="5461629"/>
            <a:ext cx="1462116" cy="1044025"/>
          </a:xfrm>
          <a:prstGeom prst="rect">
            <a:avLst/>
          </a:prstGeom>
        </p:spPr>
      </p:pic>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814" y="4790732"/>
            <a:ext cx="1003227" cy="749808"/>
          </a:xfrm>
          <a:prstGeom prst="rect">
            <a:avLst/>
          </a:prstGeom>
        </p:spPr>
      </p:pic>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1774" y="5093127"/>
            <a:ext cx="2617037" cy="1576233"/>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6395" y="3180761"/>
            <a:ext cx="1700030" cy="1285387"/>
          </a:xfrm>
          <a:prstGeom prst="rect">
            <a:avLst/>
          </a:prstGeom>
        </p:spPr>
      </p:pic>
      <p:sp>
        <p:nvSpPr>
          <p:cNvPr id="5" name="テキスト ボックス 4"/>
          <p:cNvSpPr txBox="1"/>
          <p:nvPr/>
        </p:nvSpPr>
        <p:spPr>
          <a:xfrm>
            <a:off x="1092387" y="1416956"/>
            <a:ext cx="7872101" cy="954107"/>
          </a:xfrm>
          <a:prstGeom prst="rect">
            <a:avLst/>
          </a:prstGeom>
          <a:noFill/>
        </p:spPr>
        <p:txBody>
          <a:bodyPr wrap="square" rtlCol="0">
            <a:spAutoFit/>
          </a:bodyPr>
          <a:lstStyle/>
          <a:p>
            <a:r>
              <a:rPr lang="ja-JP" altLang="en-US" sz="2800" b="1" dirty="0">
                <a:latin typeface="+mn-ea"/>
              </a:rPr>
              <a:t>平成</a:t>
            </a:r>
            <a:r>
              <a:rPr lang="en-US" altLang="ja-JP" sz="2800" b="1" dirty="0">
                <a:latin typeface="+mn-ea"/>
              </a:rPr>
              <a:t>24</a:t>
            </a:r>
            <a:r>
              <a:rPr lang="ja-JP" altLang="en-US" sz="2800" b="1" dirty="0">
                <a:latin typeface="+mn-ea"/>
              </a:rPr>
              <a:t>年</a:t>
            </a:r>
            <a:r>
              <a:rPr lang="en-US" altLang="ja-JP" sz="2800" b="1" dirty="0">
                <a:latin typeface="+mn-ea"/>
              </a:rPr>
              <a:t>12</a:t>
            </a:r>
            <a:r>
              <a:rPr lang="ja-JP" altLang="en-US" sz="2800" b="1" dirty="0">
                <a:latin typeface="+mn-ea"/>
              </a:rPr>
              <a:t>月、山梨県の弁当屋が調理した</a:t>
            </a:r>
            <a:r>
              <a:rPr lang="ja-JP" altLang="en-US" sz="2800" b="1" u="sng" dirty="0">
                <a:solidFill>
                  <a:srgbClr val="FF0000"/>
                </a:solidFill>
                <a:latin typeface="+mn-ea"/>
              </a:rPr>
              <a:t>事業所弁当</a:t>
            </a:r>
            <a:r>
              <a:rPr lang="ja-JP" altLang="en-US" sz="2800" b="1" dirty="0">
                <a:latin typeface="+mn-ea"/>
              </a:rPr>
              <a:t>（</a:t>
            </a:r>
            <a:r>
              <a:rPr lang="en-US" altLang="ja-JP" sz="2800" b="1" dirty="0">
                <a:solidFill>
                  <a:srgbClr val="FF0000"/>
                </a:solidFill>
                <a:latin typeface="+mn-ea"/>
              </a:rPr>
              <a:t>12</a:t>
            </a:r>
            <a:r>
              <a:rPr lang="ja-JP" altLang="en-US" sz="2800" b="1" dirty="0">
                <a:solidFill>
                  <a:srgbClr val="FF0000"/>
                </a:solidFill>
                <a:latin typeface="+mn-ea"/>
              </a:rPr>
              <a:t>月</a:t>
            </a:r>
            <a:r>
              <a:rPr lang="en-US" altLang="ja-JP" sz="2800" b="1" dirty="0">
                <a:solidFill>
                  <a:srgbClr val="FF0000"/>
                </a:solidFill>
                <a:latin typeface="+mn-ea"/>
              </a:rPr>
              <a:t>11</a:t>
            </a:r>
            <a:r>
              <a:rPr lang="ja-JP" altLang="en-US" sz="2800" b="1" dirty="0">
                <a:solidFill>
                  <a:srgbClr val="FF0000"/>
                </a:solidFill>
                <a:latin typeface="+mn-ea"/>
              </a:rPr>
              <a:t>日、</a:t>
            </a:r>
            <a:r>
              <a:rPr lang="en-US" altLang="ja-JP" sz="2800" b="1" dirty="0">
                <a:solidFill>
                  <a:srgbClr val="FF0000"/>
                </a:solidFill>
                <a:latin typeface="+mn-ea"/>
              </a:rPr>
              <a:t>12</a:t>
            </a:r>
            <a:r>
              <a:rPr lang="ja-JP" altLang="en-US" sz="2800" b="1" dirty="0">
                <a:solidFill>
                  <a:srgbClr val="FF0000"/>
                </a:solidFill>
                <a:latin typeface="+mn-ea"/>
              </a:rPr>
              <a:t>日の</a:t>
            </a:r>
            <a:r>
              <a:rPr lang="ja-JP" altLang="en-US" sz="2800" b="1" u="sng" dirty="0">
                <a:solidFill>
                  <a:srgbClr val="FF0000"/>
                </a:solidFill>
                <a:latin typeface="+mn-ea"/>
              </a:rPr>
              <a:t>２日分</a:t>
            </a:r>
            <a:r>
              <a:rPr lang="ja-JP" altLang="en-US" sz="2800" b="1" dirty="0">
                <a:latin typeface="+mn-ea"/>
              </a:rPr>
              <a:t>）で</a:t>
            </a:r>
            <a:r>
              <a:rPr lang="en-US" altLang="ja-JP" sz="2800" u="sng" dirty="0">
                <a:solidFill>
                  <a:srgbClr val="FF0000"/>
                </a:solidFill>
                <a:latin typeface="HGP創英角ｺﾞｼｯｸUB" panose="020B0900000000000000" pitchFamily="50" charset="-128"/>
                <a:ea typeface="HGP創英角ｺﾞｼｯｸUB" panose="020B0900000000000000" pitchFamily="50" charset="-128"/>
              </a:rPr>
              <a:t>1,422</a:t>
            </a:r>
            <a:r>
              <a:rPr lang="ja-JP" altLang="en-US" sz="2800" u="sng" dirty="0">
                <a:solidFill>
                  <a:srgbClr val="FF0000"/>
                </a:solidFill>
                <a:latin typeface="HGP創英角ｺﾞｼｯｸUB" panose="020B0900000000000000" pitchFamily="50" charset="-128"/>
                <a:ea typeface="HGP創英角ｺﾞｼｯｸUB" panose="020B0900000000000000" pitchFamily="50" charset="-128"/>
              </a:rPr>
              <a:t>人</a:t>
            </a:r>
            <a:r>
              <a:rPr lang="ja-JP" altLang="en-US" sz="2800" b="1" dirty="0">
                <a:latin typeface="+mn-ea"/>
              </a:rPr>
              <a:t>が発症</a:t>
            </a:r>
            <a:endParaRPr kumimoji="1" lang="ja-JP" altLang="en-US" sz="2800" b="1" dirty="0">
              <a:latin typeface="+mn-ea"/>
            </a:endParaRPr>
          </a:p>
        </p:txBody>
      </p:sp>
      <p:sp>
        <p:nvSpPr>
          <p:cNvPr id="3" name="タイトル 2"/>
          <p:cNvSpPr>
            <a:spLocks noGrp="1"/>
          </p:cNvSpPr>
          <p:nvPr>
            <p:ph type="title"/>
          </p:nvPr>
        </p:nvSpPr>
        <p:spPr>
          <a:xfrm>
            <a:off x="-536295" y="817090"/>
            <a:ext cx="4176464" cy="588644"/>
          </a:xfrm>
          <a:noFill/>
        </p:spPr>
        <p:txBody>
          <a:bodyPr>
            <a:noAutofit/>
          </a:bodyPr>
          <a:lstStyle/>
          <a:p>
            <a:r>
              <a:rPr kumimoji="1" lang="ja-JP" altLang="en-US" sz="3200" dirty="0">
                <a:solidFill>
                  <a:srgbClr val="002060"/>
                </a:solidFill>
                <a:latin typeface="HGP創英角ﾎﾟｯﾌﾟ体" panose="040B0A00000000000000" pitchFamily="50" charset="-128"/>
                <a:ea typeface="HGP創英角ﾎﾟｯﾌﾟ体" panose="040B0A00000000000000" pitchFamily="50" charset="-128"/>
              </a:rPr>
              <a:t>（１）ノロウイルス</a:t>
            </a:r>
          </a:p>
        </p:txBody>
      </p:sp>
      <p:sp>
        <p:nvSpPr>
          <p:cNvPr id="7" name="テキスト ボックス 6"/>
          <p:cNvSpPr txBox="1"/>
          <p:nvPr/>
        </p:nvSpPr>
        <p:spPr>
          <a:xfrm>
            <a:off x="189576" y="1567443"/>
            <a:ext cx="902811" cy="523220"/>
          </a:xfrm>
          <a:prstGeom prst="rect">
            <a:avLst/>
          </a:prstGeom>
          <a:solidFill>
            <a:schemeClr val="bg1"/>
          </a:solidFill>
          <a:ln w="38100">
            <a:solidFill>
              <a:srgbClr val="0000CC"/>
            </a:solidFill>
          </a:ln>
        </p:spPr>
        <p:txBody>
          <a:bodyPr wrap="none" rtlCol="0">
            <a:spAutoFit/>
          </a:bodyPr>
          <a:lstStyle/>
          <a:p>
            <a:r>
              <a:rPr lang="ja-JP" altLang="en-US" sz="2800" dirty="0">
                <a:solidFill>
                  <a:srgbClr val="0000CC"/>
                </a:solidFill>
              </a:rPr>
              <a:t>事例</a:t>
            </a:r>
            <a:endParaRPr kumimoji="1" lang="ja-JP" altLang="en-US" sz="2800" dirty="0">
              <a:solidFill>
                <a:srgbClr val="0000CC"/>
              </a:solidFill>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126" y="3520802"/>
            <a:ext cx="949325" cy="1788779"/>
          </a:xfrm>
          <a:prstGeom prst="rect">
            <a:avLst/>
          </a:prstGeom>
        </p:spPr>
      </p:pic>
      <p:sp>
        <p:nvSpPr>
          <p:cNvPr id="14" name="角丸四角形 13"/>
          <p:cNvSpPr/>
          <p:nvPr/>
        </p:nvSpPr>
        <p:spPr bwMode="auto">
          <a:xfrm>
            <a:off x="137786" y="2511682"/>
            <a:ext cx="2108605" cy="4157678"/>
          </a:xfrm>
          <a:prstGeom prst="roundRect">
            <a:avLst/>
          </a:prstGeom>
          <a:noFill/>
          <a:ln w="571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ahoma" pitchFamily="34" charset="0"/>
                <a:ea typeface="ＭＳ Ｐゴシック" pitchFamily="50" charset="-128"/>
              </a:rPr>
              <a:t>調理員</a:t>
            </a:r>
            <a:r>
              <a:rPr kumimoji="1" lang="en-US" altLang="ja-JP" sz="2000" b="1" i="0" u="none" strike="noStrike" cap="none" normalizeH="0" baseline="0" dirty="0">
                <a:ln>
                  <a:noFill/>
                </a:ln>
                <a:solidFill>
                  <a:schemeClr val="tx1"/>
                </a:solidFill>
                <a:effectLst/>
                <a:latin typeface="Tahoma" pitchFamily="34" charset="0"/>
                <a:ea typeface="ＭＳ Ｐゴシック" pitchFamily="50" charset="-128"/>
              </a:rPr>
              <a:t>A</a:t>
            </a:r>
            <a:r>
              <a:rPr kumimoji="1" lang="ja-JP" altLang="en-US" sz="2000" b="1" i="0" u="none" strike="noStrike" cap="none" normalizeH="0" baseline="0" dirty="0">
                <a:ln>
                  <a:noFill/>
                </a:ln>
                <a:solidFill>
                  <a:schemeClr val="tx1"/>
                </a:solidFill>
                <a:effectLst/>
                <a:latin typeface="Tahoma" pitchFamily="34" charset="0"/>
                <a:ea typeface="ＭＳ Ｐゴシック" pitchFamily="50" charset="-128"/>
              </a:rPr>
              <a:t>が</a:t>
            </a:r>
            <a:endParaRPr kumimoji="1" lang="en-US" altLang="ja-JP" sz="2000" b="1"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ahoma" pitchFamily="34" charset="0"/>
                <a:ea typeface="ＭＳ Ｐゴシック" pitchFamily="50" charset="-128"/>
              </a:rPr>
              <a:t>１１日朝から</a:t>
            </a:r>
            <a:endParaRPr kumimoji="1" lang="en-US" altLang="ja-JP" sz="2000" b="1"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sng" strike="noStrike" cap="none" normalizeH="0" baseline="0" dirty="0">
                <a:ln>
                  <a:noFill/>
                </a:ln>
                <a:solidFill>
                  <a:srgbClr val="FF0000"/>
                </a:solidFill>
                <a:effectLst/>
                <a:latin typeface="Tahoma" pitchFamily="34" charset="0"/>
                <a:ea typeface="ＭＳ Ｐゴシック" pitchFamily="50" charset="-128"/>
              </a:rPr>
              <a:t>下痢</a:t>
            </a:r>
            <a:r>
              <a:rPr kumimoji="1" lang="ja-JP" altLang="en-US" sz="2000" b="1" i="0" u="none" strike="noStrike" cap="none" normalizeH="0" baseline="0" dirty="0">
                <a:ln>
                  <a:noFill/>
                </a:ln>
                <a:solidFill>
                  <a:schemeClr val="tx1"/>
                </a:solidFill>
                <a:effectLst/>
                <a:latin typeface="Tahoma" pitchFamily="34" charset="0"/>
                <a:ea typeface="ＭＳ Ｐゴシック" pitchFamily="50" charset="-128"/>
              </a:rPr>
              <a:t>を発症</a:t>
            </a:r>
          </a:p>
        </p:txBody>
      </p:sp>
      <p:sp>
        <p:nvSpPr>
          <p:cNvPr id="10" name="右矢印 9"/>
          <p:cNvSpPr/>
          <p:nvPr/>
        </p:nvSpPr>
        <p:spPr>
          <a:xfrm>
            <a:off x="2268035" y="2934788"/>
            <a:ext cx="446781" cy="710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bwMode="auto">
          <a:xfrm>
            <a:off x="2726353" y="2644928"/>
            <a:ext cx="3353874" cy="1946653"/>
          </a:xfrm>
          <a:prstGeom prst="roundRect">
            <a:avLst/>
          </a:prstGeom>
          <a:noFill/>
          <a:ln w="571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ahoma" pitchFamily="34" charset="0"/>
                <a:ea typeface="ＭＳ Ｐゴシック" pitchFamily="50" charset="-128"/>
              </a:rPr>
              <a:t>調理員</a:t>
            </a:r>
            <a:r>
              <a:rPr kumimoji="1" lang="en-US" altLang="ja-JP" sz="2000" b="1" i="0" u="none" strike="noStrike" cap="none" normalizeH="0" baseline="0" dirty="0">
                <a:ln>
                  <a:noFill/>
                </a:ln>
                <a:solidFill>
                  <a:schemeClr val="tx1"/>
                </a:solidFill>
                <a:effectLst/>
                <a:latin typeface="Tahoma" pitchFamily="34" charset="0"/>
                <a:ea typeface="ＭＳ Ｐゴシック" pitchFamily="50" charset="-128"/>
              </a:rPr>
              <a:t>A</a:t>
            </a:r>
            <a:r>
              <a:rPr kumimoji="1" lang="ja-JP" altLang="en-US" sz="2000" b="1" i="0" u="none" strike="noStrike" cap="none" normalizeH="0" baseline="0" dirty="0">
                <a:ln>
                  <a:noFill/>
                </a:ln>
                <a:solidFill>
                  <a:schemeClr val="tx1"/>
                </a:solidFill>
                <a:effectLst/>
                <a:latin typeface="Tahoma" pitchFamily="34" charset="0"/>
                <a:ea typeface="ＭＳ Ｐゴシック" pitchFamily="50" charset="-128"/>
              </a:rPr>
              <a:t>は症状を</a:t>
            </a:r>
            <a:r>
              <a:rPr kumimoji="1" lang="ja-JP" altLang="en-US" sz="2000" b="1" i="0" u="sng" strike="noStrike" cap="none" normalizeH="0" baseline="0" dirty="0">
                <a:ln>
                  <a:noFill/>
                </a:ln>
                <a:solidFill>
                  <a:srgbClr val="FF0000"/>
                </a:solidFill>
                <a:effectLst/>
                <a:latin typeface="Tahoma" pitchFamily="34" charset="0"/>
                <a:ea typeface="ＭＳ Ｐゴシック" pitchFamily="50" charset="-128"/>
              </a:rPr>
              <a:t>申し出ず</a:t>
            </a:r>
            <a:endParaRPr kumimoji="1" lang="en-US" altLang="ja-JP" sz="2000" b="1" i="0" u="sng" strike="noStrike" cap="none" normalizeH="0" baseline="0" dirty="0">
              <a:ln>
                <a:noFill/>
              </a:ln>
              <a:solidFill>
                <a:srgbClr val="FF0000"/>
              </a:solidFill>
              <a:effectLst/>
              <a:latin typeface="Tahoma"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sng" strike="noStrike" cap="none" normalizeH="0" baseline="0" dirty="0">
                <a:ln>
                  <a:noFill/>
                </a:ln>
                <a:solidFill>
                  <a:srgbClr val="FF0000"/>
                </a:solidFill>
                <a:effectLst/>
                <a:latin typeface="Tahoma" pitchFamily="34" charset="0"/>
                <a:ea typeface="ＭＳ Ｐゴシック" pitchFamily="50" charset="-128"/>
              </a:rPr>
              <a:t>に調理</a:t>
            </a:r>
            <a:endParaRPr kumimoji="1" lang="en-US" altLang="ja-JP" sz="2000" b="1" i="0" u="sng" strike="noStrike" cap="none" normalizeH="0" baseline="0" dirty="0">
              <a:ln>
                <a:noFill/>
              </a:ln>
              <a:solidFill>
                <a:srgbClr val="FF0000"/>
              </a:solidFill>
              <a:effectLst/>
              <a:latin typeface="Tahoma"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Tahoma" pitchFamily="34" charset="0"/>
                <a:ea typeface="ＭＳ Ｐゴシック" pitchFamily="50" charset="-128"/>
              </a:rPr>
              <a:t>（作業中、複数回</a:t>
            </a:r>
            <a:endParaRPr kumimoji="1" lang="en-US" altLang="ja-JP" sz="1600" b="1"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Tahoma" pitchFamily="34" charset="0"/>
                <a:ea typeface="ＭＳ Ｐゴシック" pitchFamily="50" charset="-128"/>
              </a:rPr>
              <a:t>トイレ使用）</a:t>
            </a:r>
            <a:endParaRPr kumimoji="1" lang="en-US" altLang="ja-JP" sz="1600" b="1"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Tahoma" pitchFamily="34" charset="0"/>
                <a:ea typeface="ＭＳ Ｐゴシック" pitchFamily="50" charset="-128"/>
              </a:rPr>
              <a:t>⇒</a:t>
            </a:r>
            <a:r>
              <a:rPr kumimoji="1" lang="ja-JP" altLang="en-US" sz="1600" b="1" i="0" u="sng" strike="noStrike" cap="none" normalizeH="0" baseline="0" dirty="0">
                <a:ln>
                  <a:noFill/>
                </a:ln>
                <a:solidFill>
                  <a:srgbClr val="FF0000"/>
                </a:solidFill>
                <a:effectLst/>
                <a:latin typeface="Tahoma" pitchFamily="34" charset="0"/>
                <a:ea typeface="ＭＳ Ｐゴシック" pitchFamily="50" charset="-128"/>
              </a:rPr>
              <a:t>翌１２日欠勤</a:t>
            </a:r>
          </a:p>
        </p:txBody>
      </p:sp>
      <p:sp>
        <p:nvSpPr>
          <p:cNvPr id="19" name="角丸四角形 18"/>
          <p:cNvSpPr/>
          <p:nvPr/>
        </p:nvSpPr>
        <p:spPr bwMode="auto">
          <a:xfrm>
            <a:off x="2645745" y="4924505"/>
            <a:ext cx="3404734" cy="1744855"/>
          </a:xfrm>
          <a:prstGeom prst="roundRect">
            <a:avLst/>
          </a:prstGeom>
          <a:noFill/>
          <a:ln w="571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ahoma" pitchFamily="34" charset="0"/>
                <a:ea typeface="ＭＳ Ｐゴシック" pitchFamily="50" charset="-128"/>
              </a:rPr>
              <a:t>ノロウイルスが</a:t>
            </a:r>
            <a:r>
              <a:rPr kumimoji="1" lang="ja-JP" altLang="en-US" sz="2000" b="1" i="0" u="sng" strike="noStrike" cap="none" normalizeH="0" baseline="0" dirty="0">
                <a:ln>
                  <a:noFill/>
                </a:ln>
                <a:solidFill>
                  <a:srgbClr val="FF0000"/>
                </a:solidFill>
                <a:effectLst/>
                <a:latin typeface="Tahoma" pitchFamily="34" charset="0"/>
                <a:ea typeface="ＭＳ Ｐゴシック" pitchFamily="50" charset="-128"/>
              </a:rPr>
              <a:t>トイレ</a:t>
            </a:r>
            <a:r>
              <a:rPr lang="ja-JP" altLang="en-US" sz="2000" b="1" u="sng" dirty="0">
                <a:solidFill>
                  <a:srgbClr val="FF0000"/>
                </a:solidFill>
                <a:latin typeface="Tahoma" pitchFamily="34" charset="0"/>
                <a:ea typeface="ＭＳ Ｐゴシック" pitchFamily="50" charset="-128"/>
              </a:rPr>
              <a:t>を介し</a:t>
            </a:r>
            <a:endParaRPr lang="en-US" altLang="ja-JP" sz="2000" b="1" u="sng" dirty="0">
              <a:solidFill>
                <a:srgbClr val="FF0000"/>
              </a:solidFill>
              <a:latin typeface="Tahoma"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b="1" dirty="0">
                <a:latin typeface="Tahoma" pitchFamily="34" charset="0"/>
                <a:ea typeface="ＭＳ Ｐゴシック" pitchFamily="50" charset="-128"/>
              </a:rPr>
              <a:t>他の調理員の</a:t>
            </a:r>
            <a:endParaRPr lang="en-US" altLang="ja-JP" sz="2000" b="1" dirty="0">
              <a:latin typeface="Tahoma"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b="1" dirty="0">
                <a:latin typeface="Tahoma" pitchFamily="34" charset="0"/>
                <a:ea typeface="ＭＳ Ｐゴシック" pitchFamily="50" charset="-128"/>
              </a:rPr>
              <a:t>手に付着</a:t>
            </a:r>
            <a:endParaRPr lang="en-US" altLang="ja-JP" sz="2000" b="1" dirty="0">
              <a:latin typeface="Tahoma"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11" name="下矢印 10"/>
          <p:cNvSpPr/>
          <p:nvPr/>
        </p:nvSpPr>
        <p:spPr>
          <a:xfrm>
            <a:off x="4052977" y="4587667"/>
            <a:ext cx="864096" cy="353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6116605" y="2866920"/>
            <a:ext cx="395670" cy="653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6090320" y="5710122"/>
            <a:ext cx="432048" cy="653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bwMode="auto">
          <a:xfrm>
            <a:off x="6548652" y="2494363"/>
            <a:ext cx="2415836" cy="4174997"/>
          </a:xfrm>
          <a:prstGeom prst="roundRect">
            <a:avLst>
              <a:gd name="adj" fmla="val 10142"/>
            </a:avLst>
          </a:prstGeom>
          <a:noFill/>
          <a:ln w="571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ahoma" pitchFamily="34" charset="0"/>
                <a:ea typeface="ＭＳ Ｐゴシック" pitchFamily="50" charset="-128"/>
              </a:rPr>
              <a:t>ノロウイルスが</a:t>
            </a:r>
            <a:endParaRPr kumimoji="1" lang="en-US" altLang="ja-JP" sz="2000" b="1"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ahoma" pitchFamily="34" charset="0"/>
                <a:ea typeface="ＭＳ Ｐゴシック" pitchFamily="50" charset="-128"/>
              </a:rPr>
              <a:t>調理員</a:t>
            </a:r>
            <a:r>
              <a:rPr kumimoji="1" lang="en-US" altLang="ja-JP" sz="2000" b="1" i="0" u="none" strike="noStrike" cap="none" normalizeH="0" baseline="0" dirty="0">
                <a:ln>
                  <a:noFill/>
                </a:ln>
                <a:solidFill>
                  <a:schemeClr val="tx1"/>
                </a:solidFill>
                <a:effectLst/>
                <a:latin typeface="Tahoma" pitchFamily="34" charset="0"/>
                <a:ea typeface="ＭＳ Ｐゴシック" pitchFamily="50" charset="-128"/>
              </a:rPr>
              <a:t>A</a:t>
            </a:r>
            <a:r>
              <a:rPr kumimoji="1" lang="ja-JP" altLang="en-US" sz="2000" b="1" i="0" u="none" strike="noStrike" cap="none" normalizeH="0" baseline="0" dirty="0">
                <a:ln>
                  <a:noFill/>
                </a:ln>
                <a:solidFill>
                  <a:schemeClr val="tx1"/>
                </a:solidFill>
                <a:effectLst/>
                <a:latin typeface="Tahoma" pitchFamily="34" charset="0"/>
                <a:ea typeface="ＭＳ Ｐゴシック" pitchFamily="50" charset="-128"/>
              </a:rPr>
              <a:t>と他の</a:t>
            </a:r>
            <a:endParaRPr kumimoji="1" lang="en-US" altLang="ja-JP" sz="2000" b="1"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ahoma" pitchFamily="34" charset="0"/>
                <a:ea typeface="ＭＳ Ｐゴシック" pitchFamily="50" charset="-128"/>
              </a:rPr>
              <a:t>調理員の</a:t>
            </a:r>
            <a:r>
              <a:rPr kumimoji="1" lang="ja-JP" altLang="en-US" sz="2000" b="1" i="0" u="sng" strike="noStrike" cap="none" normalizeH="0" baseline="0" dirty="0">
                <a:ln>
                  <a:noFill/>
                </a:ln>
                <a:solidFill>
                  <a:srgbClr val="FF0000"/>
                </a:solidFill>
                <a:effectLst/>
                <a:latin typeface="Tahoma" pitchFamily="34" charset="0"/>
                <a:ea typeface="ＭＳ Ｐゴシック" pitchFamily="50" charset="-128"/>
              </a:rPr>
              <a:t>手から</a:t>
            </a:r>
            <a:endParaRPr kumimoji="1" lang="en-US" altLang="ja-JP" sz="2000" b="1" i="0" u="sng" strike="noStrike" cap="none" normalizeH="0" baseline="0" dirty="0">
              <a:ln>
                <a:noFill/>
              </a:ln>
              <a:solidFill>
                <a:srgbClr val="FF0000"/>
              </a:solidFill>
              <a:effectLst/>
              <a:latin typeface="Tahoma"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sng" strike="noStrike" cap="none" normalizeH="0" baseline="0" dirty="0">
                <a:ln>
                  <a:noFill/>
                </a:ln>
                <a:solidFill>
                  <a:srgbClr val="FF0000"/>
                </a:solidFill>
                <a:effectLst/>
                <a:latin typeface="Tahoma" pitchFamily="34" charset="0"/>
                <a:ea typeface="ＭＳ Ｐゴシック" pitchFamily="50" charset="-128"/>
              </a:rPr>
              <a:t>弁当を汚染</a:t>
            </a:r>
          </a:p>
        </p:txBody>
      </p:sp>
      <p:sp>
        <p:nvSpPr>
          <p:cNvPr id="12" name="テキスト ボックス 11"/>
          <p:cNvSpPr txBox="1"/>
          <p:nvPr/>
        </p:nvSpPr>
        <p:spPr>
          <a:xfrm>
            <a:off x="2751194" y="2334655"/>
            <a:ext cx="1301783" cy="400110"/>
          </a:xfrm>
          <a:prstGeom prst="rect">
            <a:avLst/>
          </a:prstGeom>
          <a:solidFill>
            <a:schemeClr val="tx1"/>
          </a:solidFill>
          <a:ln>
            <a:solidFill>
              <a:schemeClr val="tx1"/>
            </a:solidFill>
          </a:ln>
        </p:spPr>
        <p:txBody>
          <a:bodyPr wrap="square" rtlCol="0" anchor="ctr" anchorCtr="1">
            <a:spAutoFit/>
          </a:bodyPr>
          <a:lstStyle/>
          <a:p>
            <a:r>
              <a:rPr kumimoji="1" lang="ja-JP" altLang="en-US" sz="2000" dirty="0">
                <a:solidFill>
                  <a:srgbClr val="FFFF00"/>
                </a:solidFill>
              </a:rPr>
              <a:t>問題点①</a:t>
            </a:r>
          </a:p>
        </p:txBody>
      </p:sp>
      <p:sp>
        <p:nvSpPr>
          <p:cNvPr id="24" name="テキスト ボックス 23"/>
          <p:cNvSpPr txBox="1"/>
          <p:nvPr/>
        </p:nvSpPr>
        <p:spPr>
          <a:xfrm>
            <a:off x="2751193" y="4637747"/>
            <a:ext cx="1301783" cy="400110"/>
          </a:xfrm>
          <a:prstGeom prst="rect">
            <a:avLst/>
          </a:prstGeom>
          <a:solidFill>
            <a:schemeClr val="tx1"/>
          </a:solidFill>
        </p:spPr>
        <p:txBody>
          <a:bodyPr wrap="square" rtlCol="0" anchor="ctr" anchorCtr="1">
            <a:spAutoFit/>
          </a:bodyPr>
          <a:lstStyle/>
          <a:p>
            <a:r>
              <a:rPr kumimoji="1" lang="ja-JP" altLang="en-US" sz="2000" dirty="0">
                <a:solidFill>
                  <a:srgbClr val="FFFF00"/>
                </a:solidFill>
              </a:rPr>
              <a:t>問題点②</a:t>
            </a:r>
          </a:p>
        </p:txBody>
      </p:sp>
      <p:sp>
        <p:nvSpPr>
          <p:cNvPr id="31" name="爆発 1 30"/>
          <p:cNvSpPr/>
          <p:nvPr/>
        </p:nvSpPr>
        <p:spPr>
          <a:xfrm>
            <a:off x="6637635" y="4254129"/>
            <a:ext cx="1800200" cy="897929"/>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4" name="図 1023"/>
          <p:cNvPicPr>
            <a:picLocks noChangeAspect="1"/>
          </p:cNvPicPr>
          <p:nvPr/>
        </p:nvPicPr>
        <p:blipFill>
          <a:blip r:embed="rId7"/>
          <a:stretch>
            <a:fillRect/>
          </a:stretch>
        </p:blipFill>
        <p:spPr>
          <a:xfrm>
            <a:off x="7066164" y="4510856"/>
            <a:ext cx="1015574" cy="429306"/>
          </a:xfrm>
          <a:prstGeom prst="rect">
            <a:avLst/>
          </a:prstGeom>
        </p:spPr>
      </p:pic>
      <p:sp>
        <p:nvSpPr>
          <p:cNvPr id="27" name="タイトル 1"/>
          <p:cNvSpPr txBox="1">
            <a:spLocks/>
          </p:cNvSpPr>
          <p:nvPr/>
        </p:nvSpPr>
        <p:spPr>
          <a:xfrm>
            <a:off x="179512" y="125760"/>
            <a:ext cx="8964488" cy="6389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u="sng" dirty="0">
                <a:solidFill>
                  <a:srgbClr val="009900"/>
                </a:solidFill>
                <a:latin typeface="HGP創英角ﾎﾟｯﾌﾟ体" panose="040B0A00000000000000" pitchFamily="50" charset="-128"/>
                <a:ea typeface="HGP創英角ﾎﾟｯﾌﾟ体" panose="040B0A00000000000000" pitchFamily="50" charset="-128"/>
              </a:rPr>
              <a:t>主な食中毒菌・ウイルスの予防法</a:t>
            </a:r>
          </a:p>
        </p:txBody>
      </p:sp>
      <p:sp>
        <p:nvSpPr>
          <p:cNvPr id="2" name="四角形吹き出し 1"/>
          <p:cNvSpPr/>
          <p:nvPr/>
        </p:nvSpPr>
        <p:spPr>
          <a:xfrm>
            <a:off x="251520" y="5710121"/>
            <a:ext cx="1863884" cy="795533"/>
          </a:xfrm>
          <a:prstGeom prst="wedgeRectCallout">
            <a:avLst>
              <a:gd name="adj1" fmla="val 1583"/>
              <a:gd name="adj2" fmla="val -1381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ノロウイルス感染が後日判明</a:t>
            </a:r>
          </a:p>
        </p:txBody>
      </p:sp>
      <p:sp>
        <p:nvSpPr>
          <p:cNvPr id="6" name="スライド番号プレースホルダー 5"/>
          <p:cNvSpPr>
            <a:spLocks noGrp="1"/>
          </p:cNvSpPr>
          <p:nvPr>
            <p:ph type="sldNum" sz="quarter" idx="12"/>
          </p:nvPr>
        </p:nvSpPr>
        <p:spPr/>
        <p:txBody>
          <a:bodyPr/>
          <a:lstStyle/>
          <a:p>
            <a:fld id="{C8627A51-6854-41F8-9D06-CD9D42A6C7B0}" type="slidenum">
              <a:rPr kumimoji="1" lang="ja-JP" altLang="en-US" smtClean="0"/>
              <a:t>8</a:t>
            </a:fld>
            <a:endParaRPr kumimoji="1" lang="ja-JP" altLang="en-US"/>
          </a:p>
        </p:txBody>
      </p:sp>
    </p:spTree>
    <p:extLst>
      <p:ext uri="{BB962C8B-B14F-4D97-AF65-F5344CB8AC3E}">
        <p14:creationId xmlns:p14="http://schemas.microsoft.com/office/powerpoint/2010/main" val="269937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241" y="-19263"/>
            <a:ext cx="8229600" cy="1143000"/>
          </a:xfrm>
          <a:ln>
            <a:noFill/>
          </a:ln>
        </p:spPr>
        <p:txBody>
          <a:bodyPr>
            <a:noAutofit/>
          </a:bodyPr>
          <a:lstStyle/>
          <a:p>
            <a:pPr algn="l"/>
            <a:r>
              <a:rPr kumimoji="1" lang="en-US" altLang="ja-JP" sz="3600" b="1" u="sng" dirty="0">
                <a:solidFill>
                  <a:srgbClr val="009900"/>
                </a:solidFill>
              </a:rPr>
              <a:t>【</a:t>
            </a:r>
            <a:r>
              <a:rPr kumimoji="1" lang="ja-JP" altLang="en-US" sz="3600" b="1" u="sng" dirty="0">
                <a:solidFill>
                  <a:srgbClr val="009900"/>
                </a:solidFill>
              </a:rPr>
              <a:t>問題点</a:t>
            </a:r>
            <a:r>
              <a:rPr kumimoji="1" lang="en-US" altLang="ja-JP" sz="3600" b="1" u="sng" dirty="0">
                <a:solidFill>
                  <a:srgbClr val="009900"/>
                </a:solidFill>
              </a:rPr>
              <a:t>】</a:t>
            </a:r>
            <a:endParaRPr kumimoji="1" lang="ja-JP" altLang="en-US" sz="3600" b="1" u="sng" dirty="0">
              <a:solidFill>
                <a:srgbClr val="009900"/>
              </a:solidFill>
            </a:endParaRPr>
          </a:p>
        </p:txBody>
      </p:sp>
      <p:sp>
        <p:nvSpPr>
          <p:cNvPr id="5" name="コンテンツ プレースホルダー 4"/>
          <p:cNvSpPr>
            <a:spLocks noGrp="1"/>
          </p:cNvSpPr>
          <p:nvPr>
            <p:ph idx="1"/>
          </p:nvPr>
        </p:nvSpPr>
        <p:spPr>
          <a:xfrm>
            <a:off x="323528" y="908720"/>
            <a:ext cx="8517632" cy="1224136"/>
          </a:xfrm>
          <a:ln w="38100">
            <a:noFill/>
          </a:ln>
          <a:effectLst/>
        </p:spPr>
        <p:txBody>
          <a:bodyPr>
            <a:normAutofit/>
          </a:bodyPr>
          <a:lstStyle/>
          <a:p>
            <a:pPr marL="0" indent="0">
              <a:buNone/>
            </a:pPr>
            <a:r>
              <a:rPr kumimoji="1" lang="ja-JP" altLang="en-US" sz="2800" b="1" dirty="0">
                <a:solidFill>
                  <a:srgbClr val="0000FF"/>
                </a:solidFill>
              </a:rPr>
              <a:t>①健康管理体制の不備（ルールが機能せず）</a:t>
            </a:r>
            <a:endParaRPr kumimoji="1" lang="en-US" altLang="ja-JP" sz="2800" b="1" dirty="0">
              <a:solidFill>
                <a:srgbClr val="0000FF"/>
              </a:solidFill>
            </a:endParaRPr>
          </a:p>
          <a:p>
            <a:pPr marL="0" indent="0">
              <a:buNone/>
            </a:pPr>
            <a:r>
              <a:rPr kumimoji="1" lang="ja-JP" altLang="en-US" sz="2800" dirty="0"/>
              <a:t>　　体調不良を申告するルールがあったが申告されず</a:t>
            </a:r>
          </a:p>
        </p:txBody>
      </p:sp>
      <p:sp>
        <p:nvSpPr>
          <p:cNvPr id="4" name="コンテンツ プレースホルダー 4"/>
          <p:cNvSpPr txBox="1">
            <a:spLocks/>
          </p:cNvSpPr>
          <p:nvPr/>
        </p:nvSpPr>
        <p:spPr>
          <a:xfrm>
            <a:off x="336320" y="4689309"/>
            <a:ext cx="8504839" cy="1331979"/>
          </a:xfrm>
          <a:prstGeom prst="rect">
            <a:avLst/>
          </a:prstGeom>
          <a:ln w="38100">
            <a:no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800" b="1" dirty="0">
                <a:solidFill>
                  <a:srgbClr val="0000FF"/>
                </a:solidFill>
              </a:rPr>
              <a:t>②施設内のウイルスの汚染拡大</a:t>
            </a:r>
            <a:endParaRPr lang="en-US" altLang="ja-JP" sz="2800" b="1" dirty="0">
              <a:solidFill>
                <a:srgbClr val="0000FF"/>
              </a:solidFill>
            </a:endParaRPr>
          </a:p>
          <a:p>
            <a:pPr marL="0" indent="0">
              <a:buNone/>
            </a:pPr>
            <a:r>
              <a:rPr lang="ja-JP" altLang="en-US" sz="2800" dirty="0">
                <a:solidFill>
                  <a:srgbClr val="0000FF"/>
                </a:solidFill>
              </a:rPr>
              <a:t>　　</a:t>
            </a:r>
            <a:r>
              <a:rPr lang="ja-JP" altLang="en-US" sz="2800" dirty="0"/>
              <a:t>感染した調理員が</a:t>
            </a:r>
            <a:r>
              <a:rPr lang="ja-JP" altLang="en-US" sz="2800" u="sng" dirty="0">
                <a:solidFill>
                  <a:srgbClr val="FF0000"/>
                </a:solidFill>
              </a:rPr>
              <a:t>トイレやドアノブ</a:t>
            </a:r>
            <a:r>
              <a:rPr lang="ja-JP" altLang="en-US" sz="2800" dirty="0"/>
              <a:t>にウイルスを付着</a:t>
            </a:r>
            <a:endParaRPr lang="en-US" altLang="ja-JP" sz="2800" dirty="0"/>
          </a:p>
        </p:txBody>
      </p:sp>
      <p:sp>
        <p:nvSpPr>
          <p:cNvPr id="6" name="コンテンツ プレースホルダー 4"/>
          <p:cNvSpPr txBox="1">
            <a:spLocks/>
          </p:cNvSpPr>
          <p:nvPr/>
        </p:nvSpPr>
        <p:spPr>
          <a:xfrm>
            <a:off x="385192" y="1981236"/>
            <a:ext cx="6831230" cy="1303748"/>
          </a:xfrm>
          <a:prstGeom prst="rect">
            <a:avLst/>
          </a:prstGeom>
          <a:ln w="12700">
            <a:solidFill>
              <a:schemeClr val="tx1"/>
            </a:solidFill>
            <a:prstDash val="sysDot"/>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r>
              <a:rPr lang="ja-JP" altLang="en-US" sz="2400" dirty="0"/>
              <a:t>・　最小限の人員配置で、</a:t>
            </a:r>
            <a:r>
              <a:rPr lang="ja-JP" altLang="en-US" sz="2400" u="sng" dirty="0">
                <a:solidFill>
                  <a:srgbClr val="FF0000"/>
                </a:solidFill>
              </a:rPr>
              <a:t>体調不良を言い出しにくい</a:t>
            </a:r>
            <a:r>
              <a:rPr lang="ja-JP" altLang="en-US" sz="2400" dirty="0"/>
              <a:t>雰囲気があった。</a:t>
            </a:r>
            <a:endParaRPr lang="en-US" altLang="ja-JP" sz="2400" dirty="0"/>
          </a:p>
          <a:p>
            <a:pPr marL="0" indent="0">
              <a:buFont typeface="Arial" panose="020B0604020202020204" pitchFamily="34" charset="0"/>
              <a:buNone/>
            </a:pPr>
            <a:r>
              <a:rPr lang="ja-JP" altLang="en-US" sz="2400" dirty="0"/>
              <a:t>・　</a:t>
            </a:r>
            <a:r>
              <a:rPr lang="ja-JP" altLang="en-US" sz="2400" u="sng" dirty="0">
                <a:solidFill>
                  <a:srgbClr val="FF0000"/>
                </a:solidFill>
              </a:rPr>
              <a:t>体調不良時の対策</a:t>
            </a:r>
            <a:r>
              <a:rPr lang="ja-JP" altLang="en-US" sz="2400" dirty="0"/>
              <a:t>が不十分であった</a:t>
            </a:r>
            <a:endParaRPr lang="en-US" altLang="ja-JP" sz="2400" u="sng" dirty="0">
              <a:solidFill>
                <a:srgbClr val="FF0000"/>
              </a:solidFill>
            </a:endParaRPr>
          </a:p>
        </p:txBody>
      </p:sp>
      <p:sp>
        <p:nvSpPr>
          <p:cNvPr id="7" name="コンテンツ プレースホルダー 4"/>
          <p:cNvSpPr txBox="1">
            <a:spLocks/>
          </p:cNvSpPr>
          <p:nvPr/>
        </p:nvSpPr>
        <p:spPr>
          <a:xfrm>
            <a:off x="1069897" y="6309320"/>
            <a:ext cx="5440927" cy="584775"/>
          </a:xfrm>
          <a:prstGeom prst="rect">
            <a:avLst/>
          </a:prstGeom>
          <a:ln w="38100">
            <a:no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トイレ・手が触れる場所を定期的に消毒</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8871" y="2009320"/>
            <a:ext cx="949325" cy="1788779"/>
          </a:xfrm>
          <a:prstGeom prst="rect">
            <a:avLst/>
          </a:prstGeom>
        </p:spPr>
      </p:pic>
      <p:sp>
        <p:nvSpPr>
          <p:cNvPr id="12" name="コンテンツ プレースホルダー 4"/>
          <p:cNvSpPr txBox="1">
            <a:spLocks/>
          </p:cNvSpPr>
          <p:nvPr/>
        </p:nvSpPr>
        <p:spPr>
          <a:xfrm>
            <a:off x="745232" y="3481112"/>
            <a:ext cx="6563072" cy="1316040"/>
          </a:xfrm>
          <a:prstGeom prst="rect">
            <a:avLst/>
          </a:prstGeom>
          <a:ln w="38100">
            <a:noFill/>
          </a:ln>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r>
              <a:rPr lang="ja-JP" altLang="en-US" sz="2400" dirty="0"/>
              <a:t>　　　申告ルールの周知徹底</a:t>
            </a:r>
            <a:endParaRPr lang="en-US" altLang="ja-JP" sz="2400" dirty="0"/>
          </a:p>
          <a:p>
            <a:pPr marL="363538" indent="-363538">
              <a:buFont typeface="Arial" panose="020B0604020202020204" pitchFamily="34" charset="0"/>
              <a:buNone/>
            </a:pPr>
            <a:r>
              <a:rPr lang="ja-JP" altLang="en-US" sz="2400" dirty="0"/>
              <a:t>　　　申告者の不利益の解消（休みと給与の関係）</a:t>
            </a:r>
            <a:endParaRPr lang="en-US" altLang="ja-JP" sz="2400" dirty="0"/>
          </a:p>
          <a:p>
            <a:pPr marL="363538" indent="-363538">
              <a:buFont typeface="Arial" panose="020B0604020202020204" pitchFamily="34" charset="0"/>
              <a:buNone/>
            </a:pPr>
            <a:r>
              <a:rPr lang="ja-JP" altLang="en-US" sz="2400" dirty="0"/>
              <a:t>　　　予備人員の確保</a:t>
            </a:r>
            <a:endParaRPr lang="en-US" altLang="ja-JP" sz="2400" dirty="0"/>
          </a:p>
        </p:txBody>
      </p:sp>
      <p:sp>
        <p:nvSpPr>
          <p:cNvPr id="13" name="左中かっこ 12"/>
          <p:cNvSpPr/>
          <p:nvPr/>
        </p:nvSpPr>
        <p:spPr>
          <a:xfrm>
            <a:off x="1069897" y="3481112"/>
            <a:ext cx="405759" cy="115212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右矢印 14"/>
          <p:cNvSpPr/>
          <p:nvPr/>
        </p:nvSpPr>
        <p:spPr>
          <a:xfrm>
            <a:off x="522898" y="3824702"/>
            <a:ext cx="444667" cy="4949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522898" y="6309320"/>
            <a:ext cx="444667" cy="4949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コンテンツ プレースホルダー 4"/>
          <p:cNvSpPr txBox="1">
            <a:spLocks/>
          </p:cNvSpPr>
          <p:nvPr/>
        </p:nvSpPr>
        <p:spPr>
          <a:xfrm>
            <a:off x="355209" y="5805264"/>
            <a:ext cx="7097111" cy="538340"/>
          </a:xfrm>
          <a:prstGeom prst="rect">
            <a:avLst/>
          </a:prstGeom>
          <a:ln w="12700">
            <a:solidFill>
              <a:schemeClr val="tx1"/>
            </a:solidFill>
            <a:prstDash val="sysDot"/>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　他の調理員がそこに触れ、翌日の弁当に汚染拡大</a:t>
            </a:r>
            <a:endParaRPr lang="en-US" altLang="ja-JP" sz="2400" dirty="0"/>
          </a:p>
        </p:txBody>
      </p:sp>
      <p:sp>
        <p:nvSpPr>
          <p:cNvPr id="18" name="テキスト ボックス 17"/>
          <p:cNvSpPr txBox="1"/>
          <p:nvPr/>
        </p:nvSpPr>
        <p:spPr>
          <a:xfrm>
            <a:off x="7212066" y="753637"/>
            <a:ext cx="1858842" cy="677108"/>
          </a:xfrm>
          <a:prstGeom prst="rect">
            <a:avLst/>
          </a:prstGeom>
          <a:noFill/>
          <a:ln w="38100">
            <a:solidFill>
              <a:srgbClr val="9900FF"/>
            </a:solidFill>
          </a:ln>
        </p:spPr>
        <p:txBody>
          <a:bodyPr wrap="square" rtlCol="0" anchor="ctr" anchorCtr="1">
            <a:spAutoFit/>
          </a:bodyPr>
          <a:lstStyle/>
          <a:p>
            <a:r>
              <a:rPr lang="ja-JP" altLang="en-US" sz="1400" dirty="0">
                <a:solidFill>
                  <a:srgbClr val="9900CC"/>
                </a:solidFill>
                <a:latin typeface="HGP創英角ｺﾞｼｯｸUB" panose="020B0900000000000000" pitchFamily="50" charset="-128"/>
                <a:ea typeface="HGP創英角ｺﾞｼｯｸUB" panose="020B0900000000000000" pitchFamily="50" charset="-128"/>
              </a:rPr>
              <a:t>ウイルスを</a:t>
            </a:r>
            <a:endParaRPr lang="en-US" altLang="ja-JP" sz="1400" dirty="0">
              <a:solidFill>
                <a:srgbClr val="9900CC"/>
              </a:solidFill>
              <a:latin typeface="HGP創英角ｺﾞｼｯｸUB" panose="020B0900000000000000" pitchFamily="50" charset="-128"/>
              <a:ea typeface="HGP創英角ｺﾞｼｯｸUB" panose="020B0900000000000000" pitchFamily="50" charset="-128"/>
            </a:endParaRPr>
          </a:p>
          <a:p>
            <a:r>
              <a:rPr lang="ja-JP" altLang="en-US" sz="2400" dirty="0">
                <a:solidFill>
                  <a:srgbClr val="9900CC"/>
                </a:solidFill>
                <a:latin typeface="HGP創英角ｺﾞｼｯｸUB" panose="020B0900000000000000" pitchFamily="50" charset="-128"/>
                <a:ea typeface="HGP創英角ｺﾞｼｯｸUB" panose="020B0900000000000000" pitchFamily="50" charset="-128"/>
              </a:rPr>
              <a:t>持ち込まない</a:t>
            </a:r>
            <a:endParaRPr lang="en-US" altLang="ja-JP" sz="2400" dirty="0">
              <a:solidFill>
                <a:srgbClr val="9900CC"/>
              </a:solidFill>
              <a:latin typeface="HGP創英角ｺﾞｼｯｸUB" panose="020B0900000000000000" pitchFamily="50" charset="-128"/>
              <a:ea typeface="HGP創英角ｺﾞｼｯｸUB" panose="020B0900000000000000" pitchFamily="50" charset="-128"/>
            </a:endParaRPr>
          </a:p>
        </p:txBody>
      </p:sp>
      <p:sp>
        <p:nvSpPr>
          <p:cNvPr id="19" name="テキスト ボックス 18"/>
          <p:cNvSpPr txBox="1"/>
          <p:nvPr/>
        </p:nvSpPr>
        <p:spPr>
          <a:xfrm>
            <a:off x="7338162" y="4570179"/>
            <a:ext cx="1725331" cy="677108"/>
          </a:xfrm>
          <a:prstGeom prst="rect">
            <a:avLst/>
          </a:prstGeom>
          <a:noFill/>
          <a:ln w="38100">
            <a:solidFill>
              <a:srgbClr val="FFCC00"/>
            </a:solidFill>
          </a:ln>
        </p:spPr>
        <p:txBody>
          <a:bodyPr wrap="square" rtlCol="0" anchor="ctr" anchorCtr="1">
            <a:spAutoFit/>
          </a:bodyPr>
          <a:lstStyle/>
          <a:p>
            <a:r>
              <a:rPr lang="ja-JP" altLang="en-US" sz="1400" dirty="0">
                <a:solidFill>
                  <a:srgbClr val="FFC000"/>
                </a:solidFill>
                <a:latin typeface="HGP創英角ｺﾞｼｯｸUB" panose="020B0900000000000000" pitchFamily="50" charset="-128"/>
                <a:ea typeface="HGP創英角ｺﾞｼｯｸUB" panose="020B0900000000000000" pitchFamily="50" charset="-128"/>
              </a:rPr>
              <a:t>ウイルスを</a:t>
            </a:r>
            <a:endParaRPr lang="en-US" altLang="ja-JP" sz="1400" dirty="0">
              <a:solidFill>
                <a:srgbClr val="FFC000"/>
              </a:solidFill>
              <a:latin typeface="HGP創英角ｺﾞｼｯｸUB" panose="020B0900000000000000" pitchFamily="50" charset="-128"/>
              <a:ea typeface="HGP創英角ｺﾞｼｯｸUB" panose="020B0900000000000000" pitchFamily="50" charset="-128"/>
            </a:endParaRPr>
          </a:p>
          <a:p>
            <a:r>
              <a:rPr lang="ja-JP" altLang="en-US" sz="2400" dirty="0">
                <a:solidFill>
                  <a:srgbClr val="FFC000"/>
                </a:solidFill>
                <a:latin typeface="HGP創英角ｺﾞｼｯｸUB" panose="020B0900000000000000" pitchFamily="50" charset="-128"/>
                <a:ea typeface="HGP創英角ｺﾞｼｯｸUB" panose="020B0900000000000000" pitchFamily="50" charset="-128"/>
              </a:rPr>
              <a:t>拡げない</a:t>
            </a:r>
            <a:endParaRPr kumimoji="1" lang="ja-JP" altLang="en-US" sz="2400" dirty="0">
              <a:solidFill>
                <a:srgbClr val="FFC000"/>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C8627A51-6854-41F8-9D06-CD9D42A6C7B0}" type="slidenum">
              <a:rPr kumimoji="1" lang="ja-JP" altLang="en-US" smtClean="0"/>
              <a:t>9</a:t>
            </a:fld>
            <a:endParaRPr kumimoji="1" lang="ja-JP" altLang="en-US"/>
          </a:p>
        </p:txBody>
      </p:sp>
    </p:spTree>
    <p:extLst>
      <p:ext uri="{BB962C8B-B14F-4D97-AF65-F5344CB8AC3E}">
        <p14:creationId xmlns:p14="http://schemas.microsoft.com/office/powerpoint/2010/main" val="6932821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2283</TotalTime>
  <Words>4256</Words>
  <Application>Microsoft Office PowerPoint</Application>
  <PresentationFormat>On-screen Show (4:3)</PresentationFormat>
  <Paragraphs>747</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​​テーマ</vt:lpstr>
      <vt:lpstr>令和８年度 学校及び社会福祉施設の行事に 伴う食品提供（バザー）衛生講習会</vt:lpstr>
      <vt:lpstr>講習会資料の内容</vt:lpstr>
      <vt:lpstr>講習会資料の内容</vt:lpstr>
      <vt:lpstr>講習会資料の内容</vt:lpstr>
      <vt:lpstr>よくあるご質問（FAQ）</vt:lpstr>
      <vt:lpstr>PowerPoint Presentation</vt:lpstr>
      <vt:lpstr>PowerPoint Presentation</vt:lpstr>
      <vt:lpstr>（１）ノロウイルス</vt:lpstr>
      <vt:lpstr>【問題点】</vt:lpstr>
      <vt:lpstr>ノロウイルスの特徴</vt:lpstr>
      <vt:lpstr>ノロウイルスの症状</vt:lpstr>
      <vt:lpstr>PowerPoint Presentation</vt:lpstr>
      <vt:lpstr>ノロウイルス食中毒を防ぐ４原則</vt:lpstr>
      <vt:lpstr>食中毒予防の基本は「手洗い」</vt:lpstr>
      <vt:lpstr>手洗いは正しい「タイミング」「方法」で</vt:lpstr>
      <vt:lpstr>PowerPoint Presentation</vt:lpstr>
      <vt:lpstr>PowerPoint Presentation</vt:lpstr>
      <vt:lpstr>ノロウイルスを拡げないための定期消毒</vt:lpstr>
      <vt:lpstr>PowerPoint Presentation</vt:lpstr>
      <vt:lpstr>（２）腸管出血生大腸菌</vt:lpstr>
      <vt:lpstr>PowerPoint Presentation</vt:lpstr>
      <vt:lpstr>PowerPoint Presentation</vt:lpstr>
      <vt:lpstr>PowerPoint Presentation</vt:lpstr>
      <vt:lpstr>（３）カンピロバクター</vt:lpstr>
      <vt:lpstr>PowerPoint Presentation</vt:lpstr>
      <vt:lpstr>なぜ、鶏肉の生食が危険か？</vt:lpstr>
      <vt:lpstr>カンピロバクター【予防のポイント】</vt:lpstr>
      <vt:lpstr>（４）ウエルシュ菌</vt:lpstr>
      <vt:lpstr>再加熱する食品の調理工程とウエルシュ菌の状態</vt:lpstr>
      <vt:lpstr>PowerPoint Presentation</vt:lpstr>
      <vt:lpstr>ウェルシュ菌</vt:lpstr>
      <vt:lpstr>ウエルシュ菌 【予防のポイント】</vt:lpstr>
      <vt:lpstr>まとめ　食中毒予防</vt:lpstr>
      <vt:lpstr>PowerPoint Presentation</vt:lpstr>
      <vt:lpstr>PowerPoint Presentation</vt:lpstr>
      <vt:lpstr>バザーで調理できる食品</vt:lpstr>
      <vt:lpstr>安全な調理・製造計画の考え方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届出様式のダウンロード方法</vt:lpstr>
    </vt:vector>
  </TitlesOfParts>
  <Company>新潟県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平成３０年度 食品衛生責任者 実務講習会（販売業）</dc:title>
  <dc:creator>新潟県</dc:creator>
  <cp:lastModifiedBy>新潟県</cp:lastModifiedBy>
  <cp:revision>239</cp:revision>
  <cp:lastPrinted>2019-09-18T02:26:33Z</cp:lastPrinted>
  <dcterms:created xsi:type="dcterms:W3CDTF">2018-09-06T01:55:31Z</dcterms:created>
  <dcterms:modified xsi:type="dcterms:W3CDTF">2026-05-15T02:59:21Z</dcterms:modified>
</cp:coreProperties>
</file>